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57" r:id="rId2"/>
    <p:sldId id="284" r:id="rId3"/>
    <p:sldId id="283" r:id="rId4"/>
    <p:sldId id="282" r:id="rId5"/>
    <p:sldId id="266" r:id="rId6"/>
    <p:sldId id="258" r:id="rId7"/>
    <p:sldId id="264" r:id="rId8"/>
    <p:sldId id="265" r:id="rId9"/>
    <p:sldId id="263" r:id="rId10"/>
    <p:sldId id="261" r:id="rId11"/>
    <p:sldId id="259" r:id="rId12"/>
    <p:sldId id="260" r:id="rId13"/>
    <p:sldId id="267" r:id="rId14"/>
    <p:sldId id="268" r:id="rId15"/>
    <p:sldId id="272" r:id="rId16"/>
    <p:sldId id="273" r:id="rId17"/>
    <p:sldId id="274" r:id="rId18"/>
    <p:sldId id="275" r:id="rId19"/>
    <p:sldId id="262" r:id="rId20"/>
    <p:sldId id="279" r:id="rId21"/>
    <p:sldId id="277" r:id="rId22"/>
    <p:sldId id="281" r:id="rId23"/>
    <p:sldId id="280" r:id="rId24"/>
    <p:sldId id="286" r:id="rId25"/>
    <p:sldId id="285" r:id="rId2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27" autoAdjust="0"/>
    <p:restoredTop sz="94660"/>
  </p:normalViewPr>
  <p:slideViewPr>
    <p:cSldViewPr snapToGrid="0">
      <p:cViewPr varScale="1">
        <p:scale>
          <a:sx n="116" d="100"/>
          <a:sy n="116" d="100"/>
        </p:scale>
        <p:origin x="19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660246-B9DD-4411-8A23-F5F4E66C7CE5}" type="datetimeFigureOut">
              <a:rPr lang="zh-CN" altLang="en-US" smtClean="0"/>
              <a:t>2019/9/24</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5F961-D775-46BB-9A93-0FC40A829238}" type="slidenum">
              <a:rPr lang="zh-CN" altLang="en-US" smtClean="0"/>
              <a:t>‹#›</a:t>
            </a:fld>
            <a:endParaRPr lang="zh-CN" altLang="en-US"/>
          </a:p>
        </p:txBody>
      </p:sp>
    </p:spTree>
    <p:extLst>
      <p:ext uri="{BB962C8B-B14F-4D97-AF65-F5344CB8AC3E}">
        <p14:creationId xmlns:p14="http://schemas.microsoft.com/office/powerpoint/2010/main" val="2647967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B637E37-20A0-47F2-99B2-CCDB43A29A07}"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2346404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CCC8D1E-B0B5-4772-9645-CB7A1E7FF49E}" type="datetimeFigureOut">
              <a:rPr lang="zh-CN" altLang="en-US" smtClean="0">
                <a:solidFill>
                  <a:prstClr val="black">
                    <a:tint val="75000"/>
                  </a:prstClr>
                </a:solidFill>
              </a:rPr>
              <a:pPr/>
              <a:t>2019/9/24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E9AEFC3-87CD-48C9-AF70-D2E21559C54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6168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CCC8D1E-B0B5-4772-9645-CB7A1E7FF49E}" type="datetimeFigureOut">
              <a:rPr lang="zh-CN" altLang="en-US" smtClean="0">
                <a:solidFill>
                  <a:prstClr val="black">
                    <a:tint val="75000"/>
                  </a:prstClr>
                </a:solidFill>
              </a:rPr>
              <a:pPr/>
              <a:t>2019/9/24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E9AEFC3-87CD-48C9-AF70-D2E21559C54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360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CCC8D1E-B0B5-4772-9645-CB7A1E7FF49E}" type="datetimeFigureOut">
              <a:rPr lang="zh-CN" altLang="en-US" smtClean="0">
                <a:solidFill>
                  <a:prstClr val="black">
                    <a:tint val="75000"/>
                  </a:prstClr>
                </a:solidFill>
              </a:rPr>
              <a:pPr/>
              <a:t>2019/9/24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E9AEFC3-87CD-48C9-AF70-D2E21559C54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8142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CCC8D1E-B0B5-4772-9645-CB7A1E7FF49E}" type="datetimeFigureOut">
              <a:rPr lang="zh-CN" altLang="en-US" smtClean="0">
                <a:solidFill>
                  <a:prstClr val="black">
                    <a:tint val="75000"/>
                  </a:prstClr>
                </a:solidFill>
              </a:rPr>
              <a:pPr/>
              <a:t>2019/9/24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E9AEFC3-87CD-48C9-AF70-D2E21559C54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0555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1CCC8D1E-B0B5-4772-9645-CB7A1E7FF49E}" type="datetimeFigureOut">
              <a:rPr lang="zh-CN" altLang="en-US" smtClean="0">
                <a:solidFill>
                  <a:prstClr val="black">
                    <a:tint val="75000"/>
                  </a:prstClr>
                </a:solidFill>
              </a:rPr>
              <a:pPr/>
              <a:t>2019/9/24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E9AEFC3-87CD-48C9-AF70-D2E21559C54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5668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CCC8D1E-B0B5-4772-9645-CB7A1E7FF49E}" type="datetimeFigureOut">
              <a:rPr lang="zh-CN" altLang="en-US" smtClean="0">
                <a:solidFill>
                  <a:prstClr val="black">
                    <a:tint val="75000"/>
                  </a:prstClr>
                </a:solidFill>
              </a:rPr>
              <a:pPr/>
              <a:t>2019/9/24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E9AEFC3-87CD-48C9-AF70-D2E21559C54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0889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CCC8D1E-B0B5-4772-9645-CB7A1E7FF49E}" type="datetimeFigureOut">
              <a:rPr lang="zh-CN" altLang="en-US" smtClean="0">
                <a:solidFill>
                  <a:prstClr val="black">
                    <a:tint val="75000"/>
                  </a:prstClr>
                </a:solidFill>
              </a:rPr>
              <a:pPr/>
              <a:t>2019/9/24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E9AEFC3-87CD-48C9-AF70-D2E21559C54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789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CCC8D1E-B0B5-4772-9645-CB7A1E7FF49E}" type="datetimeFigureOut">
              <a:rPr lang="zh-CN" altLang="en-US" smtClean="0">
                <a:solidFill>
                  <a:prstClr val="black">
                    <a:tint val="75000"/>
                  </a:prstClr>
                </a:solidFill>
              </a:rPr>
              <a:pPr/>
              <a:t>2019/9/24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E9AEFC3-87CD-48C9-AF70-D2E21559C54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61638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CCC8D1E-B0B5-4772-9645-CB7A1E7FF49E}" type="datetimeFigureOut">
              <a:rPr lang="zh-CN" altLang="en-US" smtClean="0">
                <a:solidFill>
                  <a:prstClr val="black">
                    <a:tint val="75000"/>
                  </a:prstClr>
                </a:solidFill>
              </a:rPr>
              <a:pPr/>
              <a:t>2019/9/24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E9AEFC3-87CD-48C9-AF70-D2E21559C54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5956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CCC8D1E-B0B5-4772-9645-CB7A1E7FF49E}" type="datetimeFigureOut">
              <a:rPr lang="zh-CN" altLang="en-US" smtClean="0">
                <a:solidFill>
                  <a:prstClr val="black">
                    <a:tint val="75000"/>
                  </a:prstClr>
                </a:solidFill>
              </a:rPr>
              <a:pPr/>
              <a:t>2019/9/24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E9AEFC3-87CD-48C9-AF70-D2E21559C54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580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CCC8D1E-B0B5-4772-9645-CB7A1E7FF49E}" type="datetimeFigureOut">
              <a:rPr lang="zh-CN" altLang="en-US" smtClean="0">
                <a:solidFill>
                  <a:prstClr val="black">
                    <a:tint val="75000"/>
                  </a:prstClr>
                </a:solidFill>
              </a:rPr>
              <a:pPr/>
              <a:t>2019/9/24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E9AEFC3-87CD-48C9-AF70-D2E21559C54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9403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C8D1E-B0B5-4772-9645-CB7A1E7FF49E}" type="datetimeFigureOut">
              <a:rPr lang="zh-CN" altLang="en-US" smtClean="0">
                <a:solidFill>
                  <a:prstClr val="black">
                    <a:tint val="75000"/>
                  </a:prstClr>
                </a:solidFill>
              </a:rPr>
              <a:pPr/>
              <a:t>2019/9/24</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AEFC3-87CD-48C9-AF70-D2E21559C54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73818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41405" y="1581666"/>
            <a:ext cx="7554097" cy="2862322"/>
          </a:xfrm>
          <a:prstGeom prst="rect">
            <a:avLst/>
          </a:prstGeom>
          <a:noFill/>
        </p:spPr>
        <p:txBody>
          <a:bodyPr wrap="square" rtlCol="0">
            <a:spAutoFit/>
          </a:bodyPr>
          <a:lstStyle/>
          <a:p>
            <a:pPr algn="ctr"/>
            <a:r>
              <a:rPr lang="zh-CN" altLang="en-US"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楷体" panose="02010609060101010101" pitchFamily="49" charset="-122"/>
                <a:ea typeface="楷体" panose="02010609060101010101" pitchFamily="49" charset="-122"/>
              </a:rPr>
              <a:t>青岛市专利权质押保险</a:t>
            </a:r>
            <a:r>
              <a:rPr lang="zh-CN" altLang="en-US" sz="3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楷体" panose="02010609060101010101" pitchFamily="49" charset="-122"/>
                <a:ea typeface="楷体" panose="02010609060101010101" pitchFamily="49" charset="-122"/>
              </a:rPr>
              <a:t>贷款服务联盟</a:t>
            </a:r>
            <a:endParaRPr lang="en-US" altLang="zh-CN" sz="3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楷体" panose="02010609060101010101" pitchFamily="49" charset="-122"/>
              <a:ea typeface="楷体" panose="02010609060101010101" pitchFamily="49" charset="-122"/>
            </a:endParaRPr>
          </a:p>
          <a:p>
            <a:pPr algn="ctr"/>
            <a:endParaRPr lang="en-US" altLang="zh-CN"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楷体" panose="02010609060101010101" pitchFamily="49" charset="-122"/>
              <a:ea typeface="楷体" panose="02010609060101010101" pitchFamily="49" charset="-122"/>
            </a:endParaRPr>
          </a:p>
          <a:p>
            <a:pPr algn="ctr"/>
            <a:r>
              <a:rPr lang="zh-CN" altLang="en-US" sz="3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楷体" panose="02010609060101010101" pitchFamily="49" charset="-122"/>
                <a:ea typeface="楷体" panose="02010609060101010101" pitchFamily="49" charset="-122"/>
              </a:rPr>
              <a:t>贷后企业系列讲座</a:t>
            </a:r>
            <a:endParaRPr lang="en-US" altLang="zh-CN" sz="3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楷体" panose="02010609060101010101" pitchFamily="49" charset="-122"/>
              <a:ea typeface="楷体" panose="02010609060101010101" pitchFamily="49" charset="-122"/>
            </a:endParaRPr>
          </a:p>
          <a:p>
            <a:pPr algn="ctr"/>
            <a:endParaRPr lang="en-US" altLang="zh-CN" sz="3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楷体" panose="02010609060101010101" pitchFamily="49" charset="-122"/>
              <a:ea typeface="楷体" panose="02010609060101010101" pitchFamily="49" charset="-122"/>
            </a:endParaRPr>
          </a:p>
          <a:p>
            <a:pPr algn="ctr"/>
            <a:r>
              <a:rPr lang="en-US" altLang="zh-CN" sz="3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楷体" panose="02010609060101010101" pitchFamily="49" charset="-122"/>
                <a:ea typeface="楷体" panose="02010609060101010101" pitchFamily="49" charset="-122"/>
              </a:rPr>
              <a:t>——</a:t>
            </a:r>
            <a:r>
              <a:rPr lang="zh-CN" altLang="en-US" sz="3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楷体" panose="02010609060101010101" pitchFamily="49" charset="-122"/>
                <a:ea typeface="楷体" panose="02010609060101010101" pitchFamily="49" charset="-122"/>
              </a:rPr>
              <a:t>劳动用工风险管理讲座</a:t>
            </a:r>
            <a:endParaRPr lang="zh-CN" altLang="en-US"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857444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2950" y="1353185"/>
            <a:ext cx="4951095" cy="706755"/>
          </a:xfrm>
          <a:prstGeom prst="rect">
            <a:avLst/>
          </a:prstGeom>
          <a:noFill/>
          <a:ln>
            <a:noFill/>
          </a:ln>
        </p:spPr>
        <p:txBody>
          <a:bodyPr wrap="square" rtlCol="0" anchor="t">
            <a:spAutoFit/>
            <a:scene3d>
              <a:camera prst="orthographicFront"/>
              <a:lightRig rig="threePt" dir="t"/>
            </a:scene3d>
          </a:bodyPr>
          <a:lstStyle/>
          <a:p>
            <a:pPr marL="342900" marR="0" lvl="0" indent="-342900" defTabSz="913765" eaLnBrk="1" fontAlgn="auto" latinLnBrk="0" hangingPunct="1">
              <a:lnSpc>
                <a:spcPct val="100000"/>
              </a:lnSpc>
              <a:spcBef>
                <a:spcPts val="0"/>
              </a:spcBef>
              <a:spcAft>
                <a:spcPts val="0"/>
              </a:spcAft>
              <a:buClrTx/>
              <a:buSzTx/>
              <a:buFont typeface="Wingdings" panose="05000000000000000000" charset="0"/>
              <a:buChar char="Ø"/>
              <a:tabLst/>
              <a:defRPr/>
            </a:pPr>
            <a:r>
              <a:rPr kumimoji="0" lang="zh-CN" altLang="en-US" sz="2000" b="1" i="0" u="none" strike="noStrike" kern="0" cap="none" spc="0" normalizeH="0" baseline="0" noProof="0" dirty="0" smtClean="0">
                <a:ln>
                  <a:noFill/>
                </a:ln>
                <a:solidFill>
                  <a:srgbClr val="C00000"/>
                </a:solidFill>
                <a:effectLst>
                  <a:outerShdw blurRad="38100" dist="19050" dir="2700000" algn="tl" rotWithShape="0">
                    <a:prstClr val="black">
                      <a:alpha val="40000"/>
                    </a:prstClr>
                  </a:outerShdw>
                </a:effectLst>
                <a:uLnTx/>
                <a:uFillTx/>
              </a:rPr>
              <a:t>雇主责任险满足了企业在用工风险上的第一需求</a:t>
            </a:r>
          </a:p>
        </p:txBody>
      </p:sp>
      <p:sp>
        <p:nvSpPr>
          <p:cNvPr id="3" name="文本框 2"/>
          <p:cNvSpPr txBox="1"/>
          <p:nvPr/>
        </p:nvSpPr>
        <p:spPr>
          <a:xfrm>
            <a:off x="1118235" y="2362835"/>
            <a:ext cx="3956050" cy="1568450"/>
          </a:xfrm>
          <a:prstGeom prst="rect">
            <a:avLst/>
          </a:prstGeom>
          <a:noFill/>
        </p:spPr>
        <p:txBody>
          <a:bodyPr wrap="square" rtlCol="0">
            <a:spAutoFit/>
          </a:bodyPr>
          <a:lstStyle/>
          <a:p>
            <a:pPr marL="0" marR="0" lvl="0" indent="0" defTabSz="913765"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smtClean="0">
                <a:ln>
                  <a:noFill/>
                </a:ln>
                <a:solidFill>
                  <a:prstClr val="black"/>
                </a:solidFill>
                <a:effectLst/>
                <a:uLnTx/>
                <a:uFillTx/>
              </a:rPr>
              <a:t>雇主责任险从雇主权益角度出发，能转嫁企业对员工应负的责任风险，完全对应解决企业需求。人身意外伤害险产品不具有此功能，具有先天性的功能缺陷，如果发生的意外事故属于工伤，人身意外伤害险产品不能替代雇主的法律赔偿责任。</a:t>
            </a:r>
          </a:p>
        </p:txBody>
      </p:sp>
    </p:spTree>
    <p:extLst>
      <p:ext uri="{BB962C8B-B14F-4D97-AF65-F5344CB8AC3E}">
        <p14:creationId xmlns:p14="http://schemas.microsoft.com/office/powerpoint/2010/main" val="136590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00125" y="1363980"/>
            <a:ext cx="7515226" cy="3554819"/>
          </a:xfrm>
          <a:prstGeom prst="rect">
            <a:avLst/>
          </a:prstGeom>
          <a:noFill/>
        </p:spPr>
        <p:txBody>
          <a:bodyPr wrap="square" rtlCol="0" anchor="t">
            <a:spAutoFit/>
          </a:bodyPr>
          <a:lstStyle/>
          <a:p>
            <a:pPr marL="285750" indent="-285750" defTabSz="913765">
              <a:buFont typeface="Wingdings" panose="05000000000000000000" charset="0"/>
              <a:buChar char="ü"/>
            </a:pPr>
            <a:r>
              <a:rPr lang="zh-CN" altLang="en-US" sz="2000" b="1" dirty="0" smtClean="0">
                <a:solidFill>
                  <a:prstClr val="black"/>
                </a:solidFill>
                <a:latin typeface="黑体" panose="02010609060101010101" pitchFamily="49" charset="-122"/>
                <a:ea typeface="黑体" panose="02010609060101010101" pitchFamily="49" charset="-122"/>
                <a:sym typeface="+mn-ea"/>
              </a:rPr>
              <a:t>雇主</a:t>
            </a:r>
            <a:r>
              <a:rPr lang="zh-CN" altLang="en-US" sz="2000" b="1" dirty="0">
                <a:solidFill>
                  <a:prstClr val="black"/>
                </a:solidFill>
                <a:latin typeface="黑体" panose="02010609060101010101" pitchFamily="49" charset="-122"/>
                <a:ea typeface="黑体" panose="02010609060101010101" pitchFamily="49" charset="-122"/>
                <a:sym typeface="+mn-ea"/>
              </a:rPr>
              <a:t>责任险保费可进企业生产成本，不挤占企业费用，可税前列支</a:t>
            </a:r>
          </a:p>
          <a:p>
            <a:pPr marL="285750" indent="-285750" defTabSz="913765">
              <a:buFont typeface="Wingdings" panose="05000000000000000000" charset="0"/>
              <a:buChar char="ü"/>
            </a:pPr>
            <a:endParaRPr lang="zh-CN" altLang="en-US" sz="2000" b="1" dirty="0">
              <a:solidFill>
                <a:prstClr val="black"/>
              </a:solidFill>
              <a:latin typeface="仿宋" panose="02010609060101010101" pitchFamily="49" charset="-122"/>
              <a:ea typeface="仿宋" panose="02010609060101010101" pitchFamily="49" charset="-122"/>
              <a:sym typeface="+mn-ea"/>
            </a:endParaRPr>
          </a:p>
          <a:p>
            <a:pPr algn="just">
              <a:spcBef>
                <a:spcPts val="600"/>
              </a:spcBef>
              <a:spcAft>
                <a:spcPts val="600"/>
              </a:spcAft>
            </a:pPr>
            <a:r>
              <a:rPr lang="en-US" altLang="zh-CN" sz="2000" dirty="0" smtClean="0">
                <a:solidFill>
                  <a:prstClr val="black"/>
                </a:solidFill>
                <a:latin typeface="仿宋" panose="02010609060101010101" pitchFamily="49" charset="-122"/>
                <a:ea typeface="仿宋" panose="02010609060101010101" pitchFamily="49" charset="-122"/>
                <a:sym typeface="+mn-ea"/>
              </a:rPr>
              <a:t>    《</a:t>
            </a:r>
            <a:r>
              <a:rPr lang="zh-CN" altLang="en-US" sz="2000" dirty="0">
                <a:solidFill>
                  <a:prstClr val="black"/>
                </a:solidFill>
                <a:latin typeface="仿宋" panose="02010609060101010101" pitchFamily="49" charset="-122"/>
                <a:ea typeface="仿宋" panose="02010609060101010101" pitchFamily="49" charset="-122"/>
                <a:sym typeface="+mn-ea"/>
              </a:rPr>
              <a:t>企业所得税法实施条例</a:t>
            </a:r>
            <a:r>
              <a:rPr lang="en-US" altLang="zh-CN" sz="2000" dirty="0">
                <a:solidFill>
                  <a:prstClr val="black"/>
                </a:solidFill>
                <a:latin typeface="仿宋" panose="02010609060101010101" pitchFamily="49" charset="-122"/>
                <a:ea typeface="仿宋" panose="02010609060101010101" pitchFamily="49" charset="-122"/>
                <a:sym typeface="+mn-ea"/>
              </a:rPr>
              <a:t>》</a:t>
            </a:r>
            <a:r>
              <a:rPr lang="zh-CN" altLang="en-US" sz="2000" dirty="0">
                <a:solidFill>
                  <a:prstClr val="black"/>
                </a:solidFill>
                <a:latin typeface="仿宋" panose="02010609060101010101" pitchFamily="49" charset="-122"/>
                <a:ea typeface="仿宋" panose="02010609060101010101" pitchFamily="49" charset="-122"/>
                <a:sym typeface="+mn-ea"/>
              </a:rPr>
              <a:t>第四十六条：企业参加财产保险</a:t>
            </a:r>
            <a:r>
              <a:rPr lang="en-US" altLang="zh-CN" sz="2000" dirty="0">
                <a:solidFill>
                  <a:prstClr val="black"/>
                </a:solidFill>
                <a:latin typeface="仿宋" panose="02010609060101010101" pitchFamily="49" charset="-122"/>
                <a:ea typeface="仿宋" panose="02010609060101010101" pitchFamily="49" charset="-122"/>
                <a:sym typeface="+mn-ea"/>
              </a:rPr>
              <a:t>,</a:t>
            </a:r>
            <a:r>
              <a:rPr lang="zh-CN" altLang="en-US" sz="2000" dirty="0">
                <a:solidFill>
                  <a:prstClr val="black"/>
                </a:solidFill>
                <a:latin typeface="仿宋" panose="02010609060101010101" pitchFamily="49" charset="-122"/>
                <a:ea typeface="仿宋" panose="02010609060101010101" pitchFamily="49" charset="-122"/>
                <a:sym typeface="+mn-ea"/>
              </a:rPr>
              <a:t>按照规定缴纳的保险费</a:t>
            </a:r>
            <a:r>
              <a:rPr lang="en-US" altLang="zh-CN" sz="2000" dirty="0">
                <a:solidFill>
                  <a:prstClr val="black"/>
                </a:solidFill>
                <a:latin typeface="仿宋" panose="02010609060101010101" pitchFamily="49" charset="-122"/>
                <a:ea typeface="仿宋" panose="02010609060101010101" pitchFamily="49" charset="-122"/>
                <a:sym typeface="+mn-ea"/>
              </a:rPr>
              <a:t>,</a:t>
            </a:r>
            <a:r>
              <a:rPr lang="zh-CN" altLang="en-US" sz="2000" dirty="0">
                <a:solidFill>
                  <a:prstClr val="black"/>
                </a:solidFill>
                <a:latin typeface="仿宋" panose="02010609060101010101" pitchFamily="49" charset="-122"/>
                <a:ea typeface="仿宋" panose="02010609060101010101" pitchFamily="49" charset="-122"/>
                <a:sym typeface="+mn-ea"/>
              </a:rPr>
              <a:t>准予扣除。 </a:t>
            </a:r>
            <a:endParaRPr lang="en-US" altLang="zh-CN" sz="2000" dirty="0">
              <a:solidFill>
                <a:prstClr val="black"/>
              </a:solidFill>
              <a:latin typeface="仿宋" panose="02010609060101010101" pitchFamily="49" charset="-122"/>
              <a:ea typeface="仿宋" panose="02010609060101010101" pitchFamily="49" charset="-122"/>
            </a:endParaRPr>
          </a:p>
          <a:p>
            <a:pPr algn="just">
              <a:spcBef>
                <a:spcPts val="600"/>
              </a:spcBef>
              <a:spcAft>
                <a:spcPts val="600"/>
              </a:spcAft>
            </a:pPr>
            <a:r>
              <a:rPr lang="en-US" altLang="zh-CN" sz="2000" dirty="0" smtClean="0">
                <a:solidFill>
                  <a:prstClr val="black"/>
                </a:solidFill>
                <a:latin typeface="仿宋" panose="02010609060101010101" pitchFamily="49" charset="-122"/>
                <a:ea typeface="仿宋" panose="02010609060101010101" pitchFamily="49" charset="-122"/>
                <a:sym typeface="+mn-ea"/>
              </a:rPr>
              <a:t>    《</a:t>
            </a:r>
            <a:r>
              <a:rPr lang="zh-CN" altLang="en-US" sz="2000" dirty="0">
                <a:solidFill>
                  <a:prstClr val="black"/>
                </a:solidFill>
                <a:latin typeface="仿宋" panose="02010609060101010101" pitchFamily="49" charset="-122"/>
                <a:ea typeface="仿宋" panose="02010609060101010101" pitchFamily="49" charset="-122"/>
                <a:sym typeface="+mn-ea"/>
              </a:rPr>
              <a:t>保险法</a:t>
            </a:r>
            <a:r>
              <a:rPr lang="en-US" altLang="zh-CN" sz="2000" dirty="0">
                <a:solidFill>
                  <a:prstClr val="black"/>
                </a:solidFill>
                <a:latin typeface="仿宋" panose="02010609060101010101" pitchFamily="49" charset="-122"/>
                <a:ea typeface="仿宋" panose="02010609060101010101" pitchFamily="49" charset="-122"/>
                <a:sym typeface="+mn-ea"/>
              </a:rPr>
              <a:t>》</a:t>
            </a:r>
            <a:r>
              <a:rPr lang="zh-CN" altLang="en-US" sz="2000" dirty="0">
                <a:solidFill>
                  <a:prstClr val="black"/>
                </a:solidFill>
                <a:latin typeface="仿宋" panose="02010609060101010101" pitchFamily="49" charset="-122"/>
                <a:ea typeface="仿宋" panose="02010609060101010101" pitchFamily="49" charset="-122"/>
                <a:sym typeface="+mn-ea"/>
              </a:rPr>
              <a:t>第九十五条规定：财产保险业务，包括财产损失保险、</a:t>
            </a:r>
            <a:r>
              <a:rPr lang="zh-CN" altLang="en-US" sz="2000" b="1" dirty="0">
                <a:solidFill>
                  <a:prstClr val="black"/>
                </a:solidFill>
                <a:latin typeface="仿宋" panose="02010609060101010101" pitchFamily="49" charset="-122"/>
                <a:ea typeface="仿宋" panose="02010609060101010101" pitchFamily="49" charset="-122"/>
                <a:sym typeface="+mn-ea"/>
              </a:rPr>
              <a:t>责任保险</a:t>
            </a:r>
            <a:r>
              <a:rPr lang="zh-CN" altLang="en-US" sz="2000" dirty="0">
                <a:solidFill>
                  <a:prstClr val="black"/>
                </a:solidFill>
                <a:latin typeface="仿宋" panose="02010609060101010101" pitchFamily="49" charset="-122"/>
                <a:ea typeface="仿宋" panose="02010609060101010101" pitchFamily="49" charset="-122"/>
                <a:sym typeface="+mn-ea"/>
              </a:rPr>
              <a:t>、信用保险、保证保险等保险业务。</a:t>
            </a:r>
            <a:endParaRPr lang="en-US" altLang="zh-CN" sz="2000" dirty="0">
              <a:solidFill>
                <a:prstClr val="black"/>
              </a:solidFill>
              <a:latin typeface="仿宋" panose="02010609060101010101" pitchFamily="49" charset="-122"/>
              <a:ea typeface="仿宋" panose="02010609060101010101" pitchFamily="49" charset="-122"/>
            </a:endParaRPr>
          </a:p>
          <a:p>
            <a:pPr algn="just">
              <a:spcBef>
                <a:spcPts val="600"/>
              </a:spcBef>
              <a:spcAft>
                <a:spcPts val="600"/>
              </a:spcAft>
            </a:pPr>
            <a:r>
              <a:rPr lang="zh-CN" altLang="en-US" sz="2000" dirty="0" smtClean="0">
                <a:solidFill>
                  <a:prstClr val="black"/>
                </a:solidFill>
                <a:latin typeface="仿宋" panose="02010609060101010101" pitchFamily="49" charset="-122"/>
                <a:ea typeface="仿宋" panose="02010609060101010101" pitchFamily="49" charset="-122"/>
                <a:sym typeface="+mn-ea"/>
              </a:rPr>
              <a:t>    而</a:t>
            </a:r>
            <a:r>
              <a:rPr lang="zh-CN" altLang="en-US" sz="2000" dirty="0">
                <a:solidFill>
                  <a:prstClr val="black"/>
                </a:solidFill>
                <a:latin typeface="仿宋" panose="02010609060101010101" pitchFamily="49" charset="-122"/>
                <a:ea typeface="仿宋" panose="02010609060101010101" pitchFamily="49" charset="-122"/>
                <a:sym typeface="+mn-ea"/>
              </a:rPr>
              <a:t>根据</a:t>
            </a:r>
            <a:r>
              <a:rPr lang="en-US" altLang="zh-CN" sz="2000" dirty="0">
                <a:solidFill>
                  <a:prstClr val="black"/>
                </a:solidFill>
                <a:latin typeface="仿宋" panose="02010609060101010101" pitchFamily="49" charset="-122"/>
                <a:ea typeface="仿宋" panose="02010609060101010101" pitchFamily="49" charset="-122"/>
                <a:sym typeface="+mn-ea"/>
              </a:rPr>
              <a:t>《</a:t>
            </a:r>
            <a:r>
              <a:rPr lang="zh-CN" altLang="en-US" sz="2000" dirty="0">
                <a:solidFill>
                  <a:prstClr val="black"/>
                </a:solidFill>
                <a:latin typeface="仿宋" panose="02010609060101010101" pitchFamily="49" charset="-122"/>
                <a:ea typeface="仿宋" panose="02010609060101010101" pitchFamily="49" charset="-122"/>
                <a:sym typeface="+mn-ea"/>
              </a:rPr>
              <a:t>企业所得税法实施条例</a:t>
            </a:r>
            <a:r>
              <a:rPr lang="en-US" altLang="zh-CN" sz="2000" dirty="0">
                <a:solidFill>
                  <a:prstClr val="black"/>
                </a:solidFill>
                <a:latin typeface="仿宋" panose="02010609060101010101" pitchFamily="49" charset="-122"/>
                <a:ea typeface="仿宋" panose="02010609060101010101" pitchFamily="49" charset="-122"/>
                <a:sym typeface="+mn-ea"/>
              </a:rPr>
              <a:t>》</a:t>
            </a:r>
            <a:r>
              <a:rPr lang="zh-CN" altLang="en-US" sz="2000" dirty="0">
                <a:solidFill>
                  <a:prstClr val="black"/>
                </a:solidFill>
                <a:latin typeface="仿宋" panose="02010609060101010101" pitchFamily="49" charset="-122"/>
                <a:ea typeface="仿宋" panose="02010609060101010101" pitchFamily="49" charset="-122"/>
                <a:sym typeface="+mn-ea"/>
              </a:rPr>
              <a:t>第三十六条规定，人身意外伤害险（除法律强制保险和特定工种外）只能从企业的福利费中支出，保费不能税前扣除。</a:t>
            </a:r>
            <a:endParaRPr lang="zh-CN" altLang="en-US" sz="2000" b="1" dirty="0">
              <a:solidFill>
                <a:prstClr val="black"/>
              </a:solidFill>
              <a:latin typeface="仿宋" panose="02010609060101010101" pitchFamily="49" charset="-122"/>
              <a:ea typeface="仿宋" panose="02010609060101010101" pitchFamily="49" charset="-122"/>
              <a:sym typeface="+mn-ea"/>
            </a:endParaRPr>
          </a:p>
        </p:txBody>
      </p:sp>
    </p:spTree>
    <p:extLst>
      <p:ext uri="{BB962C8B-B14F-4D97-AF65-F5344CB8AC3E}">
        <p14:creationId xmlns:p14="http://schemas.microsoft.com/office/powerpoint/2010/main" val="251345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a:spLocks noChangeArrowheads="1"/>
          </p:cNvSpPr>
          <p:nvPr/>
        </p:nvSpPr>
        <p:spPr bwMode="auto">
          <a:xfrm>
            <a:off x="1174115" y="1186180"/>
            <a:ext cx="280797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defTabSz="876300" eaLnBrk="1" hangingPunct="1"/>
            <a:r>
              <a:rPr lang="zh-CN" altLang="en-US" b="1" dirty="0" smtClean="0">
                <a:solidFill>
                  <a:srgbClr val="000000"/>
                </a:solidFill>
                <a:latin typeface="微软雅黑" panose="020B0503020204020204" pitchFamily="34" charset="-122"/>
                <a:ea typeface="微软雅黑" panose="020B0503020204020204" pitchFamily="34" charset="-122"/>
              </a:rPr>
              <a:t>雇主责任险 </a:t>
            </a:r>
            <a:r>
              <a:rPr lang="en-US" altLang="zh-CN" b="1" dirty="0" smtClean="0">
                <a:solidFill>
                  <a:srgbClr val="000000"/>
                </a:solidFill>
                <a:latin typeface="微软雅黑" panose="020B0503020204020204" pitchFamily="34" charset="-122"/>
                <a:ea typeface="微软雅黑" panose="020B0503020204020204" pitchFamily="34" charset="-122"/>
              </a:rPr>
              <a:t>VS </a:t>
            </a:r>
            <a:r>
              <a:rPr lang="zh-CN" altLang="en-US" b="1" dirty="0" smtClean="0">
                <a:solidFill>
                  <a:srgbClr val="000000"/>
                </a:solidFill>
                <a:latin typeface="微软雅黑" panose="020B0503020204020204" pitchFamily="34" charset="-122"/>
                <a:ea typeface="微软雅黑" panose="020B0503020204020204" pitchFamily="34" charset="-122"/>
              </a:rPr>
              <a:t>社保工伤</a:t>
            </a:r>
          </a:p>
        </p:txBody>
      </p:sp>
      <p:grpSp>
        <p:nvGrpSpPr>
          <p:cNvPr id="3" name="组合 49"/>
          <p:cNvGrpSpPr/>
          <p:nvPr/>
        </p:nvGrpSpPr>
        <p:grpSpPr>
          <a:xfrm>
            <a:off x="927735" y="1812290"/>
            <a:ext cx="4177665" cy="737235"/>
            <a:chOff x="931632" y="2032523"/>
            <a:chExt cx="4366927" cy="736166"/>
          </a:xfrm>
        </p:grpSpPr>
        <p:sp>
          <p:nvSpPr>
            <p:cNvPr id="4" name="椭圆 3"/>
            <p:cNvSpPr/>
            <p:nvPr/>
          </p:nvSpPr>
          <p:spPr>
            <a:xfrm>
              <a:off x="931632" y="2188382"/>
              <a:ext cx="134257" cy="134257"/>
            </a:xfrm>
            <a:prstGeom prst="ellipse">
              <a:avLst/>
            </a:prstGeom>
            <a:solidFill>
              <a:srgbClr val="D7673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文本框 4"/>
            <p:cNvSpPr txBox="1"/>
            <p:nvPr/>
          </p:nvSpPr>
          <p:spPr>
            <a:xfrm>
              <a:off x="1137254" y="2032523"/>
              <a:ext cx="4161305" cy="736166"/>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工伤保险并不能完全转嫁雇主的法律责任，雇主还需承担部分赔偿责任</a:t>
              </a:r>
            </a:p>
          </p:txBody>
        </p:sp>
      </p:grpSp>
      <p:grpSp>
        <p:nvGrpSpPr>
          <p:cNvPr id="6" name="组合 50"/>
          <p:cNvGrpSpPr/>
          <p:nvPr/>
        </p:nvGrpSpPr>
        <p:grpSpPr>
          <a:xfrm>
            <a:off x="921480" y="2576831"/>
            <a:ext cx="4358545" cy="737235"/>
            <a:chOff x="931632" y="2663169"/>
            <a:chExt cx="4358037" cy="738514"/>
          </a:xfrm>
        </p:grpSpPr>
        <p:sp>
          <p:nvSpPr>
            <p:cNvPr id="7" name="椭圆 6"/>
            <p:cNvSpPr/>
            <p:nvPr/>
          </p:nvSpPr>
          <p:spPr>
            <a:xfrm>
              <a:off x="931632" y="2858435"/>
              <a:ext cx="134257" cy="134257"/>
            </a:xfrm>
            <a:prstGeom prst="ellipse">
              <a:avLst/>
            </a:prstGeom>
            <a:solidFill>
              <a:srgbClr val="D7673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 name="文本框 7"/>
            <p:cNvSpPr txBox="1"/>
            <p:nvPr/>
          </p:nvSpPr>
          <p:spPr>
            <a:xfrm>
              <a:off x="1128364" y="2663169"/>
              <a:ext cx="4161305" cy="73851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企业购买工伤保险后，雇主责任险可不受影响赔偿，加大赔偿力度</a:t>
              </a:r>
            </a:p>
          </p:txBody>
        </p:sp>
      </p:grpSp>
      <p:grpSp>
        <p:nvGrpSpPr>
          <p:cNvPr id="9" name="组合 51"/>
          <p:cNvGrpSpPr/>
          <p:nvPr/>
        </p:nvGrpSpPr>
        <p:grpSpPr>
          <a:xfrm>
            <a:off x="921480" y="3385665"/>
            <a:ext cx="4382135" cy="737235"/>
            <a:chOff x="931632" y="3450224"/>
            <a:chExt cx="4381624" cy="736299"/>
          </a:xfrm>
        </p:grpSpPr>
        <p:sp>
          <p:nvSpPr>
            <p:cNvPr id="10" name="椭圆 9"/>
            <p:cNvSpPr/>
            <p:nvPr/>
          </p:nvSpPr>
          <p:spPr>
            <a:xfrm>
              <a:off x="931632" y="3626530"/>
              <a:ext cx="134257" cy="134257"/>
            </a:xfrm>
            <a:prstGeom prst="ellipse">
              <a:avLst/>
            </a:prstGeom>
            <a:solidFill>
              <a:srgbClr val="D7673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 name="文本框 10"/>
            <p:cNvSpPr txBox="1"/>
            <p:nvPr/>
          </p:nvSpPr>
          <p:spPr>
            <a:xfrm>
              <a:off x="1112586" y="3450224"/>
              <a:ext cx="4200670" cy="736299"/>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mn-ea"/>
                </a:rPr>
                <a:t>社保工伤不能单独购买，“五险”压力大，雇主责任险可单独购买</a:t>
              </a:r>
            </a:p>
          </p:txBody>
        </p:sp>
      </p:grpSp>
      <p:grpSp>
        <p:nvGrpSpPr>
          <p:cNvPr id="12" name="组合 52"/>
          <p:cNvGrpSpPr/>
          <p:nvPr/>
        </p:nvGrpSpPr>
        <p:grpSpPr>
          <a:xfrm>
            <a:off x="927830" y="4272915"/>
            <a:ext cx="4464049" cy="521970"/>
            <a:chOff x="993849" y="4231009"/>
            <a:chExt cx="4463529" cy="521628"/>
          </a:xfrm>
        </p:grpSpPr>
        <p:sp>
          <p:nvSpPr>
            <p:cNvPr id="13" name="椭圆 12"/>
            <p:cNvSpPr/>
            <p:nvPr/>
          </p:nvSpPr>
          <p:spPr>
            <a:xfrm>
              <a:off x="993849" y="4294211"/>
              <a:ext cx="134257" cy="134257"/>
            </a:xfrm>
            <a:prstGeom prst="ellipse">
              <a:avLst/>
            </a:prstGeom>
            <a:solidFill>
              <a:srgbClr val="D7673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4" name="文本框 13"/>
            <p:cNvSpPr txBox="1"/>
            <p:nvPr/>
          </p:nvSpPr>
          <p:spPr>
            <a:xfrm>
              <a:off x="1199564" y="4231009"/>
              <a:ext cx="4257814" cy="5216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商业保险手续较工伤保险简单，赔付速度快，有助于减少矛盾摩擦</a:t>
              </a:r>
            </a:p>
          </p:txBody>
        </p:sp>
      </p:grpSp>
      <p:grpSp>
        <p:nvGrpSpPr>
          <p:cNvPr id="15" name="组合 53"/>
          <p:cNvGrpSpPr/>
          <p:nvPr/>
        </p:nvGrpSpPr>
        <p:grpSpPr>
          <a:xfrm>
            <a:off x="944975" y="4944745"/>
            <a:ext cx="4365625" cy="521970"/>
            <a:chOff x="979607" y="4798567"/>
            <a:chExt cx="4365116" cy="521629"/>
          </a:xfrm>
        </p:grpSpPr>
        <p:sp>
          <p:nvSpPr>
            <p:cNvPr id="16" name="椭圆 15"/>
            <p:cNvSpPr/>
            <p:nvPr/>
          </p:nvSpPr>
          <p:spPr>
            <a:xfrm>
              <a:off x="979607" y="4896671"/>
              <a:ext cx="134257" cy="134257"/>
            </a:xfrm>
            <a:prstGeom prst="ellipse">
              <a:avLst/>
            </a:prstGeom>
            <a:solidFill>
              <a:srgbClr val="D7673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7" name="文本框 16"/>
            <p:cNvSpPr txBox="1"/>
            <p:nvPr/>
          </p:nvSpPr>
          <p:spPr>
            <a:xfrm>
              <a:off x="1167545" y="4798567"/>
              <a:ext cx="4177178" cy="5216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雇主责任险可覆盖不能参加工伤保险的实习生、试用期员工、返聘退休人员、季节工、志愿者等</a:t>
              </a:r>
            </a:p>
          </p:txBody>
        </p:sp>
      </p:grpSp>
    </p:spTree>
    <p:extLst>
      <p:ext uri="{BB962C8B-B14F-4D97-AF65-F5344CB8AC3E}">
        <p14:creationId xmlns:p14="http://schemas.microsoft.com/office/powerpoint/2010/main" val="149151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childTnLst>
                          </p:cTn>
                        </p:par>
                        <p:par>
                          <p:cTn id="8" fill="hold">
                            <p:stCondLst>
                              <p:cond delay="1000"/>
                            </p:stCondLst>
                            <p:childTnLst>
                              <p:par>
                                <p:cTn id="9" presetID="4"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1000"/>
                                        <p:tgtEl>
                                          <p:spTgt spid="6"/>
                                        </p:tgtEl>
                                      </p:cBhvr>
                                    </p:animEffect>
                                  </p:childTnLst>
                                </p:cTn>
                              </p:par>
                            </p:childTnLst>
                          </p:cTn>
                        </p:par>
                        <p:par>
                          <p:cTn id="12" fill="hold">
                            <p:stCondLst>
                              <p:cond delay="2000"/>
                            </p:stCondLst>
                            <p:childTnLst>
                              <p:par>
                                <p:cTn id="13" presetID="4"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1000"/>
                                        <p:tgtEl>
                                          <p:spTgt spid="9"/>
                                        </p:tgtEl>
                                      </p:cBhvr>
                                    </p:animEffect>
                                  </p:childTnLst>
                                </p:cTn>
                              </p:par>
                            </p:childTnLst>
                          </p:cTn>
                        </p:par>
                        <p:par>
                          <p:cTn id="16" fill="hold">
                            <p:stCondLst>
                              <p:cond delay="3000"/>
                            </p:stCondLst>
                            <p:childTnLst>
                              <p:par>
                                <p:cTn id="17" presetID="4"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ox(in)">
                                      <p:cBhvr>
                                        <p:cTn id="19" dur="1000"/>
                                        <p:tgtEl>
                                          <p:spTgt spid="12"/>
                                        </p:tgtEl>
                                      </p:cBhvr>
                                    </p:animEffect>
                                  </p:childTnLst>
                                </p:cTn>
                              </p:par>
                            </p:childTnLst>
                          </p:cTn>
                        </p:par>
                        <p:par>
                          <p:cTn id="20" fill="hold">
                            <p:stCondLst>
                              <p:cond delay="4000"/>
                            </p:stCondLst>
                            <p:childTnLst>
                              <p:par>
                                <p:cTn id="21" presetID="4" presetClass="entr" presetSubtype="16"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ox(in)">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a:spLocks noChangeArrowheads="1"/>
          </p:cNvSpPr>
          <p:nvPr/>
        </p:nvSpPr>
        <p:spPr bwMode="auto">
          <a:xfrm>
            <a:off x="964565" y="1090930"/>
            <a:ext cx="280797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defTabSz="876300" eaLnBrk="1" hangingPunct="1"/>
            <a:r>
              <a:rPr lang="zh-CN" altLang="en-US" b="1" dirty="0" smtClean="0">
                <a:solidFill>
                  <a:prstClr val="black"/>
                </a:solidFill>
                <a:latin typeface="微软雅黑" panose="020B0503020204020204" pitchFamily="34" charset="-122"/>
                <a:ea typeface="微软雅黑" panose="020B0503020204020204" pitchFamily="34" charset="-122"/>
                <a:sym typeface="+mn-ea"/>
              </a:rPr>
              <a:t>工伤保险赔偿待遇</a:t>
            </a:r>
            <a:endParaRPr lang="zh-CN" altLang="en-US" b="1" dirty="0" smtClean="0">
              <a:solidFill>
                <a:srgbClr val="000000"/>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036321" y="1714500"/>
            <a:ext cx="7107554" cy="3749040"/>
            <a:chOff x="2432961" y="1023804"/>
            <a:chExt cx="6275196" cy="5612839"/>
          </a:xfrm>
        </p:grpSpPr>
        <p:sp>
          <p:nvSpPr>
            <p:cNvPr id="4" name="任意多边形 3"/>
            <p:cNvSpPr/>
            <p:nvPr/>
          </p:nvSpPr>
          <p:spPr>
            <a:xfrm rot="19962668">
              <a:off x="3935514" y="5263059"/>
              <a:ext cx="1093753" cy="19734"/>
            </a:xfrm>
            <a:custGeom>
              <a:avLst/>
              <a:gdLst>
                <a:gd name="connsiteX0" fmla="*/ 0 w 1093753"/>
                <a:gd name="connsiteY0" fmla="*/ 9867 h 19734"/>
                <a:gd name="connsiteX1" fmla="*/ 1093753 w 1093753"/>
                <a:gd name="connsiteY1" fmla="*/ 9867 h 19734"/>
              </a:gdLst>
              <a:ahLst/>
              <a:cxnLst>
                <a:cxn ang="0">
                  <a:pos x="connsiteX0" y="connsiteY0"/>
                </a:cxn>
                <a:cxn ang="0">
                  <a:pos x="connsiteX1" y="connsiteY1"/>
                </a:cxn>
              </a:cxnLst>
              <a:rect l="l" t="t" r="r" b="b"/>
              <a:pathLst>
                <a:path w="1093753" h="19734">
                  <a:moveTo>
                    <a:pt x="0" y="9867"/>
                  </a:moveTo>
                  <a:lnTo>
                    <a:pt x="1093753" y="9867"/>
                  </a:lnTo>
                </a:path>
              </a:pathLst>
            </a:custGeom>
            <a:solidFill>
              <a:srgbClr val="79B89D"/>
            </a:solidFill>
            <a:ln w="25400" cap="flat" cmpd="sng" algn="ctr">
              <a:solidFill>
                <a:srgbClr val="79B89D"/>
              </a:solidFill>
              <a:prstDash val="solid"/>
            </a:ln>
            <a:effectLst/>
          </p:spPr>
          <p:txBody>
            <a:bodyPr spcFirstLastPara="0" vert="horz" wrap="square" lIns="532232" tIns="-17476" rIns="532233" bIns="-17478" numCol="1" spcCol="1270" anchor="ctr" anchorCtr="0">
              <a:noAutofit/>
            </a:bodyPr>
            <a:lstStyle/>
            <a:p>
              <a:pPr marL="0" marR="0" lvl="0" indent="0" algn="ctr" defTabSz="266700" eaLnBrk="1" fontAlgn="auto" latinLnBrk="0" hangingPunct="1">
                <a:lnSpc>
                  <a:spcPct val="90000"/>
                </a:lnSpc>
                <a:spcBef>
                  <a:spcPts val="0"/>
                </a:spcBef>
                <a:spcAft>
                  <a:spcPct val="35000"/>
                </a:spcAft>
                <a:buClrTx/>
                <a:buSzTx/>
                <a:buFontTx/>
                <a:buNone/>
                <a:tabLst/>
                <a:defRPr/>
              </a:pPr>
              <a:endParaRPr kumimoji="0" lang="zh-CN" altLang="en-US" sz="300" b="1" i="0" u="none" strike="noStrike" kern="0" cap="none" spc="0" normalizeH="0" baseline="0" noProof="0" smtClean="0">
                <a:ln>
                  <a:noFill/>
                </a:ln>
                <a:solidFill>
                  <a:prstClr val="black">
                    <a:hueOff val="0"/>
                    <a:satOff val="0"/>
                    <a:lumOff val="0"/>
                    <a:alphaOff val="0"/>
                  </a:prstClr>
                </a:solidFill>
                <a:effectLst/>
                <a:uLnTx/>
                <a:uFillTx/>
                <a:latin typeface="微软雅黑" panose="020B0503020204020204" pitchFamily="34" charset="-122"/>
                <a:ea typeface="微软雅黑" panose="020B0503020204020204" pitchFamily="34" charset="-122"/>
                <a:cs typeface="+mn-cs"/>
              </a:endParaRPr>
            </a:p>
          </p:txBody>
        </p:sp>
        <p:sp>
          <p:nvSpPr>
            <p:cNvPr id="5" name="任意多边形 4"/>
            <p:cNvSpPr/>
            <p:nvPr/>
          </p:nvSpPr>
          <p:spPr>
            <a:xfrm rot="20978699">
              <a:off x="4065000" y="5502388"/>
              <a:ext cx="834782" cy="19734"/>
            </a:xfrm>
            <a:custGeom>
              <a:avLst/>
              <a:gdLst>
                <a:gd name="connsiteX0" fmla="*/ 0 w 834782"/>
                <a:gd name="connsiteY0" fmla="*/ 9867 h 19734"/>
                <a:gd name="connsiteX1" fmla="*/ 834782 w 834782"/>
                <a:gd name="connsiteY1" fmla="*/ 9867 h 19734"/>
              </a:gdLst>
              <a:ahLst/>
              <a:cxnLst>
                <a:cxn ang="0">
                  <a:pos x="connsiteX0" y="connsiteY0"/>
                </a:cxn>
                <a:cxn ang="0">
                  <a:pos x="connsiteX1" y="connsiteY1"/>
                </a:cxn>
              </a:cxnLst>
              <a:rect l="l" t="t" r="r" b="b"/>
              <a:pathLst>
                <a:path w="834782" h="19734">
                  <a:moveTo>
                    <a:pt x="0" y="9867"/>
                  </a:moveTo>
                  <a:lnTo>
                    <a:pt x="834782" y="9867"/>
                  </a:lnTo>
                </a:path>
              </a:pathLst>
            </a:custGeom>
            <a:solidFill>
              <a:srgbClr val="79B89D"/>
            </a:solidFill>
            <a:ln w="25400" cap="flat" cmpd="sng" algn="ctr">
              <a:solidFill>
                <a:srgbClr val="79B89D"/>
              </a:solidFill>
              <a:prstDash val="solid"/>
            </a:ln>
            <a:effectLst/>
          </p:spPr>
          <p:txBody>
            <a:bodyPr spcFirstLastPara="0" vert="horz" wrap="square" lIns="409221" tIns="-11002" rIns="409221" bIns="-11004" numCol="1" spcCol="1270" anchor="ctr" anchorCtr="0">
              <a:noAutofit/>
            </a:bodyPr>
            <a:lstStyle/>
            <a:p>
              <a:pPr marL="0" marR="0" lvl="0" indent="0" algn="ctr" defTabSz="266700" eaLnBrk="1" fontAlgn="auto" latinLnBrk="0" hangingPunct="1">
                <a:lnSpc>
                  <a:spcPct val="90000"/>
                </a:lnSpc>
                <a:spcBef>
                  <a:spcPts val="0"/>
                </a:spcBef>
                <a:spcAft>
                  <a:spcPct val="35000"/>
                </a:spcAft>
                <a:buClrTx/>
                <a:buSzTx/>
                <a:buFontTx/>
                <a:buNone/>
                <a:tabLst/>
                <a:defRPr/>
              </a:pPr>
              <a:endParaRPr kumimoji="0" lang="zh-CN" altLang="en-US" sz="300" b="1" i="0" u="none" strike="noStrike" kern="0" cap="none" spc="0" normalizeH="0" baseline="0" noProof="0" smtClean="0">
                <a:ln>
                  <a:noFill/>
                </a:ln>
                <a:solidFill>
                  <a:prstClr val="black">
                    <a:hueOff val="0"/>
                    <a:satOff val="0"/>
                    <a:lumOff val="0"/>
                    <a:alphaOff val="0"/>
                  </a:prstClr>
                </a:solidFill>
                <a:effectLst/>
                <a:uLnTx/>
                <a:uFillTx/>
                <a:latin typeface="微软雅黑" panose="020B0503020204020204" pitchFamily="34" charset="-122"/>
                <a:ea typeface="微软雅黑" panose="020B0503020204020204" pitchFamily="34" charset="-122"/>
                <a:cs typeface="+mn-cs"/>
              </a:endParaRPr>
            </a:p>
          </p:txBody>
        </p:sp>
        <p:sp>
          <p:nvSpPr>
            <p:cNvPr id="6" name="任意多边形 5"/>
            <p:cNvSpPr/>
            <p:nvPr/>
          </p:nvSpPr>
          <p:spPr>
            <a:xfrm rot="313729">
              <a:off x="4070926" y="5766140"/>
              <a:ext cx="822930" cy="19734"/>
            </a:xfrm>
            <a:custGeom>
              <a:avLst/>
              <a:gdLst>
                <a:gd name="connsiteX0" fmla="*/ 0 w 822930"/>
                <a:gd name="connsiteY0" fmla="*/ 9867 h 19734"/>
                <a:gd name="connsiteX1" fmla="*/ 822930 w 822930"/>
                <a:gd name="connsiteY1" fmla="*/ 9867 h 19734"/>
              </a:gdLst>
              <a:ahLst/>
              <a:cxnLst>
                <a:cxn ang="0">
                  <a:pos x="connsiteX0" y="connsiteY0"/>
                </a:cxn>
                <a:cxn ang="0">
                  <a:pos x="connsiteX1" y="connsiteY1"/>
                </a:cxn>
              </a:cxnLst>
              <a:rect l="l" t="t" r="r" b="b"/>
              <a:pathLst>
                <a:path w="822930" h="19734">
                  <a:moveTo>
                    <a:pt x="0" y="9867"/>
                  </a:moveTo>
                  <a:lnTo>
                    <a:pt x="822930" y="9867"/>
                  </a:lnTo>
                </a:path>
              </a:pathLst>
            </a:custGeom>
            <a:noFill/>
            <a:ln w="25400" cap="flat" cmpd="sng" algn="ctr">
              <a:solidFill>
                <a:srgbClr val="79B89D"/>
              </a:solidFill>
              <a:prstDash val="solid"/>
            </a:ln>
            <a:effectLst/>
          </p:spPr>
          <p:txBody>
            <a:bodyPr spcFirstLastPara="0" vert="horz" wrap="square" lIns="403591" tIns="-10707" rIns="403592" bIns="-10706" numCol="1" spcCol="1270" anchor="ctr" anchorCtr="0">
              <a:noAutofit/>
            </a:bodyPr>
            <a:lstStyle/>
            <a:p>
              <a:pPr marL="0" marR="0" lvl="0" indent="0" algn="ctr" defTabSz="266700" eaLnBrk="1" fontAlgn="auto" latinLnBrk="0" hangingPunct="1">
                <a:lnSpc>
                  <a:spcPct val="90000"/>
                </a:lnSpc>
                <a:spcBef>
                  <a:spcPts val="0"/>
                </a:spcBef>
                <a:spcAft>
                  <a:spcPct val="35000"/>
                </a:spcAft>
                <a:buClrTx/>
                <a:buSzTx/>
                <a:buFontTx/>
                <a:buNone/>
                <a:tabLst/>
                <a:defRPr/>
              </a:pPr>
              <a:endParaRPr kumimoji="0" lang="zh-CN" altLang="en-US" sz="300" b="1" i="0" u="none" strike="noStrike" kern="0" cap="none" spc="0" normalizeH="0" baseline="0" noProof="0" smtClean="0">
                <a:ln>
                  <a:noFill/>
                </a:ln>
                <a:solidFill>
                  <a:prstClr val="black">
                    <a:hueOff val="0"/>
                    <a:satOff val="0"/>
                    <a:lumOff val="0"/>
                    <a:alphaOff val="0"/>
                  </a:prstClr>
                </a:solidFill>
                <a:effectLst/>
                <a:uLnTx/>
                <a:uFillTx/>
                <a:latin typeface="微软雅黑" panose="020B0503020204020204" pitchFamily="34" charset="-122"/>
                <a:ea typeface="微软雅黑" panose="020B0503020204020204" pitchFamily="34" charset="-122"/>
                <a:cs typeface="+mn-cs"/>
              </a:endParaRPr>
            </a:p>
          </p:txBody>
        </p:sp>
        <p:sp>
          <p:nvSpPr>
            <p:cNvPr id="7" name="任意多边形 6"/>
            <p:cNvSpPr/>
            <p:nvPr/>
          </p:nvSpPr>
          <p:spPr>
            <a:xfrm rot="1375937">
              <a:off x="4000535" y="6132222"/>
              <a:ext cx="1141670" cy="19734"/>
            </a:xfrm>
            <a:custGeom>
              <a:avLst/>
              <a:gdLst>
                <a:gd name="connsiteX0" fmla="*/ 0 w 1141670"/>
                <a:gd name="connsiteY0" fmla="*/ 9867 h 19734"/>
                <a:gd name="connsiteX1" fmla="*/ 1141670 w 1141670"/>
                <a:gd name="connsiteY1" fmla="*/ 9867 h 19734"/>
              </a:gdLst>
              <a:ahLst/>
              <a:cxnLst>
                <a:cxn ang="0">
                  <a:pos x="connsiteX0" y="connsiteY0"/>
                </a:cxn>
                <a:cxn ang="0">
                  <a:pos x="connsiteX1" y="connsiteY1"/>
                </a:cxn>
              </a:cxnLst>
              <a:rect l="l" t="t" r="r" b="b"/>
              <a:pathLst>
                <a:path w="1141670" h="19734">
                  <a:moveTo>
                    <a:pt x="0" y="9867"/>
                  </a:moveTo>
                  <a:lnTo>
                    <a:pt x="1141670" y="9867"/>
                  </a:lnTo>
                </a:path>
              </a:pathLst>
            </a:custGeom>
            <a:noFill/>
            <a:ln w="25400" cap="flat" cmpd="sng" algn="ctr">
              <a:solidFill>
                <a:srgbClr val="79B89D"/>
              </a:solidFill>
              <a:prstDash val="solid"/>
            </a:ln>
            <a:effectLst/>
          </p:spPr>
          <p:txBody>
            <a:bodyPr spcFirstLastPara="0" vert="horz" wrap="square" lIns="554993" tIns="-18674" rIns="554993" bIns="-18676" numCol="1" spcCol="1270" anchor="ctr" anchorCtr="0">
              <a:noAutofit/>
            </a:bodyPr>
            <a:lstStyle/>
            <a:p>
              <a:pPr marL="0" marR="0" lvl="0" indent="0" algn="ctr" defTabSz="266700" eaLnBrk="1" fontAlgn="auto" latinLnBrk="0" hangingPunct="1">
                <a:lnSpc>
                  <a:spcPct val="90000"/>
                </a:lnSpc>
                <a:spcBef>
                  <a:spcPts val="0"/>
                </a:spcBef>
                <a:spcAft>
                  <a:spcPct val="35000"/>
                </a:spcAft>
                <a:buClrTx/>
                <a:buSzTx/>
                <a:buFontTx/>
                <a:buNone/>
                <a:tabLst/>
                <a:defRPr/>
              </a:pPr>
              <a:endParaRPr kumimoji="0" lang="zh-CN" altLang="en-US" sz="300" b="1" i="0" u="none" strike="noStrike" kern="0" cap="none" spc="0" normalizeH="0" baseline="0" noProof="0" smtClean="0">
                <a:ln>
                  <a:noFill/>
                </a:ln>
                <a:solidFill>
                  <a:prstClr val="black">
                    <a:hueOff val="0"/>
                    <a:satOff val="0"/>
                    <a:lumOff val="0"/>
                    <a:alphaOff val="0"/>
                  </a:prstClr>
                </a:solidFill>
                <a:effectLst/>
                <a:uLnTx/>
                <a:uFillTx/>
                <a:latin typeface="微软雅黑" panose="020B0503020204020204" pitchFamily="34" charset="-122"/>
                <a:ea typeface="微软雅黑" panose="020B0503020204020204" pitchFamily="34" charset="-122"/>
                <a:cs typeface="+mn-cs"/>
              </a:endParaRPr>
            </a:p>
          </p:txBody>
        </p:sp>
        <p:sp>
          <p:nvSpPr>
            <p:cNvPr id="8" name="任意多边形 7"/>
            <p:cNvSpPr/>
            <p:nvPr/>
          </p:nvSpPr>
          <p:spPr>
            <a:xfrm rot="20703968">
              <a:off x="4094719" y="2255471"/>
              <a:ext cx="907672" cy="19734"/>
            </a:xfrm>
            <a:custGeom>
              <a:avLst/>
              <a:gdLst>
                <a:gd name="connsiteX0" fmla="*/ 0 w 907672"/>
                <a:gd name="connsiteY0" fmla="*/ 9867 h 19734"/>
                <a:gd name="connsiteX1" fmla="*/ 907672 w 907672"/>
                <a:gd name="connsiteY1" fmla="*/ 9867 h 19734"/>
              </a:gdLst>
              <a:ahLst/>
              <a:cxnLst>
                <a:cxn ang="0">
                  <a:pos x="connsiteX0" y="connsiteY0"/>
                </a:cxn>
                <a:cxn ang="0">
                  <a:pos x="connsiteX1" y="connsiteY1"/>
                </a:cxn>
              </a:cxnLst>
              <a:rect l="l" t="t" r="r" b="b"/>
              <a:pathLst>
                <a:path w="907672" h="19734">
                  <a:moveTo>
                    <a:pt x="0" y="9867"/>
                  </a:moveTo>
                  <a:lnTo>
                    <a:pt x="907672" y="9867"/>
                  </a:lnTo>
                </a:path>
              </a:pathLst>
            </a:custGeom>
            <a:noFill/>
            <a:ln w="25400" cap="flat" cmpd="sng" algn="ctr">
              <a:solidFill>
                <a:srgbClr val="4BACC6">
                  <a:hueOff val="0"/>
                  <a:satOff val="0"/>
                  <a:lumOff val="0"/>
                  <a:alphaOff val="0"/>
                </a:srgbClr>
              </a:solidFill>
              <a:prstDash val="solid"/>
            </a:ln>
            <a:effectLst/>
          </p:spPr>
          <p:txBody>
            <a:bodyPr spcFirstLastPara="0" vert="horz" wrap="square" lIns="443845" tIns="-12825" rIns="443843" bIns="-12825" numCol="1" spcCol="1270" anchor="ctr" anchorCtr="0">
              <a:noAutofit/>
            </a:bodyPr>
            <a:lstStyle/>
            <a:p>
              <a:pPr marL="0" marR="0" lvl="0" indent="0" algn="ctr" defTabSz="266700" eaLnBrk="1" fontAlgn="auto" latinLnBrk="0" hangingPunct="1">
                <a:lnSpc>
                  <a:spcPct val="90000"/>
                </a:lnSpc>
                <a:spcBef>
                  <a:spcPts val="0"/>
                </a:spcBef>
                <a:spcAft>
                  <a:spcPct val="35000"/>
                </a:spcAft>
                <a:buClrTx/>
                <a:buSzTx/>
                <a:buFontTx/>
                <a:buNone/>
                <a:tabLst/>
                <a:defRPr/>
              </a:pPr>
              <a:endParaRPr kumimoji="0" lang="zh-CN" altLang="en-US" sz="300" b="1" i="0" u="none" strike="noStrike" kern="0" cap="none" spc="0" normalizeH="0" baseline="0" noProof="0" smtClean="0">
                <a:ln>
                  <a:noFill/>
                </a:ln>
                <a:solidFill>
                  <a:prstClr val="black">
                    <a:hueOff val="0"/>
                    <a:satOff val="0"/>
                    <a:lumOff val="0"/>
                    <a:alphaOff val="0"/>
                  </a:prstClr>
                </a:solidFill>
                <a:effectLst/>
                <a:uLnTx/>
                <a:uFillTx/>
                <a:latin typeface="微软雅黑" panose="020B0503020204020204" pitchFamily="34" charset="-122"/>
                <a:ea typeface="微软雅黑" panose="020B0503020204020204" pitchFamily="34" charset="-122"/>
                <a:cs typeface="+mn-cs"/>
              </a:endParaRPr>
            </a:p>
          </p:txBody>
        </p:sp>
        <p:sp>
          <p:nvSpPr>
            <p:cNvPr id="9" name="任意多边形 8"/>
            <p:cNvSpPr/>
            <p:nvPr/>
          </p:nvSpPr>
          <p:spPr>
            <a:xfrm rot="738403" flipV="1">
              <a:off x="4105337" y="2635214"/>
              <a:ext cx="871789" cy="147356"/>
            </a:xfrm>
            <a:custGeom>
              <a:avLst/>
              <a:gdLst>
                <a:gd name="connsiteX0" fmla="*/ 0 w 864981"/>
                <a:gd name="connsiteY0" fmla="*/ 9867 h 19734"/>
                <a:gd name="connsiteX1" fmla="*/ 864981 w 864981"/>
                <a:gd name="connsiteY1" fmla="*/ 9867 h 19734"/>
              </a:gdLst>
              <a:ahLst/>
              <a:cxnLst>
                <a:cxn ang="0">
                  <a:pos x="connsiteX0" y="connsiteY0"/>
                </a:cxn>
                <a:cxn ang="0">
                  <a:pos x="connsiteX1" y="connsiteY1"/>
                </a:cxn>
              </a:cxnLst>
              <a:rect l="l" t="t" r="r" b="b"/>
              <a:pathLst>
                <a:path w="864981" h="19734">
                  <a:moveTo>
                    <a:pt x="0" y="9867"/>
                  </a:moveTo>
                  <a:lnTo>
                    <a:pt x="864981" y="9867"/>
                  </a:lnTo>
                </a:path>
              </a:pathLst>
            </a:custGeom>
            <a:noFill/>
            <a:ln w="25400" cap="flat" cmpd="sng" algn="ctr">
              <a:solidFill>
                <a:srgbClr val="4BACC6">
                  <a:hueOff val="0"/>
                  <a:satOff val="0"/>
                  <a:lumOff val="0"/>
                  <a:alphaOff val="0"/>
                </a:srgbClr>
              </a:solidFill>
              <a:prstDash val="solid"/>
            </a:ln>
            <a:effectLst/>
          </p:spPr>
          <p:txBody>
            <a:bodyPr spcFirstLastPara="0" vert="horz" wrap="square" lIns="423565" tIns="-11759" rIns="423566" bIns="-11757" numCol="1" spcCol="1270" anchor="ctr" anchorCtr="0">
              <a:noAutofit/>
            </a:bodyPr>
            <a:lstStyle/>
            <a:p>
              <a:pPr marL="0" marR="0" lvl="0" indent="0" algn="ctr" defTabSz="266700" eaLnBrk="1" fontAlgn="auto" latinLnBrk="0" hangingPunct="1">
                <a:lnSpc>
                  <a:spcPct val="90000"/>
                </a:lnSpc>
                <a:spcBef>
                  <a:spcPts val="0"/>
                </a:spcBef>
                <a:spcAft>
                  <a:spcPct val="35000"/>
                </a:spcAft>
                <a:buClrTx/>
                <a:buSzTx/>
                <a:buFontTx/>
                <a:buNone/>
                <a:tabLst/>
                <a:defRPr/>
              </a:pPr>
              <a:endParaRPr kumimoji="0" lang="zh-CN" altLang="en-US" sz="300" b="1" i="0" u="none" strike="noStrike" kern="0" cap="none" spc="0" normalizeH="0" baseline="0" noProof="0" smtClean="0">
                <a:ln>
                  <a:noFill/>
                </a:ln>
                <a:solidFill>
                  <a:prstClr val="black">
                    <a:hueOff val="0"/>
                    <a:satOff val="0"/>
                    <a:lumOff val="0"/>
                    <a:alphaOff val="0"/>
                  </a:prstClr>
                </a:solidFill>
                <a:effectLst/>
                <a:uLnTx/>
                <a:uFillTx/>
                <a:latin typeface="微软雅黑" panose="020B0503020204020204" pitchFamily="34" charset="-122"/>
                <a:ea typeface="微软雅黑" panose="020B0503020204020204" pitchFamily="34" charset="-122"/>
                <a:cs typeface="+mn-cs"/>
              </a:endParaRPr>
            </a:p>
          </p:txBody>
        </p:sp>
        <p:sp>
          <p:nvSpPr>
            <p:cNvPr id="10" name="任意多边形 9"/>
            <p:cNvSpPr/>
            <p:nvPr/>
          </p:nvSpPr>
          <p:spPr>
            <a:xfrm rot="19385324">
              <a:off x="3965178" y="1854702"/>
              <a:ext cx="1085952" cy="114082"/>
            </a:xfrm>
            <a:custGeom>
              <a:avLst/>
              <a:gdLst>
                <a:gd name="connsiteX0" fmla="*/ 0 w 1392917"/>
                <a:gd name="connsiteY0" fmla="*/ 9867 h 19734"/>
                <a:gd name="connsiteX1" fmla="*/ 1392917 w 1392917"/>
                <a:gd name="connsiteY1" fmla="*/ 9867 h 19734"/>
              </a:gdLst>
              <a:ahLst/>
              <a:cxnLst>
                <a:cxn ang="0">
                  <a:pos x="connsiteX0" y="connsiteY0"/>
                </a:cxn>
                <a:cxn ang="0">
                  <a:pos x="connsiteX1" y="connsiteY1"/>
                </a:cxn>
              </a:cxnLst>
              <a:rect l="l" t="t" r="r" b="b"/>
              <a:pathLst>
                <a:path w="1392917" h="19734">
                  <a:moveTo>
                    <a:pt x="0" y="9867"/>
                  </a:moveTo>
                  <a:lnTo>
                    <a:pt x="1392917" y="9867"/>
                  </a:lnTo>
                </a:path>
              </a:pathLst>
            </a:custGeom>
            <a:noFill/>
            <a:ln w="25400" cap="flat" cmpd="sng" algn="ctr">
              <a:solidFill>
                <a:srgbClr val="4BACC6">
                  <a:hueOff val="0"/>
                  <a:satOff val="0"/>
                  <a:lumOff val="0"/>
                  <a:alphaOff val="0"/>
                </a:srgbClr>
              </a:solidFill>
              <a:prstDash val="solid"/>
            </a:ln>
            <a:effectLst/>
          </p:spPr>
          <p:txBody>
            <a:bodyPr spcFirstLastPara="0" vert="horz" wrap="square" lIns="674336" tIns="-24956" rIns="674335" bIns="-24956" numCol="1" spcCol="1270" anchor="ctr" anchorCtr="0">
              <a:noAutofit/>
            </a:bodyPr>
            <a:lstStyle/>
            <a:p>
              <a:pPr marL="0" marR="0" lvl="0" indent="0" algn="ctr" defTabSz="266700" eaLnBrk="1" fontAlgn="auto" latinLnBrk="0" hangingPunct="1">
                <a:lnSpc>
                  <a:spcPct val="90000"/>
                </a:lnSpc>
                <a:spcBef>
                  <a:spcPts val="0"/>
                </a:spcBef>
                <a:spcAft>
                  <a:spcPct val="35000"/>
                </a:spcAft>
                <a:buClrTx/>
                <a:buSzTx/>
                <a:buFontTx/>
                <a:buNone/>
                <a:tabLst/>
                <a:defRPr/>
              </a:pPr>
              <a:endParaRPr kumimoji="0" lang="zh-CN" altLang="en-US" sz="300" b="1" i="0" u="none" strike="noStrike" kern="0" cap="none" spc="0" normalizeH="0" baseline="0" noProof="0" smtClean="0">
                <a:ln>
                  <a:noFill/>
                </a:ln>
                <a:solidFill>
                  <a:prstClr val="black">
                    <a:hueOff val="0"/>
                    <a:satOff val="0"/>
                    <a:lumOff val="0"/>
                    <a:alphaOff val="0"/>
                  </a:prstClr>
                </a:solidFill>
                <a:effectLst/>
                <a:uLnTx/>
                <a:uFillTx/>
                <a:latin typeface="微软雅黑" panose="020B0503020204020204" pitchFamily="34" charset="-122"/>
                <a:ea typeface="微软雅黑" panose="020B0503020204020204" pitchFamily="34" charset="-122"/>
                <a:cs typeface="+mn-cs"/>
              </a:endParaRPr>
            </a:p>
          </p:txBody>
        </p:sp>
        <p:sp>
          <p:nvSpPr>
            <p:cNvPr id="11" name="任意多边形 10"/>
            <p:cNvSpPr/>
            <p:nvPr/>
          </p:nvSpPr>
          <p:spPr>
            <a:xfrm rot="2301521" flipV="1">
              <a:off x="4039182" y="2482153"/>
              <a:ext cx="1094361" cy="1412717"/>
            </a:xfrm>
            <a:custGeom>
              <a:avLst/>
              <a:gdLst>
                <a:gd name="connsiteX0" fmla="*/ 0 w 1480482"/>
                <a:gd name="connsiteY0" fmla="*/ 9867 h 19734"/>
                <a:gd name="connsiteX1" fmla="*/ 1480482 w 1480482"/>
                <a:gd name="connsiteY1" fmla="*/ 9867 h 19734"/>
              </a:gdLst>
              <a:ahLst/>
              <a:cxnLst>
                <a:cxn ang="0">
                  <a:pos x="connsiteX0" y="connsiteY0"/>
                </a:cxn>
                <a:cxn ang="0">
                  <a:pos x="connsiteX1" y="connsiteY1"/>
                </a:cxn>
              </a:cxnLst>
              <a:rect l="l" t="t" r="r" b="b"/>
              <a:pathLst>
                <a:path w="1480482" h="19734">
                  <a:moveTo>
                    <a:pt x="0" y="9867"/>
                  </a:moveTo>
                  <a:lnTo>
                    <a:pt x="1480482" y="9867"/>
                  </a:lnTo>
                </a:path>
              </a:pathLst>
            </a:custGeom>
            <a:noFill/>
            <a:ln w="25400" cap="flat" cmpd="sng" algn="ctr">
              <a:solidFill>
                <a:srgbClr val="4BACC6">
                  <a:hueOff val="0"/>
                  <a:satOff val="0"/>
                  <a:lumOff val="0"/>
                  <a:alphaOff val="0"/>
                </a:srgbClr>
              </a:solidFill>
              <a:prstDash val="solid"/>
            </a:ln>
            <a:effectLst/>
          </p:spPr>
          <p:txBody>
            <a:bodyPr spcFirstLastPara="0" vert="horz" wrap="square" lIns="715929" tIns="-27146" rIns="715928" bIns="-27145" numCol="1" spcCol="1270" anchor="ctr" anchorCtr="0">
              <a:noAutofit/>
            </a:bodyPr>
            <a:lstStyle/>
            <a:p>
              <a:pPr marL="0" marR="0" lvl="0" indent="0" algn="ctr" defTabSz="266700" eaLnBrk="1" fontAlgn="auto" latinLnBrk="0" hangingPunct="1">
                <a:lnSpc>
                  <a:spcPct val="90000"/>
                </a:lnSpc>
                <a:spcBef>
                  <a:spcPts val="0"/>
                </a:spcBef>
                <a:spcAft>
                  <a:spcPct val="35000"/>
                </a:spcAft>
                <a:buClrTx/>
                <a:buSzTx/>
                <a:buFontTx/>
                <a:buNone/>
                <a:tabLst/>
                <a:defRPr/>
              </a:pPr>
              <a:endParaRPr kumimoji="0" lang="zh-CN" altLang="en-US" sz="300" b="1" i="0" u="none" strike="noStrike" kern="0" cap="none" spc="0" normalizeH="0" baseline="0" noProof="0" smtClean="0">
                <a:ln>
                  <a:noFill/>
                </a:ln>
                <a:solidFill>
                  <a:prstClr val="black">
                    <a:hueOff val="0"/>
                    <a:satOff val="0"/>
                    <a:lumOff val="0"/>
                    <a:alphaOff val="0"/>
                  </a:prstClr>
                </a:solidFill>
                <a:effectLst/>
                <a:uLnTx/>
                <a:uFillTx/>
                <a:latin typeface="微软雅黑" panose="020B0503020204020204" pitchFamily="34" charset="-122"/>
                <a:ea typeface="微软雅黑" panose="020B0503020204020204" pitchFamily="34" charset="-122"/>
                <a:cs typeface="+mn-cs"/>
              </a:endParaRPr>
            </a:p>
          </p:txBody>
        </p:sp>
        <p:sp>
          <p:nvSpPr>
            <p:cNvPr id="12" name="任意多边形 11"/>
            <p:cNvSpPr/>
            <p:nvPr/>
          </p:nvSpPr>
          <p:spPr>
            <a:xfrm rot="19857547">
              <a:off x="6526341" y="1829944"/>
              <a:ext cx="750350" cy="45719"/>
            </a:xfrm>
            <a:custGeom>
              <a:avLst/>
              <a:gdLst>
                <a:gd name="connsiteX0" fmla="*/ 0 w 1031634"/>
                <a:gd name="connsiteY0" fmla="*/ 9867 h 19734"/>
                <a:gd name="connsiteX1" fmla="*/ 1031634 w 1031634"/>
                <a:gd name="connsiteY1" fmla="*/ 9867 h 19734"/>
              </a:gdLst>
              <a:ahLst/>
              <a:cxnLst>
                <a:cxn ang="0">
                  <a:pos x="connsiteX0" y="connsiteY0"/>
                </a:cxn>
                <a:cxn ang="0">
                  <a:pos x="connsiteX1" y="connsiteY1"/>
                </a:cxn>
              </a:cxnLst>
              <a:rect l="l" t="t" r="r" b="b"/>
              <a:pathLst>
                <a:path w="1031634" h="19734">
                  <a:moveTo>
                    <a:pt x="0" y="9867"/>
                  </a:moveTo>
                  <a:lnTo>
                    <a:pt x="1031634" y="9867"/>
                  </a:lnTo>
                </a:path>
              </a:pathLst>
            </a:custGeom>
            <a:noFill/>
            <a:ln w="25400" cap="flat" cmpd="sng" algn="ctr">
              <a:solidFill>
                <a:srgbClr val="F79646">
                  <a:hueOff val="0"/>
                  <a:satOff val="0"/>
                  <a:lumOff val="0"/>
                  <a:alphaOff val="0"/>
                </a:srgbClr>
              </a:solidFill>
              <a:prstDash val="solid"/>
            </a:ln>
            <a:effectLst/>
          </p:spPr>
          <p:txBody>
            <a:bodyPr spcFirstLastPara="0" vert="horz" wrap="square" lIns="502725" tIns="-15924" rIns="502727" bIns="-15924" numCol="1" spcCol="1270" anchor="ctr" anchorCtr="0">
              <a:noAutofit/>
            </a:bodyPr>
            <a:lstStyle/>
            <a:p>
              <a:pPr marL="0" marR="0" lvl="0" indent="0" algn="ctr" defTabSz="266700" eaLnBrk="1" fontAlgn="auto" latinLnBrk="0" hangingPunct="1">
                <a:lnSpc>
                  <a:spcPct val="90000"/>
                </a:lnSpc>
                <a:spcBef>
                  <a:spcPts val="0"/>
                </a:spcBef>
                <a:spcAft>
                  <a:spcPct val="35000"/>
                </a:spcAft>
                <a:buClrTx/>
                <a:buSzTx/>
                <a:buFontTx/>
                <a:buNone/>
                <a:tabLst/>
                <a:defRPr/>
              </a:pPr>
              <a:endParaRPr kumimoji="0" lang="zh-CN" altLang="en-US" sz="300" b="1" i="0" u="none" strike="noStrike" kern="0" cap="none" spc="0" normalizeH="0" baseline="0" noProof="0" smtClean="0">
                <a:ln>
                  <a:noFill/>
                </a:ln>
                <a:solidFill>
                  <a:prstClr val="black">
                    <a:hueOff val="0"/>
                    <a:satOff val="0"/>
                    <a:lumOff val="0"/>
                    <a:alphaOff val="0"/>
                  </a:prstClr>
                </a:solidFill>
                <a:effectLst/>
                <a:uLnTx/>
                <a:uFillTx/>
                <a:latin typeface="微软雅黑" panose="020B0503020204020204" pitchFamily="34" charset="-122"/>
                <a:ea typeface="微软雅黑" panose="020B0503020204020204" pitchFamily="34" charset="-122"/>
                <a:cs typeface="+mn-cs"/>
              </a:endParaRPr>
            </a:p>
          </p:txBody>
        </p:sp>
        <p:sp>
          <p:nvSpPr>
            <p:cNvPr id="13" name="任意多边形 12"/>
            <p:cNvSpPr/>
            <p:nvPr/>
          </p:nvSpPr>
          <p:spPr>
            <a:xfrm rot="21034228">
              <a:off x="6547320" y="2089474"/>
              <a:ext cx="713241" cy="19734"/>
            </a:xfrm>
            <a:custGeom>
              <a:avLst/>
              <a:gdLst>
                <a:gd name="connsiteX0" fmla="*/ 0 w 713241"/>
                <a:gd name="connsiteY0" fmla="*/ 9867 h 19734"/>
                <a:gd name="connsiteX1" fmla="*/ 713241 w 713241"/>
                <a:gd name="connsiteY1" fmla="*/ 9867 h 19734"/>
              </a:gdLst>
              <a:ahLst/>
              <a:cxnLst>
                <a:cxn ang="0">
                  <a:pos x="connsiteX0" y="connsiteY0"/>
                </a:cxn>
                <a:cxn ang="0">
                  <a:pos x="connsiteX1" y="connsiteY1"/>
                </a:cxn>
              </a:cxnLst>
              <a:rect l="l" t="t" r="r" b="b"/>
              <a:pathLst>
                <a:path w="713241" h="19734">
                  <a:moveTo>
                    <a:pt x="0" y="9867"/>
                  </a:moveTo>
                  <a:lnTo>
                    <a:pt x="713241" y="9867"/>
                  </a:lnTo>
                </a:path>
              </a:pathLst>
            </a:custGeom>
            <a:noFill/>
            <a:ln w="25400" cap="flat" cmpd="sng" algn="ctr">
              <a:solidFill>
                <a:srgbClr val="F79646">
                  <a:hueOff val="0"/>
                  <a:satOff val="0"/>
                  <a:lumOff val="0"/>
                  <a:alphaOff val="0"/>
                </a:srgbClr>
              </a:solidFill>
              <a:prstDash val="solid"/>
            </a:ln>
            <a:effectLst/>
          </p:spPr>
          <p:txBody>
            <a:bodyPr spcFirstLastPara="0" vert="horz" wrap="square" lIns="351489" tIns="-7964" rIns="351489" bIns="-7965" numCol="1" spcCol="1270" anchor="ctr" anchorCtr="0">
              <a:noAutofit/>
            </a:bodyPr>
            <a:lstStyle/>
            <a:p>
              <a:pPr marL="0" marR="0" lvl="0" indent="0" algn="ctr" defTabSz="266700" eaLnBrk="1" fontAlgn="auto" latinLnBrk="0" hangingPunct="1">
                <a:lnSpc>
                  <a:spcPct val="90000"/>
                </a:lnSpc>
                <a:spcBef>
                  <a:spcPts val="0"/>
                </a:spcBef>
                <a:spcAft>
                  <a:spcPct val="35000"/>
                </a:spcAft>
                <a:buClrTx/>
                <a:buSzTx/>
                <a:buFontTx/>
                <a:buNone/>
                <a:tabLst/>
                <a:defRPr/>
              </a:pPr>
              <a:endParaRPr kumimoji="0" lang="zh-CN" altLang="en-US" sz="300" b="1" i="0" u="none" strike="noStrike" kern="0" cap="none" spc="0" normalizeH="0" baseline="0" noProof="0" smtClean="0">
                <a:ln>
                  <a:noFill/>
                </a:ln>
                <a:solidFill>
                  <a:prstClr val="black">
                    <a:hueOff val="0"/>
                    <a:satOff val="0"/>
                    <a:lumOff val="0"/>
                    <a:alphaOff val="0"/>
                  </a:prstClr>
                </a:solidFill>
                <a:effectLst/>
                <a:uLnTx/>
                <a:uFillTx/>
                <a:latin typeface="微软雅黑" panose="020B0503020204020204" pitchFamily="34" charset="-122"/>
                <a:ea typeface="微软雅黑" panose="020B0503020204020204" pitchFamily="34" charset="-122"/>
                <a:cs typeface="+mn-cs"/>
              </a:endParaRPr>
            </a:p>
          </p:txBody>
        </p:sp>
        <p:sp>
          <p:nvSpPr>
            <p:cNvPr id="14" name="任意多边形 13"/>
            <p:cNvSpPr/>
            <p:nvPr/>
          </p:nvSpPr>
          <p:spPr>
            <a:xfrm rot="665611">
              <a:off x="6538983" y="2321552"/>
              <a:ext cx="729916" cy="19734"/>
            </a:xfrm>
            <a:custGeom>
              <a:avLst/>
              <a:gdLst>
                <a:gd name="connsiteX0" fmla="*/ 0 w 729916"/>
                <a:gd name="connsiteY0" fmla="*/ 9867 h 19734"/>
                <a:gd name="connsiteX1" fmla="*/ 729916 w 729916"/>
                <a:gd name="connsiteY1" fmla="*/ 9867 h 19734"/>
              </a:gdLst>
              <a:ahLst/>
              <a:cxnLst>
                <a:cxn ang="0">
                  <a:pos x="connsiteX0" y="connsiteY0"/>
                </a:cxn>
                <a:cxn ang="0">
                  <a:pos x="connsiteX1" y="connsiteY1"/>
                </a:cxn>
              </a:cxnLst>
              <a:rect l="l" t="t" r="r" b="b"/>
              <a:pathLst>
                <a:path w="729916" h="19734">
                  <a:moveTo>
                    <a:pt x="0" y="9867"/>
                  </a:moveTo>
                  <a:lnTo>
                    <a:pt x="729916" y="9867"/>
                  </a:lnTo>
                </a:path>
              </a:pathLst>
            </a:custGeom>
            <a:noFill/>
            <a:ln w="25400" cap="flat" cmpd="sng" algn="ctr">
              <a:solidFill>
                <a:srgbClr val="F79646">
                  <a:hueOff val="0"/>
                  <a:satOff val="0"/>
                  <a:lumOff val="0"/>
                  <a:alphaOff val="0"/>
                </a:srgbClr>
              </a:solidFill>
              <a:prstDash val="solid"/>
            </a:ln>
            <a:effectLst/>
          </p:spPr>
          <p:txBody>
            <a:bodyPr spcFirstLastPara="0" vert="horz" wrap="square" lIns="359409" tIns="-8381" rIns="359411" bIns="-8381" numCol="1" spcCol="1270" anchor="ctr" anchorCtr="0">
              <a:noAutofit/>
            </a:bodyPr>
            <a:lstStyle/>
            <a:p>
              <a:pPr marL="0" marR="0" lvl="0" indent="0" algn="ctr" defTabSz="266700" eaLnBrk="1" fontAlgn="auto" latinLnBrk="0" hangingPunct="1">
                <a:lnSpc>
                  <a:spcPct val="90000"/>
                </a:lnSpc>
                <a:spcBef>
                  <a:spcPts val="0"/>
                </a:spcBef>
                <a:spcAft>
                  <a:spcPct val="35000"/>
                </a:spcAft>
                <a:buClrTx/>
                <a:buSzTx/>
                <a:buFontTx/>
                <a:buNone/>
                <a:tabLst/>
                <a:defRPr/>
              </a:pPr>
              <a:endParaRPr kumimoji="0" lang="zh-CN" altLang="en-US" sz="300" b="1" i="0" u="none" strike="noStrike" kern="0" cap="none" spc="0" normalizeH="0" baseline="0" noProof="0" smtClean="0">
                <a:ln>
                  <a:noFill/>
                </a:ln>
                <a:solidFill>
                  <a:prstClr val="black">
                    <a:hueOff val="0"/>
                    <a:satOff val="0"/>
                    <a:lumOff val="0"/>
                    <a:alphaOff val="0"/>
                  </a:prstClr>
                </a:solidFill>
                <a:effectLst/>
                <a:uLnTx/>
                <a:uFillTx/>
                <a:latin typeface="微软雅黑" panose="020B0503020204020204" pitchFamily="34" charset="-122"/>
                <a:ea typeface="微软雅黑" panose="020B0503020204020204" pitchFamily="34" charset="-122"/>
                <a:cs typeface="+mn-cs"/>
              </a:endParaRPr>
            </a:p>
          </p:txBody>
        </p:sp>
        <p:sp>
          <p:nvSpPr>
            <p:cNvPr id="15" name="任意多边形 14"/>
            <p:cNvSpPr/>
            <p:nvPr/>
          </p:nvSpPr>
          <p:spPr>
            <a:xfrm rot="20148201" flipV="1">
              <a:off x="6477152" y="3188997"/>
              <a:ext cx="874692" cy="508787"/>
            </a:xfrm>
            <a:custGeom>
              <a:avLst/>
              <a:gdLst>
                <a:gd name="connsiteX0" fmla="*/ 0 w 981117"/>
                <a:gd name="connsiteY0" fmla="*/ 9867 h 19734"/>
                <a:gd name="connsiteX1" fmla="*/ 981117 w 981117"/>
                <a:gd name="connsiteY1" fmla="*/ 9867 h 19734"/>
              </a:gdLst>
              <a:ahLst/>
              <a:cxnLst>
                <a:cxn ang="0">
                  <a:pos x="connsiteX0" y="connsiteY0"/>
                </a:cxn>
                <a:cxn ang="0">
                  <a:pos x="connsiteX1" y="connsiteY1"/>
                </a:cxn>
              </a:cxnLst>
              <a:rect l="l" t="t" r="r" b="b"/>
              <a:pathLst>
                <a:path w="981117" h="19734">
                  <a:moveTo>
                    <a:pt x="0" y="9867"/>
                  </a:moveTo>
                  <a:lnTo>
                    <a:pt x="981117" y="9867"/>
                  </a:lnTo>
                </a:path>
              </a:pathLst>
            </a:custGeom>
            <a:noFill/>
            <a:ln w="25400" cap="flat" cmpd="sng" algn="ctr">
              <a:solidFill>
                <a:srgbClr val="F79646">
                  <a:hueOff val="0"/>
                  <a:satOff val="0"/>
                  <a:lumOff val="0"/>
                  <a:alphaOff val="0"/>
                </a:srgbClr>
              </a:solidFill>
              <a:prstDash val="solid"/>
            </a:ln>
            <a:effectLst/>
          </p:spPr>
          <p:txBody>
            <a:bodyPr spcFirstLastPara="0" vert="horz" wrap="square" lIns="478730" tIns="-14660" rIns="478731" bIns="-14662" numCol="1" spcCol="1270" anchor="ctr" anchorCtr="0">
              <a:noAutofit/>
            </a:bodyPr>
            <a:lstStyle/>
            <a:p>
              <a:pPr marL="0" marR="0" lvl="0" indent="0" algn="ctr" defTabSz="266700" eaLnBrk="1" fontAlgn="auto" latinLnBrk="0" hangingPunct="1">
                <a:lnSpc>
                  <a:spcPct val="90000"/>
                </a:lnSpc>
                <a:spcBef>
                  <a:spcPts val="0"/>
                </a:spcBef>
                <a:spcAft>
                  <a:spcPct val="35000"/>
                </a:spcAft>
                <a:buClrTx/>
                <a:buSzTx/>
                <a:buFontTx/>
                <a:buNone/>
                <a:tabLst/>
                <a:defRPr/>
              </a:pPr>
              <a:endParaRPr kumimoji="0" lang="zh-CN" altLang="en-US" sz="300" b="1" i="0" u="none" strike="noStrike" kern="0" cap="none" spc="0" normalizeH="0" baseline="0" noProof="0" smtClean="0">
                <a:ln>
                  <a:noFill/>
                </a:ln>
                <a:solidFill>
                  <a:prstClr val="black">
                    <a:hueOff val="0"/>
                    <a:satOff val="0"/>
                    <a:lumOff val="0"/>
                    <a:alphaOff val="0"/>
                  </a:prstClr>
                </a:solidFill>
                <a:effectLst/>
                <a:uLnTx/>
                <a:uFillTx/>
                <a:latin typeface="微软雅黑" panose="020B0503020204020204" pitchFamily="34" charset="-122"/>
                <a:ea typeface="微软雅黑" panose="020B0503020204020204" pitchFamily="34" charset="-122"/>
                <a:cs typeface="+mn-cs"/>
              </a:endParaRPr>
            </a:p>
          </p:txBody>
        </p:sp>
        <p:sp>
          <p:nvSpPr>
            <p:cNvPr id="16" name="任意多边形 15"/>
            <p:cNvSpPr/>
            <p:nvPr/>
          </p:nvSpPr>
          <p:spPr>
            <a:xfrm rot="1081480">
              <a:off x="6501258" y="4091198"/>
              <a:ext cx="795682" cy="19734"/>
            </a:xfrm>
            <a:custGeom>
              <a:avLst/>
              <a:gdLst>
                <a:gd name="connsiteX0" fmla="*/ 0 w 795682"/>
                <a:gd name="connsiteY0" fmla="*/ 9867 h 19734"/>
                <a:gd name="connsiteX1" fmla="*/ 795682 w 795682"/>
                <a:gd name="connsiteY1" fmla="*/ 9867 h 19734"/>
              </a:gdLst>
              <a:ahLst/>
              <a:cxnLst>
                <a:cxn ang="0">
                  <a:pos x="connsiteX0" y="connsiteY0"/>
                </a:cxn>
                <a:cxn ang="0">
                  <a:pos x="connsiteX1" y="connsiteY1"/>
                </a:cxn>
              </a:cxnLst>
              <a:rect l="l" t="t" r="r" b="b"/>
              <a:pathLst>
                <a:path w="795682" h="19734">
                  <a:moveTo>
                    <a:pt x="0" y="9867"/>
                  </a:moveTo>
                  <a:lnTo>
                    <a:pt x="795682" y="9867"/>
                  </a:lnTo>
                </a:path>
              </a:pathLst>
            </a:custGeom>
            <a:noFill/>
            <a:ln w="25400" cap="flat" cmpd="sng" algn="ctr">
              <a:solidFill>
                <a:srgbClr val="F79646">
                  <a:hueOff val="0"/>
                  <a:satOff val="0"/>
                  <a:lumOff val="0"/>
                  <a:alphaOff val="0"/>
                </a:srgbClr>
              </a:solidFill>
              <a:prstDash val="solid"/>
            </a:ln>
            <a:effectLst/>
          </p:spPr>
          <p:txBody>
            <a:bodyPr spcFirstLastPara="0" vert="horz" wrap="square" lIns="390649" tIns="-10025" rIns="390649" bIns="-10026" numCol="1" spcCol="1270" anchor="ctr" anchorCtr="0">
              <a:noAutofit/>
            </a:bodyPr>
            <a:lstStyle/>
            <a:p>
              <a:pPr marL="0" marR="0" lvl="0" indent="0" algn="ctr" defTabSz="266700" eaLnBrk="1" fontAlgn="auto" latinLnBrk="0" hangingPunct="1">
                <a:lnSpc>
                  <a:spcPct val="90000"/>
                </a:lnSpc>
                <a:spcBef>
                  <a:spcPts val="0"/>
                </a:spcBef>
                <a:spcAft>
                  <a:spcPct val="35000"/>
                </a:spcAft>
                <a:buClrTx/>
                <a:buSzTx/>
                <a:buFontTx/>
                <a:buNone/>
                <a:tabLst/>
                <a:defRPr/>
              </a:pPr>
              <a:endParaRPr kumimoji="0" lang="zh-CN" altLang="en-US" sz="300" b="1" i="0" u="none" strike="noStrike" kern="0" cap="none" spc="0" normalizeH="0" baseline="0" noProof="0" smtClean="0">
                <a:ln>
                  <a:noFill/>
                </a:ln>
                <a:solidFill>
                  <a:prstClr val="black">
                    <a:hueOff val="0"/>
                    <a:satOff val="0"/>
                    <a:lumOff val="0"/>
                    <a:alphaOff val="0"/>
                  </a:prstClr>
                </a:solidFill>
                <a:effectLst/>
                <a:uLnTx/>
                <a:uFillTx/>
                <a:latin typeface="微软雅黑" panose="020B0503020204020204" pitchFamily="34" charset="-122"/>
                <a:ea typeface="微软雅黑" panose="020B0503020204020204" pitchFamily="34" charset="-122"/>
                <a:cs typeface="+mn-cs"/>
              </a:endParaRPr>
            </a:p>
          </p:txBody>
        </p:sp>
        <p:sp>
          <p:nvSpPr>
            <p:cNvPr id="17" name="任意多边形 16"/>
            <p:cNvSpPr/>
            <p:nvPr/>
          </p:nvSpPr>
          <p:spPr>
            <a:xfrm rot="18126038" flipV="1">
              <a:off x="2116617" y="3287579"/>
              <a:ext cx="2219847" cy="88020"/>
            </a:xfrm>
            <a:custGeom>
              <a:avLst/>
              <a:gdLst>
                <a:gd name="connsiteX0" fmla="*/ 0 w 1902939"/>
                <a:gd name="connsiteY0" fmla="*/ 9867 h 19734"/>
                <a:gd name="connsiteX1" fmla="*/ 1902939 w 1902939"/>
                <a:gd name="connsiteY1" fmla="*/ 9867 h 19734"/>
              </a:gdLst>
              <a:ahLst/>
              <a:cxnLst>
                <a:cxn ang="0">
                  <a:pos x="connsiteX0" y="connsiteY0"/>
                </a:cxn>
                <a:cxn ang="0">
                  <a:pos x="connsiteX1" y="connsiteY1"/>
                </a:cxn>
              </a:cxnLst>
              <a:rect l="l" t="t" r="r" b="b"/>
              <a:pathLst>
                <a:path w="1902939" h="19734">
                  <a:moveTo>
                    <a:pt x="0" y="9867"/>
                  </a:moveTo>
                  <a:lnTo>
                    <a:pt x="1902939" y="9867"/>
                  </a:lnTo>
                </a:path>
              </a:pathLst>
            </a:custGeom>
            <a:solidFill>
              <a:srgbClr val="FFC000"/>
            </a:solidFill>
            <a:ln w="25400" cap="flat" cmpd="sng" algn="ctr">
              <a:solidFill>
                <a:srgbClr val="8064A2">
                  <a:hueOff val="0"/>
                  <a:satOff val="0"/>
                  <a:lumOff val="0"/>
                  <a:alphaOff val="0"/>
                </a:srgbClr>
              </a:solidFill>
              <a:prstDash val="solid"/>
            </a:ln>
            <a:effectLst/>
          </p:spPr>
          <p:txBody>
            <a:bodyPr spcFirstLastPara="0" vert="horz" wrap="square" lIns="916596" tIns="-37706" rIns="916597" bIns="-37707" numCol="1" spcCol="1270" anchor="ctr" anchorCtr="0">
              <a:noAutofit/>
            </a:bodyPr>
            <a:lstStyle/>
            <a:p>
              <a:pPr marL="0" marR="0" lvl="0" indent="0" algn="ctr" defTabSz="266700" eaLnBrk="1" fontAlgn="auto" latinLnBrk="0" hangingPunct="1">
                <a:lnSpc>
                  <a:spcPct val="90000"/>
                </a:lnSpc>
                <a:spcBef>
                  <a:spcPts val="0"/>
                </a:spcBef>
                <a:spcAft>
                  <a:spcPct val="35000"/>
                </a:spcAft>
                <a:buClrTx/>
                <a:buSzTx/>
                <a:buFontTx/>
                <a:buNone/>
                <a:tabLst/>
                <a:defRPr/>
              </a:pPr>
              <a:endParaRPr kumimoji="0" lang="zh-CN" altLang="en-US" sz="300" b="1" i="0" u="none" strike="noStrike" kern="0" cap="none" spc="0" normalizeH="0" baseline="0" noProof="0" smtClean="0">
                <a:ln>
                  <a:noFill/>
                </a:ln>
                <a:solidFill>
                  <a:prstClr val="black">
                    <a:hueOff val="0"/>
                    <a:satOff val="0"/>
                    <a:lumOff val="0"/>
                    <a:alphaOff val="0"/>
                  </a:prstClr>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17"/>
            <p:cNvSpPr/>
            <p:nvPr/>
          </p:nvSpPr>
          <p:spPr>
            <a:xfrm>
              <a:off x="3555975" y="1749693"/>
              <a:ext cx="588477" cy="1790605"/>
            </a:xfrm>
            <a:custGeom>
              <a:avLst/>
              <a:gdLst>
                <a:gd name="connsiteX0" fmla="*/ 0 w 588477"/>
                <a:gd name="connsiteY0" fmla="*/ 58848 h 1790605"/>
                <a:gd name="connsiteX1" fmla="*/ 58848 w 588477"/>
                <a:gd name="connsiteY1" fmla="*/ 0 h 1790605"/>
                <a:gd name="connsiteX2" fmla="*/ 529629 w 588477"/>
                <a:gd name="connsiteY2" fmla="*/ 0 h 1790605"/>
                <a:gd name="connsiteX3" fmla="*/ 588477 w 588477"/>
                <a:gd name="connsiteY3" fmla="*/ 58848 h 1790605"/>
                <a:gd name="connsiteX4" fmla="*/ 588477 w 588477"/>
                <a:gd name="connsiteY4" fmla="*/ 1731757 h 1790605"/>
                <a:gd name="connsiteX5" fmla="*/ 529629 w 588477"/>
                <a:gd name="connsiteY5" fmla="*/ 1790605 h 1790605"/>
                <a:gd name="connsiteX6" fmla="*/ 58848 w 588477"/>
                <a:gd name="connsiteY6" fmla="*/ 1790605 h 1790605"/>
                <a:gd name="connsiteX7" fmla="*/ 0 w 588477"/>
                <a:gd name="connsiteY7" fmla="*/ 1731757 h 1790605"/>
                <a:gd name="connsiteX8" fmla="*/ 0 w 588477"/>
                <a:gd name="connsiteY8" fmla="*/ 58848 h 179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477" h="1790605">
                  <a:moveTo>
                    <a:pt x="0" y="58848"/>
                  </a:moveTo>
                  <a:cubicBezTo>
                    <a:pt x="0" y="26347"/>
                    <a:pt x="26347" y="0"/>
                    <a:pt x="58848" y="0"/>
                  </a:cubicBezTo>
                  <a:lnTo>
                    <a:pt x="529629" y="0"/>
                  </a:lnTo>
                  <a:cubicBezTo>
                    <a:pt x="562130" y="0"/>
                    <a:pt x="588477" y="26347"/>
                    <a:pt x="588477" y="58848"/>
                  </a:cubicBezTo>
                  <a:lnTo>
                    <a:pt x="588477" y="1731757"/>
                  </a:lnTo>
                  <a:cubicBezTo>
                    <a:pt x="588477" y="1764258"/>
                    <a:pt x="562130" y="1790605"/>
                    <a:pt x="529629" y="1790605"/>
                  </a:cubicBezTo>
                  <a:lnTo>
                    <a:pt x="58848" y="1790605"/>
                  </a:lnTo>
                  <a:cubicBezTo>
                    <a:pt x="26347" y="1790605"/>
                    <a:pt x="0" y="1764258"/>
                    <a:pt x="0" y="1731757"/>
                  </a:cubicBezTo>
                  <a:lnTo>
                    <a:pt x="0" y="58848"/>
                  </a:lnTo>
                  <a:close/>
                </a:path>
              </a:pathLst>
            </a:custGeom>
            <a:solidFill>
              <a:srgbClr val="FFC000"/>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29936" tIns="29936" rIns="29936" bIns="29936" numCol="1" spcCol="1270" anchor="ctr" anchorCtr="0">
              <a:noAutofit/>
            </a:bodyPr>
            <a:lstStyle/>
            <a:p>
              <a:pPr marL="0" marR="0" lvl="0" indent="0" algn="ctr" defTabSz="889000" eaLnBrk="1" fontAlgn="auto" latinLnBrk="0" hangingPunct="1">
                <a:lnSpc>
                  <a:spcPct val="90000"/>
                </a:lnSpc>
                <a:spcBef>
                  <a:spcPts val="0"/>
                </a:spcBef>
                <a:spcAft>
                  <a:spcPct val="35000"/>
                </a:spcAft>
                <a:buClrTx/>
                <a:buSzTx/>
                <a:buFontTx/>
                <a:buNone/>
                <a:tabLst/>
                <a:defRPr/>
              </a:pPr>
              <a:r>
                <a:rPr kumimoji="0" lang="zh-CN" altLang="en-US" sz="14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工伤保险基金支付</a:t>
              </a:r>
            </a:p>
          </p:txBody>
        </p:sp>
        <p:sp>
          <p:nvSpPr>
            <p:cNvPr id="19" name="任意多边形 18"/>
            <p:cNvSpPr/>
            <p:nvPr/>
          </p:nvSpPr>
          <p:spPr>
            <a:xfrm>
              <a:off x="4952658" y="1023804"/>
              <a:ext cx="1641023" cy="627254"/>
            </a:xfrm>
            <a:custGeom>
              <a:avLst/>
              <a:gdLst>
                <a:gd name="connsiteX0" fmla="*/ 0 w 1641023"/>
                <a:gd name="connsiteY0" fmla="*/ 62725 h 627254"/>
                <a:gd name="connsiteX1" fmla="*/ 62725 w 1641023"/>
                <a:gd name="connsiteY1" fmla="*/ 0 h 627254"/>
                <a:gd name="connsiteX2" fmla="*/ 1578298 w 1641023"/>
                <a:gd name="connsiteY2" fmla="*/ 0 h 627254"/>
                <a:gd name="connsiteX3" fmla="*/ 1641023 w 1641023"/>
                <a:gd name="connsiteY3" fmla="*/ 62725 h 627254"/>
                <a:gd name="connsiteX4" fmla="*/ 1641023 w 1641023"/>
                <a:gd name="connsiteY4" fmla="*/ 564529 h 627254"/>
                <a:gd name="connsiteX5" fmla="*/ 1578298 w 1641023"/>
                <a:gd name="connsiteY5" fmla="*/ 627254 h 627254"/>
                <a:gd name="connsiteX6" fmla="*/ 62725 w 1641023"/>
                <a:gd name="connsiteY6" fmla="*/ 627254 h 627254"/>
                <a:gd name="connsiteX7" fmla="*/ 0 w 1641023"/>
                <a:gd name="connsiteY7" fmla="*/ 564529 h 627254"/>
                <a:gd name="connsiteX8" fmla="*/ 0 w 1641023"/>
                <a:gd name="connsiteY8" fmla="*/ 62725 h 62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023" h="627254">
                  <a:moveTo>
                    <a:pt x="0" y="62725"/>
                  </a:moveTo>
                  <a:cubicBezTo>
                    <a:pt x="0" y="28083"/>
                    <a:pt x="28083" y="0"/>
                    <a:pt x="62725" y="0"/>
                  </a:cubicBezTo>
                  <a:lnTo>
                    <a:pt x="1578298" y="0"/>
                  </a:lnTo>
                  <a:cubicBezTo>
                    <a:pt x="1612940" y="0"/>
                    <a:pt x="1641023" y="28083"/>
                    <a:pt x="1641023" y="62725"/>
                  </a:cubicBezTo>
                  <a:lnTo>
                    <a:pt x="1641023" y="564529"/>
                  </a:lnTo>
                  <a:cubicBezTo>
                    <a:pt x="1641023" y="599171"/>
                    <a:pt x="1612940" y="627254"/>
                    <a:pt x="1578298" y="627254"/>
                  </a:cubicBezTo>
                  <a:lnTo>
                    <a:pt x="62725" y="627254"/>
                  </a:lnTo>
                  <a:cubicBezTo>
                    <a:pt x="28083" y="627254"/>
                    <a:pt x="0" y="599171"/>
                    <a:pt x="0" y="564529"/>
                  </a:cubicBezTo>
                  <a:lnTo>
                    <a:pt x="0" y="62725"/>
                  </a:lnTo>
                  <a:close/>
                </a:path>
              </a:pathLst>
            </a:custGeom>
            <a:solidFill>
              <a:srgbClr val="4BACC6">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29802" tIns="29802" rIns="29802" bIns="29802" numCol="1" spcCol="1270" anchor="ctr" anchorCtr="0">
              <a:noAutofit/>
            </a:bodyPr>
            <a:lstStyle/>
            <a:p>
              <a:pPr marL="0" marR="0" lvl="0" indent="0" algn="ctr" defTabSz="800100" eaLnBrk="1" fontAlgn="auto" latinLnBrk="0" hangingPunct="1">
                <a:lnSpc>
                  <a:spcPct val="90000"/>
                </a:lnSpc>
                <a:spcBef>
                  <a:spcPts val="0"/>
                </a:spcBef>
                <a:spcAft>
                  <a:spcPct val="35000"/>
                </a:spcAft>
                <a:buClrTx/>
                <a:buSzTx/>
                <a:buFontTx/>
                <a:buNone/>
                <a:tabLst/>
                <a:defRPr/>
              </a:pPr>
              <a:r>
                <a:rPr kumimoji="0" lang="zh-CN" altLang="en-US" sz="12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医疗康复及辅助器具费用</a:t>
              </a:r>
            </a:p>
          </p:txBody>
        </p:sp>
        <p:sp>
          <p:nvSpPr>
            <p:cNvPr id="20" name="任意多边形 19"/>
            <p:cNvSpPr/>
            <p:nvPr/>
          </p:nvSpPr>
          <p:spPr>
            <a:xfrm>
              <a:off x="4952658" y="1848110"/>
              <a:ext cx="1620888" cy="627254"/>
            </a:xfrm>
            <a:custGeom>
              <a:avLst/>
              <a:gdLst>
                <a:gd name="connsiteX0" fmla="*/ 0 w 1620888"/>
                <a:gd name="connsiteY0" fmla="*/ 62725 h 627254"/>
                <a:gd name="connsiteX1" fmla="*/ 62725 w 1620888"/>
                <a:gd name="connsiteY1" fmla="*/ 0 h 627254"/>
                <a:gd name="connsiteX2" fmla="*/ 1558163 w 1620888"/>
                <a:gd name="connsiteY2" fmla="*/ 0 h 627254"/>
                <a:gd name="connsiteX3" fmla="*/ 1620888 w 1620888"/>
                <a:gd name="connsiteY3" fmla="*/ 62725 h 627254"/>
                <a:gd name="connsiteX4" fmla="*/ 1620888 w 1620888"/>
                <a:gd name="connsiteY4" fmla="*/ 564529 h 627254"/>
                <a:gd name="connsiteX5" fmla="*/ 1558163 w 1620888"/>
                <a:gd name="connsiteY5" fmla="*/ 627254 h 627254"/>
                <a:gd name="connsiteX6" fmla="*/ 62725 w 1620888"/>
                <a:gd name="connsiteY6" fmla="*/ 627254 h 627254"/>
                <a:gd name="connsiteX7" fmla="*/ 0 w 1620888"/>
                <a:gd name="connsiteY7" fmla="*/ 564529 h 627254"/>
                <a:gd name="connsiteX8" fmla="*/ 0 w 1620888"/>
                <a:gd name="connsiteY8" fmla="*/ 62725 h 62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0888" h="627254">
                  <a:moveTo>
                    <a:pt x="0" y="62725"/>
                  </a:moveTo>
                  <a:cubicBezTo>
                    <a:pt x="0" y="28083"/>
                    <a:pt x="28083" y="0"/>
                    <a:pt x="62725" y="0"/>
                  </a:cubicBezTo>
                  <a:lnTo>
                    <a:pt x="1558163" y="0"/>
                  </a:lnTo>
                  <a:cubicBezTo>
                    <a:pt x="1592805" y="0"/>
                    <a:pt x="1620888" y="28083"/>
                    <a:pt x="1620888" y="62725"/>
                  </a:cubicBezTo>
                  <a:lnTo>
                    <a:pt x="1620888" y="564529"/>
                  </a:lnTo>
                  <a:cubicBezTo>
                    <a:pt x="1620888" y="599171"/>
                    <a:pt x="1592805" y="627254"/>
                    <a:pt x="1558163" y="627254"/>
                  </a:cubicBezTo>
                  <a:lnTo>
                    <a:pt x="62725" y="627254"/>
                  </a:lnTo>
                  <a:cubicBezTo>
                    <a:pt x="28083" y="627254"/>
                    <a:pt x="0" y="599171"/>
                    <a:pt x="0" y="564529"/>
                  </a:cubicBezTo>
                  <a:lnTo>
                    <a:pt x="0" y="62725"/>
                  </a:lnTo>
                  <a:close/>
                </a:path>
              </a:pathLst>
            </a:custGeom>
            <a:solidFill>
              <a:srgbClr val="4BACC6">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29802" tIns="29802" rIns="29802" bIns="29802" numCol="1" spcCol="1270" anchor="ctr" anchorCtr="0">
              <a:noAutofit/>
            </a:bodyPr>
            <a:lstStyle/>
            <a:p>
              <a:pPr marL="0" marR="0" lvl="0" indent="0" algn="ctr" defTabSz="800100" eaLnBrk="1" fontAlgn="auto" latinLnBrk="0" hangingPunct="1">
                <a:lnSpc>
                  <a:spcPct val="90000"/>
                </a:lnSpc>
                <a:spcBef>
                  <a:spcPts val="0"/>
                </a:spcBef>
                <a:spcAft>
                  <a:spcPct val="35000"/>
                </a:spcAft>
                <a:buClrTx/>
                <a:buSzTx/>
                <a:buFontTx/>
                <a:buNone/>
                <a:tabLst/>
                <a:defRPr/>
              </a:pPr>
              <a:r>
                <a:rPr kumimoji="0" lang="zh-CN" altLang="en-US" sz="12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伤残待遇</a:t>
              </a:r>
            </a:p>
          </p:txBody>
        </p:sp>
        <p:sp>
          <p:nvSpPr>
            <p:cNvPr id="21" name="任意多边形 20"/>
            <p:cNvSpPr/>
            <p:nvPr/>
          </p:nvSpPr>
          <p:spPr>
            <a:xfrm>
              <a:off x="7234335" y="1103029"/>
              <a:ext cx="1453675" cy="493053"/>
            </a:xfrm>
            <a:custGeom>
              <a:avLst/>
              <a:gdLst>
                <a:gd name="connsiteX0" fmla="*/ 0 w 1453675"/>
                <a:gd name="connsiteY0" fmla="*/ 49305 h 493053"/>
                <a:gd name="connsiteX1" fmla="*/ 49305 w 1453675"/>
                <a:gd name="connsiteY1" fmla="*/ 0 h 493053"/>
                <a:gd name="connsiteX2" fmla="*/ 1404370 w 1453675"/>
                <a:gd name="connsiteY2" fmla="*/ 0 h 493053"/>
                <a:gd name="connsiteX3" fmla="*/ 1453675 w 1453675"/>
                <a:gd name="connsiteY3" fmla="*/ 49305 h 493053"/>
                <a:gd name="connsiteX4" fmla="*/ 1453675 w 1453675"/>
                <a:gd name="connsiteY4" fmla="*/ 443748 h 493053"/>
                <a:gd name="connsiteX5" fmla="*/ 1404370 w 1453675"/>
                <a:gd name="connsiteY5" fmla="*/ 493053 h 493053"/>
                <a:gd name="connsiteX6" fmla="*/ 49305 w 1453675"/>
                <a:gd name="connsiteY6" fmla="*/ 493053 h 493053"/>
                <a:gd name="connsiteX7" fmla="*/ 0 w 1453675"/>
                <a:gd name="connsiteY7" fmla="*/ 443748 h 493053"/>
                <a:gd name="connsiteX8" fmla="*/ 0 w 1453675"/>
                <a:gd name="connsiteY8" fmla="*/ 49305 h 49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3675" h="493053">
                  <a:moveTo>
                    <a:pt x="0" y="49305"/>
                  </a:moveTo>
                  <a:cubicBezTo>
                    <a:pt x="0" y="22075"/>
                    <a:pt x="22075" y="0"/>
                    <a:pt x="49305" y="0"/>
                  </a:cubicBezTo>
                  <a:lnTo>
                    <a:pt x="1404370" y="0"/>
                  </a:lnTo>
                  <a:cubicBezTo>
                    <a:pt x="1431600" y="0"/>
                    <a:pt x="1453675" y="22075"/>
                    <a:pt x="1453675" y="49305"/>
                  </a:cubicBezTo>
                  <a:lnTo>
                    <a:pt x="1453675" y="443748"/>
                  </a:lnTo>
                  <a:cubicBezTo>
                    <a:pt x="1453675" y="470978"/>
                    <a:pt x="1431600" y="493053"/>
                    <a:pt x="1404370" y="493053"/>
                  </a:cubicBezTo>
                  <a:lnTo>
                    <a:pt x="49305" y="493053"/>
                  </a:lnTo>
                  <a:cubicBezTo>
                    <a:pt x="22075" y="493053"/>
                    <a:pt x="0" y="470978"/>
                    <a:pt x="0" y="443748"/>
                  </a:cubicBezTo>
                  <a:lnTo>
                    <a:pt x="0" y="49305"/>
                  </a:lnTo>
                  <a:close/>
                </a:path>
              </a:pathLst>
            </a:custGeom>
            <a:solidFill>
              <a:srgbClr val="F79646">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23331" tIns="23331" rIns="23331" bIns="23331" numCol="1" spcCol="1270" anchor="ctr" anchorCtr="0">
              <a:noAutofit/>
            </a:bodyPr>
            <a:lstStyle/>
            <a:p>
              <a:pPr marL="0" marR="0" lvl="0" indent="0" algn="ctr" defTabSz="622300" eaLnBrk="1" fontAlgn="auto" latinLnBrk="0" hangingPunct="1">
                <a:lnSpc>
                  <a:spcPct val="90000"/>
                </a:lnSpc>
                <a:spcBef>
                  <a:spcPts val="0"/>
                </a:spcBef>
                <a:spcAft>
                  <a:spcPct val="35000"/>
                </a:spcAft>
                <a:buClrTx/>
                <a:buSzTx/>
                <a:buFontTx/>
                <a:buNone/>
                <a:tabLst/>
                <a:defRPr/>
              </a:pPr>
              <a:r>
                <a:rPr kumimoji="0" lang="en-US" altLang="zh-CN" sz="1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1-4</a:t>
              </a:r>
              <a:r>
                <a:rPr kumimoji="0" lang="zh-CN" altLang="en-US" sz="1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级伤残津贴</a:t>
              </a:r>
            </a:p>
          </p:txBody>
        </p:sp>
        <p:sp>
          <p:nvSpPr>
            <p:cNvPr id="22" name="任意多边形 21"/>
            <p:cNvSpPr/>
            <p:nvPr/>
          </p:nvSpPr>
          <p:spPr>
            <a:xfrm>
              <a:off x="7244402" y="2208150"/>
              <a:ext cx="1453687" cy="428276"/>
            </a:xfrm>
            <a:custGeom>
              <a:avLst/>
              <a:gdLst>
                <a:gd name="connsiteX0" fmla="*/ 0 w 1453687"/>
                <a:gd name="connsiteY0" fmla="*/ 42828 h 428276"/>
                <a:gd name="connsiteX1" fmla="*/ 42828 w 1453687"/>
                <a:gd name="connsiteY1" fmla="*/ 0 h 428276"/>
                <a:gd name="connsiteX2" fmla="*/ 1410859 w 1453687"/>
                <a:gd name="connsiteY2" fmla="*/ 0 h 428276"/>
                <a:gd name="connsiteX3" fmla="*/ 1453687 w 1453687"/>
                <a:gd name="connsiteY3" fmla="*/ 42828 h 428276"/>
                <a:gd name="connsiteX4" fmla="*/ 1453687 w 1453687"/>
                <a:gd name="connsiteY4" fmla="*/ 385448 h 428276"/>
                <a:gd name="connsiteX5" fmla="*/ 1410859 w 1453687"/>
                <a:gd name="connsiteY5" fmla="*/ 428276 h 428276"/>
                <a:gd name="connsiteX6" fmla="*/ 42828 w 1453687"/>
                <a:gd name="connsiteY6" fmla="*/ 428276 h 428276"/>
                <a:gd name="connsiteX7" fmla="*/ 0 w 1453687"/>
                <a:gd name="connsiteY7" fmla="*/ 385448 h 428276"/>
                <a:gd name="connsiteX8" fmla="*/ 0 w 1453687"/>
                <a:gd name="connsiteY8" fmla="*/ 42828 h 42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3687" h="428276">
                  <a:moveTo>
                    <a:pt x="0" y="42828"/>
                  </a:moveTo>
                  <a:cubicBezTo>
                    <a:pt x="0" y="19175"/>
                    <a:pt x="19175" y="0"/>
                    <a:pt x="42828" y="0"/>
                  </a:cubicBezTo>
                  <a:lnTo>
                    <a:pt x="1410859" y="0"/>
                  </a:lnTo>
                  <a:cubicBezTo>
                    <a:pt x="1434512" y="0"/>
                    <a:pt x="1453687" y="19175"/>
                    <a:pt x="1453687" y="42828"/>
                  </a:cubicBezTo>
                  <a:lnTo>
                    <a:pt x="1453687" y="385448"/>
                  </a:lnTo>
                  <a:cubicBezTo>
                    <a:pt x="1453687" y="409101"/>
                    <a:pt x="1434512" y="428276"/>
                    <a:pt x="1410859" y="428276"/>
                  </a:cubicBezTo>
                  <a:lnTo>
                    <a:pt x="42828" y="428276"/>
                  </a:lnTo>
                  <a:cubicBezTo>
                    <a:pt x="19175" y="428276"/>
                    <a:pt x="0" y="409101"/>
                    <a:pt x="0" y="385448"/>
                  </a:cubicBezTo>
                  <a:lnTo>
                    <a:pt x="0" y="42828"/>
                  </a:lnTo>
                  <a:close/>
                </a:path>
              </a:pathLst>
            </a:custGeom>
            <a:solidFill>
              <a:srgbClr val="F79646">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21434" tIns="21434" rIns="21434" bIns="21434" numCol="1" spcCol="1270" anchor="ctr" anchorCtr="0">
              <a:noAutofit/>
            </a:bodyPr>
            <a:lstStyle/>
            <a:p>
              <a:pPr marL="0" marR="0" lvl="0" indent="0" algn="ctr" defTabSz="622300" eaLnBrk="1" fontAlgn="auto" latinLnBrk="0" hangingPunct="1">
                <a:lnSpc>
                  <a:spcPct val="90000"/>
                </a:lnSpc>
                <a:spcBef>
                  <a:spcPts val="0"/>
                </a:spcBef>
                <a:spcAft>
                  <a:spcPct val="35000"/>
                </a:spcAft>
                <a:buClrTx/>
                <a:buSzTx/>
                <a:buFontTx/>
                <a:buNone/>
                <a:tabLst/>
                <a:defRPr/>
              </a:pPr>
              <a:r>
                <a:rPr kumimoji="0" lang="zh-CN" altLang="en-US" sz="1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一次性医疗补助金</a:t>
              </a:r>
            </a:p>
          </p:txBody>
        </p:sp>
        <p:sp>
          <p:nvSpPr>
            <p:cNvPr id="23" name="任意多边形 22"/>
            <p:cNvSpPr/>
            <p:nvPr/>
          </p:nvSpPr>
          <p:spPr>
            <a:xfrm>
              <a:off x="7245910" y="1674681"/>
              <a:ext cx="1453675" cy="474449"/>
            </a:xfrm>
            <a:custGeom>
              <a:avLst/>
              <a:gdLst>
                <a:gd name="connsiteX0" fmla="*/ 0 w 1453675"/>
                <a:gd name="connsiteY0" fmla="*/ 47445 h 474449"/>
                <a:gd name="connsiteX1" fmla="*/ 47445 w 1453675"/>
                <a:gd name="connsiteY1" fmla="*/ 0 h 474449"/>
                <a:gd name="connsiteX2" fmla="*/ 1406230 w 1453675"/>
                <a:gd name="connsiteY2" fmla="*/ 0 h 474449"/>
                <a:gd name="connsiteX3" fmla="*/ 1453675 w 1453675"/>
                <a:gd name="connsiteY3" fmla="*/ 47445 h 474449"/>
                <a:gd name="connsiteX4" fmla="*/ 1453675 w 1453675"/>
                <a:gd name="connsiteY4" fmla="*/ 427004 h 474449"/>
                <a:gd name="connsiteX5" fmla="*/ 1406230 w 1453675"/>
                <a:gd name="connsiteY5" fmla="*/ 474449 h 474449"/>
                <a:gd name="connsiteX6" fmla="*/ 47445 w 1453675"/>
                <a:gd name="connsiteY6" fmla="*/ 474449 h 474449"/>
                <a:gd name="connsiteX7" fmla="*/ 0 w 1453675"/>
                <a:gd name="connsiteY7" fmla="*/ 427004 h 474449"/>
                <a:gd name="connsiteX8" fmla="*/ 0 w 1453675"/>
                <a:gd name="connsiteY8" fmla="*/ 47445 h 47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3675" h="474449">
                  <a:moveTo>
                    <a:pt x="0" y="47445"/>
                  </a:moveTo>
                  <a:cubicBezTo>
                    <a:pt x="0" y="21242"/>
                    <a:pt x="21242" y="0"/>
                    <a:pt x="47445" y="0"/>
                  </a:cubicBezTo>
                  <a:lnTo>
                    <a:pt x="1406230" y="0"/>
                  </a:lnTo>
                  <a:cubicBezTo>
                    <a:pt x="1432433" y="0"/>
                    <a:pt x="1453675" y="21242"/>
                    <a:pt x="1453675" y="47445"/>
                  </a:cubicBezTo>
                  <a:lnTo>
                    <a:pt x="1453675" y="427004"/>
                  </a:lnTo>
                  <a:cubicBezTo>
                    <a:pt x="1453675" y="453207"/>
                    <a:pt x="1432433" y="474449"/>
                    <a:pt x="1406230" y="474449"/>
                  </a:cubicBezTo>
                  <a:lnTo>
                    <a:pt x="47445" y="474449"/>
                  </a:lnTo>
                  <a:cubicBezTo>
                    <a:pt x="21242" y="474449"/>
                    <a:pt x="0" y="453207"/>
                    <a:pt x="0" y="427004"/>
                  </a:cubicBezTo>
                  <a:lnTo>
                    <a:pt x="0" y="47445"/>
                  </a:lnTo>
                  <a:close/>
                </a:path>
              </a:pathLst>
            </a:custGeom>
            <a:solidFill>
              <a:srgbClr val="F79646">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21516" tIns="21516" rIns="21516" bIns="21516" numCol="1" spcCol="1270" anchor="ctr" anchorCtr="0">
              <a:noAutofit/>
            </a:bodyPr>
            <a:lstStyle/>
            <a:p>
              <a:pPr marL="0" marR="0" lvl="0" indent="0" algn="ctr" defTabSz="622300" eaLnBrk="1" fontAlgn="auto" latinLnBrk="0" hangingPunct="1">
                <a:lnSpc>
                  <a:spcPct val="90000"/>
                </a:lnSpc>
                <a:spcBef>
                  <a:spcPts val="0"/>
                </a:spcBef>
                <a:spcAft>
                  <a:spcPct val="35000"/>
                </a:spcAft>
                <a:buClrTx/>
                <a:buSzTx/>
                <a:buFontTx/>
                <a:buNone/>
                <a:tabLst/>
                <a:defRPr/>
              </a:pPr>
              <a:r>
                <a:rPr kumimoji="0" lang="zh-CN" altLang="en-US" sz="1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一次性伤残补助金</a:t>
              </a:r>
            </a:p>
          </p:txBody>
        </p:sp>
        <p:sp>
          <p:nvSpPr>
            <p:cNvPr id="24" name="任意多边形 23"/>
            <p:cNvSpPr/>
            <p:nvPr/>
          </p:nvSpPr>
          <p:spPr>
            <a:xfrm>
              <a:off x="4963108" y="3573209"/>
              <a:ext cx="1600754" cy="627254"/>
            </a:xfrm>
            <a:custGeom>
              <a:avLst/>
              <a:gdLst>
                <a:gd name="connsiteX0" fmla="*/ 0 w 1600754"/>
                <a:gd name="connsiteY0" fmla="*/ 62725 h 627254"/>
                <a:gd name="connsiteX1" fmla="*/ 62725 w 1600754"/>
                <a:gd name="connsiteY1" fmla="*/ 0 h 627254"/>
                <a:gd name="connsiteX2" fmla="*/ 1538029 w 1600754"/>
                <a:gd name="connsiteY2" fmla="*/ 0 h 627254"/>
                <a:gd name="connsiteX3" fmla="*/ 1600754 w 1600754"/>
                <a:gd name="connsiteY3" fmla="*/ 62725 h 627254"/>
                <a:gd name="connsiteX4" fmla="*/ 1600754 w 1600754"/>
                <a:gd name="connsiteY4" fmla="*/ 564529 h 627254"/>
                <a:gd name="connsiteX5" fmla="*/ 1538029 w 1600754"/>
                <a:gd name="connsiteY5" fmla="*/ 627254 h 627254"/>
                <a:gd name="connsiteX6" fmla="*/ 62725 w 1600754"/>
                <a:gd name="connsiteY6" fmla="*/ 627254 h 627254"/>
                <a:gd name="connsiteX7" fmla="*/ 0 w 1600754"/>
                <a:gd name="connsiteY7" fmla="*/ 564529 h 627254"/>
                <a:gd name="connsiteX8" fmla="*/ 0 w 1600754"/>
                <a:gd name="connsiteY8" fmla="*/ 62725 h 62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754" h="627254">
                  <a:moveTo>
                    <a:pt x="0" y="62725"/>
                  </a:moveTo>
                  <a:cubicBezTo>
                    <a:pt x="0" y="28083"/>
                    <a:pt x="28083" y="0"/>
                    <a:pt x="62725" y="0"/>
                  </a:cubicBezTo>
                  <a:lnTo>
                    <a:pt x="1538029" y="0"/>
                  </a:lnTo>
                  <a:cubicBezTo>
                    <a:pt x="1572671" y="0"/>
                    <a:pt x="1600754" y="28083"/>
                    <a:pt x="1600754" y="62725"/>
                  </a:cubicBezTo>
                  <a:lnTo>
                    <a:pt x="1600754" y="564529"/>
                  </a:lnTo>
                  <a:cubicBezTo>
                    <a:pt x="1600754" y="599171"/>
                    <a:pt x="1572671" y="627254"/>
                    <a:pt x="1538029" y="627254"/>
                  </a:cubicBezTo>
                  <a:lnTo>
                    <a:pt x="62725" y="627254"/>
                  </a:lnTo>
                  <a:cubicBezTo>
                    <a:pt x="28083" y="627254"/>
                    <a:pt x="0" y="599171"/>
                    <a:pt x="0" y="564529"/>
                  </a:cubicBezTo>
                  <a:lnTo>
                    <a:pt x="0" y="62725"/>
                  </a:lnTo>
                  <a:close/>
                </a:path>
              </a:pathLst>
            </a:custGeom>
            <a:solidFill>
              <a:srgbClr val="4BACC6">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29802" tIns="29802" rIns="29802" bIns="29802"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死亡待遇</a:t>
              </a:r>
            </a:p>
          </p:txBody>
        </p:sp>
        <p:sp>
          <p:nvSpPr>
            <p:cNvPr id="25" name="任意多边形 24"/>
            <p:cNvSpPr/>
            <p:nvPr/>
          </p:nvSpPr>
          <p:spPr>
            <a:xfrm>
              <a:off x="7234335" y="2937872"/>
              <a:ext cx="1440076" cy="465366"/>
            </a:xfrm>
            <a:custGeom>
              <a:avLst/>
              <a:gdLst>
                <a:gd name="connsiteX0" fmla="*/ 0 w 1440076"/>
                <a:gd name="connsiteY0" fmla="*/ 46537 h 465366"/>
                <a:gd name="connsiteX1" fmla="*/ 46537 w 1440076"/>
                <a:gd name="connsiteY1" fmla="*/ 0 h 465366"/>
                <a:gd name="connsiteX2" fmla="*/ 1393539 w 1440076"/>
                <a:gd name="connsiteY2" fmla="*/ 0 h 465366"/>
                <a:gd name="connsiteX3" fmla="*/ 1440076 w 1440076"/>
                <a:gd name="connsiteY3" fmla="*/ 46537 h 465366"/>
                <a:gd name="connsiteX4" fmla="*/ 1440076 w 1440076"/>
                <a:gd name="connsiteY4" fmla="*/ 418829 h 465366"/>
                <a:gd name="connsiteX5" fmla="*/ 1393539 w 1440076"/>
                <a:gd name="connsiteY5" fmla="*/ 465366 h 465366"/>
                <a:gd name="connsiteX6" fmla="*/ 46537 w 1440076"/>
                <a:gd name="connsiteY6" fmla="*/ 465366 h 465366"/>
                <a:gd name="connsiteX7" fmla="*/ 0 w 1440076"/>
                <a:gd name="connsiteY7" fmla="*/ 418829 h 465366"/>
                <a:gd name="connsiteX8" fmla="*/ 0 w 1440076"/>
                <a:gd name="connsiteY8" fmla="*/ 46537 h 46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076" h="465366">
                  <a:moveTo>
                    <a:pt x="0" y="46537"/>
                  </a:moveTo>
                  <a:cubicBezTo>
                    <a:pt x="0" y="20835"/>
                    <a:pt x="20835" y="0"/>
                    <a:pt x="46537" y="0"/>
                  </a:cubicBezTo>
                  <a:lnTo>
                    <a:pt x="1393539" y="0"/>
                  </a:lnTo>
                  <a:cubicBezTo>
                    <a:pt x="1419241" y="0"/>
                    <a:pt x="1440076" y="20835"/>
                    <a:pt x="1440076" y="46537"/>
                  </a:cubicBezTo>
                  <a:lnTo>
                    <a:pt x="1440076" y="418829"/>
                  </a:lnTo>
                  <a:cubicBezTo>
                    <a:pt x="1440076" y="444531"/>
                    <a:pt x="1419241" y="465366"/>
                    <a:pt x="1393539" y="465366"/>
                  </a:cubicBezTo>
                  <a:lnTo>
                    <a:pt x="46537" y="465366"/>
                  </a:lnTo>
                  <a:cubicBezTo>
                    <a:pt x="20835" y="465366"/>
                    <a:pt x="0" y="444531"/>
                    <a:pt x="0" y="418829"/>
                  </a:cubicBezTo>
                  <a:lnTo>
                    <a:pt x="0" y="46537"/>
                  </a:lnTo>
                  <a:close/>
                </a:path>
              </a:pathLst>
            </a:custGeom>
            <a:solidFill>
              <a:srgbClr val="F79646">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22520" tIns="22520" rIns="22520" bIns="22520" numCol="1" spcCol="1270" anchor="ctr" anchorCtr="0">
              <a:noAutofit/>
            </a:bodyPr>
            <a:lstStyle/>
            <a:p>
              <a:pPr marL="0" marR="0" lvl="0" indent="0" algn="ctr" defTabSz="622300" eaLnBrk="1" fontAlgn="auto" latinLnBrk="0" hangingPunct="1">
                <a:lnSpc>
                  <a:spcPct val="90000"/>
                </a:lnSpc>
                <a:spcBef>
                  <a:spcPts val="0"/>
                </a:spcBef>
                <a:spcAft>
                  <a:spcPct val="35000"/>
                </a:spcAft>
                <a:buClrTx/>
                <a:buSzTx/>
                <a:buFontTx/>
                <a:buNone/>
                <a:tabLst/>
                <a:defRPr/>
              </a:pPr>
              <a:r>
                <a:rPr kumimoji="0" lang="zh-CN" altLang="en-US" sz="1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一次性工亡补助金</a:t>
              </a:r>
            </a:p>
          </p:txBody>
        </p:sp>
        <p:sp>
          <p:nvSpPr>
            <p:cNvPr id="26" name="任意多边形 25"/>
            <p:cNvSpPr/>
            <p:nvPr/>
          </p:nvSpPr>
          <p:spPr>
            <a:xfrm rot="21398903">
              <a:off x="6568856" y="3681120"/>
              <a:ext cx="704398" cy="221571"/>
            </a:xfrm>
            <a:custGeom>
              <a:avLst/>
              <a:gdLst>
                <a:gd name="connsiteX0" fmla="*/ 0 w 679977"/>
                <a:gd name="connsiteY0" fmla="*/ 9867 h 19734"/>
                <a:gd name="connsiteX1" fmla="*/ 679977 w 679977"/>
                <a:gd name="connsiteY1" fmla="*/ 9867 h 19734"/>
              </a:gdLst>
              <a:ahLst/>
              <a:cxnLst>
                <a:cxn ang="0">
                  <a:pos x="connsiteX0" y="connsiteY0"/>
                </a:cxn>
                <a:cxn ang="0">
                  <a:pos x="connsiteX1" y="connsiteY1"/>
                </a:cxn>
              </a:cxnLst>
              <a:rect l="l" t="t" r="r" b="b"/>
              <a:pathLst>
                <a:path w="679977" h="19734">
                  <a:moveTo>
                    <a:pt x="0" y="9867"/>
                  </a:moveTo>
                  <a:lnTo>
                    <a:pt x="679977" y="9867"/>
                  </a:lnTo>
                </a:path>
              </a:pathLst>
            </a:custGeom>
            <a:noFill/>
            <a:ln w="25400" cap="flat" cmpd="sng" algn="ctr">
              <a:solidFill>
                <a:srgbClr val="F79646">
                  <a:hueOff val="0"/>
                  <a:satOff val="0"/>
                  <a:lumOff val="0"/>
                  <a:alphaOff val="0"/>
                </a:srgbClr>
              </a:solidFill>
              <a:prstDash val="solid"/>
            </a:ln>
            <a:effectLst/>
          </p:spPr>
          <p:txBody>
            <a:bodyPr spcFirstLastPara="0" vert="horz" wrap="square" lIns="335689" tIns="-7133" rIns="335689" bIns="-7132" numCol="1" spcCol="1270" anchor="ctr" anchorCtr="0">
              <a:noAutofit/>
            </a:bodyPr>
            <a:lstStyle/>
            <a:p>
              <a:pPr marL="0" marR="0" lvl="0" indent="0" algn="ctr" defTabSz="266700" eaLnBrk="1" fontAlgn="auto" latinLnBrk="0" hangingPunct="1">
                <a:lnSpc>
                  <a:spcPct val="90000"/>
                </a:lnSpc>
                <a:spcBef>
                  <a:spcPts val="0"/>
                </a:spcBef>
                <a:spcAft>
                  <a:spcPct val="35000"/>
                </a:spcAft>
                <a:buClrTx/>
                <a:buSzTx/>
                <a:buFontTx/>
                <a:buNone/>
                <a:tabLst/>
                <a:defRPr/>
              </a:pPr>
              <a:endParaRPr kumimoji="0" lang="zh-CN" altLang="en-US" sz="300" b="1" i="0" u="none" strike="noStrike" kern="0" cap="none" spc="0" normalizeH="0" baseline="0" noProof="0" smtClean="0">
                <a:ln>
                  <a:noFill/>
                </a:ln>
                <a:solidFill>
                  <a:prstClr val="black">
                    <a:hueOff val="0"/>
                    <a:satOff val="0"/>
                    <a:lumOff val="0"/>
                    <a:alphaOff val="0"/>
                  </a:prstClr>
                </a:solidFill>
                <a:effectLst/>
                <a:uLnTx/>
                <a:uFillTx/>
                <a:latin typeface="微软雅黑" panose="020B0503020204020204" pitchFamily="34" charset="-122"/>
                <a:ea typeface="微软雅黑" panose="020B0503020204020204" pitchFamily="34" charset="-122"/>
                <a:cs typeface="+mn-cs"/>
              </a:endParaRPr>
            </a:p>
          </p:txBody>
        </p:sp>
        <p:sp>
          <p:nvSpPr>
            <p:cNvPr id="27" name="任意多边形 26"/>
            <p:cNvSpPr/>
            <p:nvPr/>
          </p:nvSpPr>
          <p:spPr>
            <a:xfrm>
              <a:off x="7234335" y="3562743"/>
              <a:ext cx="1473822" cy="421596"/>
            </a:xfrm>
            <a:custGeom>
              <a:avLst/>
              <a:gdLst>
                <a:gd name="connsiteX0" fmla="*/ 0 w 1473822"/>
                <a:gd name="connsiteY0" fmla="*/ 42160 h 421596"/>
                <a:gd name="connsiteX1" fmla="*/ 42160 w 1473822"/>
                <a:gd name="connsiteY1" fmla="*/ 0 h 421596"/>
                <a:gd name="connsiteX2" fmla="*/ 1431662 w 1473822"/>
                <a:gd name="connsiteY2" fmla="*/ 0 h 421596"/>
                <a:gd name="connsiteX3" fmla="*/ 1473822 w 1473822"/>
                <a:gd name="connsiteY3" fmla="*/ 42160 h 421596"/>
                <a:gd name="connsiteX4" fmla="*/ 1473822 w 1473822"/>
                <a:gd name="connsiteY4" fmla="*/ 379436 h 421596"/>
                <a:gd name="connsiteX5" fmla="*/ 1431662 w 1473822"/>
                <a:gd name="connsiteY5" fmla="*/ 421596 h 421596"/>
                <a:gd name="connsiteX6" fmla="*/ 42160 w 1473822"/>
                <a:gd name="connsiteY6" fmla="*/ 421596 h 421596"/>
                <a:gd name="connsiteX7" fmla="*/ 0 w 1473822"/>
                <a:gd name="connsiteY7" fmla="*/ 379436 h 421596"/>
                <a:gd name="connsiteX8" fmla="*/ 0 w 1473822"/>
                <a:gd name="connsiteY8" fmla="*/ 42160 h 42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3822" h="421596">
                  <a:moveTo>
                    <a:pt x="0" y="42160"/>
                  </a:moveTo>
                  <a:cubicBezTo>
                    <a:pt x="0" y="18876"/>
                    <a:pt x="18876" y="0"/>
                    <a:pt x="42160" y="0"/>
                  </a:cubicBezTo>
                  <a:lnTo>
                    <a:pt x="1431662" y="0"/>
                  </a:lnTo>
                  <a:cubicBezTo>
                    <a:pt x="1454946" y="0"/>
                    <a:pt x="1473822" y="18876"/>
                    <a:pt x="1473822" y="42160"/>
                  </a:cubicBezTo>
                  <a:lnTo>
                    <a:pt x="1473822" y="379436"/>
                  </a:lnTo>
                  <a:cubicBezTo>
                    <a:pt x="1473822" y="402720"/>
                    <a:pt x="1454946" y="421596"/>
                    <a:pt x="1431662" y="421596"/>
                  </a:cubicBezTo>
                  <a:lnTo>
                    <a:pt x="42160" y="421596"/>
                  </a:lnTo>
                  <a:cubicBezTo>
                    <a:pt x="18876" y="421596"/>
                    <a:pt x="0" y="402720"/>
                    <a:pt x="0" y="379436"/>
                  </a:cubicBezTo>
                  <a:lnTo>
                    <a:pt x="0" y="42160"/>
                  </a:lnTo>
                  <a:close/>
                </a:path>
              </a:pathLst>
            </a:custGeom>
            <a:solidFill>
              <a:srgbClr val="F79646">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21238" tIns="21238" rIns="21238" bIns="21238" numCol="1" spcCol="1270" anchor="ctr" anchorCtr="0">
              <a:noAutofit/>
            </a:bodyPr>
            <a:lstStyle/>
            <a:p>
              <a:pPr marL="0" marR="0" lvl="0" indent="0" algn="ctr" defTabSz="622300" eaLnBrk="1" fontAlgn="auto" latinLnBrk="0" hangingPunct="1">
                <a:lnSpc>
                  <a:spcPct val="90000"/>
                </a:lnSpc>
                <a:spcBef>
                  <a:spcPts val="0"/>
                </a:spcBef>
                <a:spcAft>
                  <a:spcPct val="35000"/>
                </a:spcAft>
                <a:buClrTx/>
                <a:buSzTx/>
                <a:buFontTx/>
                <a:buNone/>
                <a:tabLst/>
                <a:defRPr/>
              </a:pPr>
              <a:r>
                <a:rPr kumimoji="0" lang="zh-CN" altLang="en-US" sz="1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丧葬补助金</a:t>
              </a:r>
            </a:p>
          </p:txBody>
        </p:sp>
        <p:sp>
          <p:nvSpPr>
            <p:cNvPr id="28" name="任意多边形 27"/>
            <p:cNvSpPr/>
            <p:nvPr/>
          </p:nvSpPr>
          <p:spPr>
            <a:xfrm>
              <a:off x="7234335" y="4118183"/>
              <a:ext cx="1454741" cy="394223"/>
            </a:xfrm>
            <a:custGeom>
              <a:avLst/>
              <a:gdLst>
                <a:gd name="connsiteX0" fmla="*/ 0 w 1454741"/>
                <a:gd name="connsiteY0" fmla="*/ 39422 h 394223"/>
                <a:gd name="connsiteX1" fmla="*/ 39422 w 1454741"/>
                <a:gd name="connsiteY1" fmla="*/ 0 h 394223"/>
                <a:gd name="connsiteX2" fmla="*/ 1415319 w 1454741"/>
                <a:gd name="connsiteY2" fmla="*/ 0 h 394223"/>
                <a:gd name="connsiteX3" fmla="*/ 1454741 w 1454741"/>
                <a:gd name="connsiteY3" fmla="*/ 39422 h 394223"/>
                <a:gd name="connsiteX4" fmla="*/ 1454741 w 1454741"/>
                <a:gd name="connsiteY4" fmla="*/ 354801 h 394223"/>
                <a:gd name="connsiteX5" fmla="*/ 1415319 w 1454741"/>
                <a:gd name="connsiteY5" fmla="*/ 394223 h 394223"/>
                <a:gd name="connsiteX6" fmla="*/ 39422 w 1454741"/>
                <a:gd name="connsiteY6" fmla="*/ 394223 h 394223"/>
                <a:gd name="connsiteX7" fmla="*/ 0 w 1454741"/>
                <a:gd name="connsiteY7" fmla="*/ 354801 h 394223"/>
                <a:gd name="connsiteX8" fmla="*/ 0 w 1454741"/>
                <a:gd name="connsiteY8" fmla="*/ 39422 h 39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4741" h="394223">
                  <a:moveTo>
                    <a:pt x="0" y="39422"/>
                  </a:moveTo>
                  <a:cubicBezTo>
                    <a:pt x="0" y="17650"/>
                    <a:pt x="17650" y="0"/>
                    <a:pt x="39422" y="0"/>
                  </a:cubicBezTo>
                  <a:lnTo>
                    <a:pt x="1415319" y="0"/>
                  </a:lnTo>
                  <a:cubicBezTo>
                    <a:pt x="1437091" y="0"/>
                    <a:pt x="1454741" y="17650"/>
                    <a:pt x="1454741" y="39422"/>
                  </a:cubicBezTo>
                  <a:lnTo>
                    <a:pt x="1454741" y="354801"/>
                  </a:lnTo>
                  <a:cubicBezTo>
                    <a:pt x="1454741" y="376573"/>
                    <a:pt x="1437091" y="394223"/>
                    <a:pt x="1415319" y="394223"/>
                  </a:cubicBezTo>
                  <a:lnTo>
                    <a:pt x="39422" y="394223"/>
                  </a:lnTo>
                  <a:cubicBezTo>
                    <a:pt x="17650" y="394223"/>
                    <a:pt x="0" y="376573"/>
                    <a:pt x="0" y="354801"/>
                  </a:cubicBezTo>
                  <a:lnTo>
                    <a:pt x="0" y="39422"/>
                  </a:lnTo>
                  <a:close/>
                </a:path>
              </a:pathLst>
            </a:custGeom>
            <a:solidFill>
              <a:srgbClr val="F79646">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20436" tIns="20436" rIns="20436" bIns="20436" numCol="1" spcCol="1270" anchor="ctr" anchorCtr="0">
              <a:noAutofit/>
            </a:bodyPr>
            <a:lstStyle/>
            <a:p>
              <a:pPr marL="0" marR="0" lvl="0" indent="0" algn="ctr" defTabSz="622300" eaLnBrk="1" fontAlgn="auto" latinLnBrk="0" hangingPunct="1">
                <a:lnSpc>
                  <a:spcPct val="90000"/>
                </a:lnSpc>
                <a:spcBef>
                  <a:spcPts val="0"/>
                </a:spcBef>
                <a:spcAft>
                  <a:spcPct val="35000"/>
                </a:spcAft>
                <a:buClrTx/>
                <a:buSzTx/>
                <a:buFontTx/>
                <a:buNone/>
                <a:tabLst/>
                <a:defRPr/>
              </a:pPr>
              <a:r>
                <a:rPr kumimoji="0" lang="zh-CN" altLang="en-US" sz="1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供养亲属抚恤金</a:t>
              </a:r>
            </a:p>
          </p:txBody>
        </p:sp>
        <p:sp>
          <p:nvSpPr>
            <p:cNvPr id="29" name="任意多边形 28"/>
            <p:cNvSpPr/>
            <p:nvPr/>
          </p:nvSpPr>
          <p:spPr>
            <a:xfrm rot="3368033">
              <a:off x="2260146" y="4988743"/>
              <a:ext cx="1913727" cy="67276"/>
            </a:xfrm>
            <a:custGeom>
              <a:avLst/>
              <a:gdLst>
                <a:gd name="connsiteX0" fmla="*/ 0 w 1542973"/>
                <a:gd name="connsiteY0" fmla="*/ 9867 h 19734"/>
                <a:gd name="connsiteX1" fmla="*/ 1542973 w 1542973"/>
                <a:gd name="connsiteY1" fmla="*/ 9867 h 19734"/>
              </a:gdLst>
              <a:ahLst/>
              <a:cxnLst>
                <a:cxn ang="0">
                  <a:pos x="connsiteX0" y="connsiteY0"/>
                </a:cxn>
                <a:cxn ang="0">
                  <a:pos x="connsiteX1" y="connsiteY1"/>
                </a:cxn>
              </a:cxnLst>
              <a:rect l="l" t="t" r="r" b="b"/>
              <a:pathLst>
                <a:path w="1542973" h="19734">
                  <a:moveTo>
                    <a:pt x="0" y="9867"/>
                  </a:moveTo>
                  <a:lnTo>
                    <a:pt x="1542973" y="9867"/>
                  </a:lnTo>
                </a:path>
              </a:pathLst>
            </a:custGeom>
            <a:solidFill>
              <a:srgbClr val="FFC000"/>
            </a:solidFill>
            <a:ln w="25400" cap="flat" cmpd="sng" algn="ctr">
              <a:solidFill>
                <a:srgbClr val="8064A2">
                  <a:hueOff val="0"/>
                  <a:satOff val="0"/>
                  <a:lumOff val="0"/>
                  <a:alphaOff val="0"/>
                </a:srgbClr>
              </a:solidFill>
              <a:prstDash val="solid"/>
            </a:ln>
            <a:effectLst/>
          </p:spPr>
          <p:txBody>
            <a:bodyPr spcFirstLastPara="0" vert="horz" wrap="square" lIns="745612" tIns="-28707" rIns="745613" bIns="-28708" numCol="1" spcCol="1270" anchor="ctr" anchorCtr="0">
              <a:noAutofit/>
            </a:bodyPr>
            <a:lstStyle/>
            <a:p>
              <a:pPr marL="0" marR="0" lvl="0" indent="0" algn="ctr" defTabSz="266700" eaLnBrk="1" fontAlgn="auto" latinLnBrk="0" hangingPunct="1">
                <a:lnSpc>
                  <a:spcPct val="90000"/>
                </a:lnSpc>
                <a:spcBef>
                  <a:spcPts val="0"/>
                </a:spcBef>
                <a:spcAft>
                  <a:spcPct val="35000"/>
                </a:spcAft>
                <a:buClrTx/>
                <a:buSzTx/>
                <a:buFontTx/>
                <a:buNone/>
                <a:tabLst/>
                <a:defRPr/>
              </a:pPr>
              <a:endParaRPr kumimoji="0" lang="zh-CN" altLang="en-US" sz="300" b="1" i="0" u="none" strike="noStrike" kern="0" cap="none" spc="0" normalizeH="0" baseline="0" noProof="0" smtClean="0">
                <a:ln>
                  <a:noFill/>
                </a:ln>
                <a:solidFill>
                  <a:prstClr val="black">
                    <a:hueOff val="0"/>
                    <a:satOff val="0"/>
                    <a:lumOff val="0"/>
                    <a:alphaOff val="0"/>
                  </a:prstClr>
                </a:solidFill>
                <a:effectLst/>
                <a:uLnTx/>
                <a:uFillTx/>
                <a:latin typeface="微软雅黑" panose="020B0503020204020204" pitchFamily="34" charset="-122"/>
                <a:ea typeface="微软雅黑" panose="020B0503020204020204" pitchFamily="34" charset="-122"/>
                <a:cs typeface="+mn-cs"/>
              </a:endParaRPr>
            </a:p>
          </p:txBody>
        </p:sp>
        <p:sp>
          <p:nvSpPr>
            <p:cNvPr id="30" name="任意多边形 29"/>
            <p:cNvSpPr/>
            <p:nvPr/>
          </p:nvSpPr>
          <p:spPr>
            <a:xfrm>
              <a:off x="3578607" y="4699755"/>
              <a:ext cx="492369" cy="1936888"/>
            </a:xfrm>
            <a:custGeom>
              <a:avLst/>
              <a:gdLst>
                <a:gd name="connsiteX0" fmla="*/ 0 w 492369"/>
                <a:gd name="connsiteY0" fmla="*/ 49237 h 2551101"/>
                <a:gd name="connsiteX1" fmla="*/ 49237 w 492369"/>
                <a:gd name="connsiteY1" fmla="*/ 0 h 2551101"/>
                <a:gd name="connsiteX2" fmla="*/ 443132 w 492369"/>
                <a:gd name="connsiteY2" fmla="*/ 0 h 2551101"/>
                <a:gd name="connsiteX3" fmla="*/ 492369 w 492369"/>
                <a:gd name="connsiteY3" fmla="*/ 49237 h 2551101"/>
                <a:gd name="connsiteX4" fmla="*/ 492369 w 492369"/>
                <a:gd name="connsiteY4" fmla="*/ 2501864 h 2551101"/>
                <a:gd name="connsiteX5" fmla="*/ 443132 w 492369"/>
                <a:gd name="connsiteY5" fmla="*/ 2551101 h 2551101"/>
                <a:gd name="connsiteX6" fmla="*/ 49237 w 492369"/>
                <a:gd name="connsiteY6" fmla="*/ 2551101 h 2551101"/>
                <a:gd name="connsiteX7" fmla="*/ 0 w 492369"/>
                <a:gd name="connsiteY7" fmla="*/ 2501864 h 2551101"/>
                <a:gd name="connsiteX8" fmla="*/ 0 w 492369"/>
                <a:gd name="connsiteY8" fmla="*/ 49237 h 25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369" h="2551101">
                  <a:moveTo>
                    <a:pt x="0" y="49237"/>
                  </a:moveTo>
                  <a:cubicBezTo>
                    <a:pt x="0" y="22044"/>
                    <a:pt x="22044" y="0"/>
                    <a:pt x="49237" y="0"/>
                  </a:cubicBezTo>
                  <a:lnTo>
                    <a:pt x="443132" y="0"/>
                  </a:lnTo>
                  <a:cubicBezTo>
                    <a:pt x="470325" y="0"/>
                    <a:pt x="492369" y="22044"/>
                    <a:pt x="492369" y="49237"/>
                  </a:cubicBezTo>
                  <a:lnTo>
                    <a:pt x="492369" y="2501864"/>
                  </a:lnTo>
                  <a:cubicBezTo>
                    <a:pt x="492369" y="2529057"/>
                    <a:pt x="470325" y="2551101"/>
                    <a:pt x="443132" y="2551101"/>
                  </a:cubicBezTo>
                  <a:lnTo>
                    <a:pt x="49237" y="2551101"/>
                  </a:lnTo>
                  <a:cubicBezTo>
                    <a:pt x="22044" y="2551101"/>
                    <a:pt x="0" y="2529057"/>
                    <a:pt x="0" y="2501864"/>
                  </a:cubicBezTo>
                  <a:lnTo>
                    <a:pt x="0" y="49237"/>
                  </a:lnTo>
                  <a:close/>
                </a:path>
              </a:pathLst>
            </a:custGeom>
            <a:solidFill>
              <a:srgbClr val="C00000"/>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27121" tIns="27121" rIns="27121" bIns="27121" numCol="1" spcCol="1270" anchor="ctr" anchorCtr="0">
              <a:noAutofit/>
            </a:bodyPr>
            <a:lstStyle/>
            <a:p>
              <a:pPr marL="0" marR="0" lvl="0" indent="0" algn="ctr" defTabSz="889000" eaLnBrk="1" fontAlgn="auto" latinLnBrk="0" hangingPunct="1">
                <a:lnSpc>
                  <a:spcPct val="90000"/>
                </a:lnSpc>
                <a:spcBef>
                  <a:spcPts val="0"/>
                </a:spcBef>
                <a:spcAft>
                  <a:spcPct val="35000"/>
                </a:spcAft>
                <a:buClrTx/>
                <a:buSzTx/>
                <a:buFontTx/>
                <a:buNone/>
                <a:tabLst/>
                <a:defRPr/>
              </a:pPr>
              <a:r>
                <a:rPr kumimoji="0" lang="zh-CN" altLang="en-US" sz="14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用人单位支付</a:t>
              </a:r>
            </a:p>
          </p:txBody>
        </p:sp>
        <p:sp>
          <p:nvSpPr>
            <p:cNvPr id="31" name="任意多边形 30"/>
            <p:cNvSpPr/>
            <p:nvPr/>
          </p:nvSpPr>
          <p:spPr>
            <a:xfrm>
              <a:off x="4875177" y="4699755"/>
              <a:ext cx="3374504" cy="385310"/>
            </a:xfrm>
            <a:custGeom>
              <a:avLst/>
              <a:gdLst>
                <a:gd name="connsiteX0" fmla="*/ 0 w 3374504"/>
                <a:gd name="connsiteY0" fmla="*/ 38531 h 385310"/>
                <a:gd name="connsiteX1" fmla="*/ 38531 w 3374504"/>
                <a:gd name="connsiteY1" fmla="*/ 0 h 385310"/>
                <a:gd name="connsiteX2" fmla="*/ 3335973 w 3374504"/>
                <a:gd name="connsiteY2" fmla="*/ 0 h 385310"/>
                <a:gd name="connsiteX3" fmla="*/ 3374504 w 3374504"/>
                <a:gd name="connsiteY3" fmla="*/ 38531 h 385310"/>
                <a:gd name="connsiteX4" fmla="*/ 3374504 w 3374504"/>
                <a:gd name="connsiteY4" fmla="*/ 346779 h 385310"/>
                <a:gd name="connsiteX5" fmla="*/ 3335973 w 3374504"/>
                <a:gd name="connsiteY5" fmla="*/ 385310 h 385310"/>
                <a:gd name="connsiteX6" fmla="*/ 38531 w 3374504"/>
                <a:gd name="connsiteY6" fmla="*/ 385310 h 385310"/>
                <a:gd name="connsiteX7" fmla="*/ 0 w 3374504"/>
                <a:gd name="connsiteY7" fmla="*/ 346779 h 385310"/>
                <a:gd name="connsiteX8" fmla="*/ 0 w 3374504"/>
                <a:gd name="connsiteY8" fmla="*/ 38531 h 3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4504" h="385310">
                  <a:moveTo>
                    <a:pt x="0" y="38531"/>
                  </a:moveTo>
                  <a:cubicBezTo>
                    <a:pt x="0" y="17251"/>
                    <a:pt x="17251" y="0"/>
                    <a:pt x="38531" y="0"/>
                  </a:cubicBezTo>
                  <a:lnTo>
                    <a:pt x="3335973" y="0"/>
                  </a:lnTo>
                  <a:cubicBezTo>
                    <a:pt x="3357253" y="0"/>
                    <a:pt x="3374504" y="17251"/>
                    <a:pt x="3374504" y="38531"/>
                  </a:cubicBezTo>
                  <a:lnTo>
                    <a:pt x="3374504" y="346779"/>
                  </a:lnTo>
                  <a:cubicBezTo>
                    <a:pt x="3374504" y="368059"/>
                    <a:pt x="3357253" y="385310"/>
                    <a:pt x="3335973" y="385310"/>
                  </a:cubicBezTo>
                  <a:lnTo>
                    <a:pt x="38531" y="385310"/>
                  </a:lnTo>
                  <a:cubicBezTo>
                    <a:pt x="17251" y="385310"/>
                    <a:pt x="0" y="368059"/>
                    <a:pt x="0" y="346779"/>
                  </a:cubicBezTo>
                  <a:lnTo>
                    <a:pt x="0" y="38531"/>
                  </a:lnTo>
                  <a:close/>
                </a:path>
              </a:pathLst>
            </a:custGeom>
            <a:solidFill>
              <a:srgbClr val="79B89D"/>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21445" tIns="21445" rIns="21445" bIns="21445" numCol="1" spcCol="1270" anchor="ctr" anchorCtr="0">
              <a:noAutofit/>
            </a:bodyPr>
            <a:lstStyle/>
            <a:p>
              <a:pPr marL="0" marR="0" lvl="0" indent="0" algn="ctr" defTabSz="711200" eaLnBrk="1" fontAlgn="auto" latinLnBrk="0" hangingPunct="1">
                <a:lnSpc>
                  <a:spcPct val="90000"/>
                </a:lnSpc>
                <a:spcBef>
                  <a:spcPts val="0"/>
                </a:spcBef>
                <a:spcAft>
                  <a:spcPct val="35000"/>
                </a:spcAft>
                <a:buClrTx/>
                <a:buSzTx/>
                <a:buFontTx/>
                <a:buNone/>
                <a:tabLst/>
                <a:defRPr/>
              </a:pPr>
              <a:r>
                <a:rPr kumimoji="0" lang="en-US" altLang="zh-CN" sz="1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5-10</a:t>
              </a:r>
              <a:r>
                <a:rPr kumimoji="0" lang="zh-CN" altLang="en-US" sz="1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级一次性伤残就业补助金</a:t>
              </a:r>
            </a:p>
          </p:txBody>
        </p:sp>
        <p:sp>
          <p:nvSpPr>
            <p:cNvPr id="32" name="任意多边形 31"/>
            <p:cNvSpPr/>
            <p:nvPr/>
          </p:nvSpPr>
          <p:spPr>
            <a:xfrm>
              <a:off x="4875177" y="5179153"/>
              <a:ext cx="3369411" cy="383829"/>
            </a:xfrm>
            <a:custGeom>
              <a:avLst/>
              <a:gdLst>
                <a:gd name="connsiteX0" fmla="*/ 0 w 3369411"/>
                <a:gd name="connsiteY0" fmla="*/ 38383 h 383829"/>
                <a:gd name="connsiteX1" fmla="*/ 38383 w 3369411"/>
                <a:gd name="connsiteY1" fmla="*/ 0 h 383829"/>
                <a:gd name="connsiteX2" fmla="*/ 3331028 w 3369411"/>
                <a:gd name="connsiteY2" fmla="*/ 0 h 383829"/>
                <a:gd name="connsiteX3" fmla="*/ 3369411 w 3369411"/>
                <a:gd name="connsiteY3" fmla="*/ 38383 h 383829"/>
                <a:gd name="connsiteX4" fmla="*/ 3369411 w 3369411"/>
                <a:gd name="connsiteY4" fmla="*/ 345446 h 383829"/>
                <a:gd name="connsiteX5" fmla="*/ 3331028 w 3369411"/>
                <a:gd name="connsiteY5" fmla="*/ 383829 h 383829"/>
                <a:gd name="connsiteX6" fmla="*/ 38383 w 3369411"/>
                <a:gd name="connsiteY6" fmla="*/ 383829 h 383829"/>
                <a:gd name="connsiteX7" fmla="*/ 0 w 3369411"/>
                <a:gd name="connsiteY7" fmla="*/ 345446 h 383829"/>
                <a:gd name="connsiteX8" fmla="*/ 0 w 3369411"/>
                <a:gd name="connsiteY8" fmla="*/ 38383 h 38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9411" h="383829">
                  <a:moveTo>
                    <a:pt x="0" y="38383"/>
                  </a:moveTo>
                  <a:cubicBezTo>
                    <a:pt x="0" y="17185"/>
                    <a:pt x="17185" y="0"/>
                    <a:pt x="38383" y="0"/>
                  </a:cubicBezTo>
                  <a:lnTo>
                    <a:pt x="3331028" y="0"/>
                  </a:lnTo>
                  <a:cubicBezTo>
                    <a:pt x="3352226" y="0"/>
                    <a:pt x="3369411" y="17185"/>
                    <a:pt x="3369411" y="38383"/>
                  </a:cubicBezTo>
                  <a:lnTo>
                    <a:pt x="3369411" y="345446"/>
                  </a:lnTo>
                  <a:cubicBezTo>
                    <a:pt x="3369411" y="366644"/>
                    <a:pt x="3352226" y="383829"/>
                    <a:pt x="3331028" y="383829"/>
                  </a:cubicBezTo>
                  <a:lnTo>
                    <a:pt x="38383" y="383829"/>
                  </a:lnTo>
                  <a:cubicBezTo>
                    <a:pt x="17185" y="383829"/>
                    <a:pt x="0" y="366644"/>
                    <a:pt x="0" y="345446"/>
                  </a:cubicBezTo>
                  <a:lnTo>
                    <a:pt x="0" y="38383"/>
                  </a:lnTo>
                  <a:close/>
                </a:path>
              </a:pathLst>
            </a:custGeom>
            <a:solidFill>
              <a:srgbClr val="79B89D"/>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21402" tIns="21402" rIns="21402" bIns="21402" numCol="1" spcCol="1270" anchor="ctr" anchorCtr="0">
              <a:noAutofit/>
            </a:bodyPr>
            <a:lstStyle/>
            <a:p>
              <a:pPr marL="0" marR="0" lvl="0" indent="0" algn="ctr" defTabSz="711200" eaLnBrk="1" fontAlgn="auto" latinLnBrk="0" hangingPunct="1">
                <a:lnSpc>
                  <a:spcPct val="90000"/>
                </a:lnSpc>
                <a:spcBef>
                  <a:spcPts val="0"/>
                </a:spcBef>
                <a:spcAft>
                  <a:spcPct val="35000"/>
                </a:spcAft>
                <a:buClrTx/>
                <a:buSzTx/>
                <a:buFontTx/>
                <a:buNone/>
                <a:tabLst/>
                <a:defRPr/>
              </a:pPr>
              <a:r>
                <a:rPr kumimoji="0" lang="zh-CN" altLang="en-US" sz="1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五、六级工伤职工伤残津贴</a:t>
              </a:r>
            </a:p>
          </p:txBody>
        </p:sp>
        <p:sp>
          <p:nvSpPr>
            <p:cNvPr id="33" name="任意多边形 32"/>
            <p:cNvSpPr/>
            <p:nvPr/>
          </p:nvSpPr>
          <p:spPr>
            <a:xfrm>
              <a:off x="4875177" y="5657071"/>
              <a:ext cx="3369900" cy="482998"/>
            </a:xfrm>
            <a:custGeom>
              <a:avLst/>
              <a:gdLst>
                <a:gd name="connsiteX0" fmla="*/ 0 w 3369900"/>
                <a:gd name="connsiteY0" fmla="*/ 48300 h 482998"/>
                <a:gd name="connsiteX1" fmla="*/ 48300 w 3369900"/>
                <a:gd name="connsiteY1" fmla="*/ 0 h 482998"/>
                <a:gd name="connsiteX2" fmla="*/ 3321600 w 3369900"/>
                <a:gd name="connsiteY2" fmla="*/ 0 h 482998"/>
                <a:gd name="connsiteX3" fmla="*/ 3369900 w 3369900"/>
                <a:gd name="connsiteY3" fmla="*/ 48300 h 482998"/>
                <a:gd name="connsiteX4" fmla="*/ 3369900 w 3369900"/>
                <a:gd name="connsiteY4" fmla="*/ 434698 h 482998"/>
                <a:gd name="connsiteX5" fmla="*/ 3321600 w 3369900"/>
                <a:gd name="connsiteY5" fmla="*/ 482998 h 482998"/>
                <a:gd name="connsiteX6" fmla="*/ 48300 w 3369900"/>
                <a:gd name="connsiteY6" fmla="*/ 482998 h 482998"/>
                <a:gd name="connsiteX7" fmla="*/ 0 w 3369900"/>
                <a:gd name="connsiteY7" fmla="*/ 434698 h 482998"/>
                <a:gd name="connsiteX8" fmla="*/ 0 w 3369900"/>
                <a:gd name="connsiteY8" fmla="*/ 48300 h 4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9900" h="482998">
                  <a:moveTo>
                    <a:pt x="0" y="48300"/>
                  </a:moveTo>
                  <a:cubicBezTo>
                    <a:pt x="0" y="21625"/>
                    <a:pt x="21625" y="0"/>
                    <a:pt x="48300" y="0"/>
                  </a:cubicBezTo>
                  <a:lnTo>
                    <a:pt x="3321600" y="0"/>
                  </a:lnTo>
                  <a:cubicBezTo>
                    <a:pt x="3348275" y="0"/>
                    <a:pt x="3369900" y="21625"/>
                    <a:pt x="3369900" y="48300"/>
                  </a:cubicBezTo>
                  <a:lnTo>
                    <a:pt x="3369900" y="434698"/>
                  </a:lnTo>
                  <a:cubicBezTo>
                    <a:pt x="3369900" y="461373"/>
                    <a:pt x="3348275" y="482998"/>
                    <a:pt x="3321600" y="482998"/>
                  </a:cubicBezTo>
                  <a:lnTo>
                    <a:pt x="48300" y="482998"/>
                  </a:lnTo>
                  <a:cubicBezTo>
                    <a:pt x="21625" y="482998"/>
                    <a:pt x="0" y="461373"/>
                    <a:pt x="0" y="434698"/>
                  </a:cubicBezTo>
                  <a:lnTo>
                    <a:pt x="0" y="48300"/>
                  </a:lnTo>
                  <a:close/>
                </a:path>
              </a:pathLst>
            </a:custGeom>
            <a:solidFill>
              <a:srgbClr val="79B89D"/>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24307" tIns="24307" rIns="24307" bIns="24307" numCol="1" spcCol="1270" anchor="ctr" anchorCtr="0">
              <a:noAutofit/>
            </a:bodyPr>
            <a:lstStyle/>
            <a:p>
              <a:pPr marL="0" marR="0" lvl="0" indent="0" algn="ctr" defTabSz="711200" eaLnBrk="1" fontAlgn="auto" latinLnBrk="0" hangingPunct="1">
                <a:lnSpc>
                  <a:spcPct val="90000"/>
                </a:lnSpc>
                <a:spcBef>
                  <a:spcPts val="0"/>
                </a:spcBef>
                <a:spcAft>
                  <a:spcPct val="35000"/>
                </a:spcAft>
                <a:buClrTx/>
                <a:buSzTx/>
                <a:buFontTx/>
                <a:buNone/>
                <a:tabLst/>
                <a:defRPr/>
              </a:pPr>
              <a:r>
                <a:rPr kumimoji="0" lang="zh-CN" altLang="en-US" sz="1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停工留薪期内护理费用</a:t>
              </a:r>
            </a:p>
          </p:txBody>
        </p:sp>
        <p:sp>
          <p:nvSpPr>
            <p:cNvPr id="34" name="任意多边形 33"/>
            <p:cNvSpPr/>
            <p:nvPr/>
          </p:nvSpPr>
          <p:spPr>
            <a:xfrm>
              <a:off x="4907368" y="6263570"/>
              <a:ext cx="3354909" cy="373072"/>
            </a:xfrm>
            <a:custGeom>
              <a:avLst/>
              <a:gdLst>
                <a:gd name="connsiteX0" fmla="*/ 0 w 3354909"/>
                <a:gd name="connsiteY0" fmla="*/ 37307 h 373072"/>
                <a:gd name="connsiteX1" fmla="*/ 37307 w 3354909"/>
                <a:gd name="connsiteY1" fmla="*/ 0 h 373072"/>
                <a:gd name="connsiteX2" fmla="*/ 3317602 w 3354909"/>
                <a:gd name="connsiteY2" fmla="*/ 0 h 373072"/>
                <a:gd name="connsiteX3" fmla="*/ 3354909 w 3354909"/>
                <a:gd name="connsiteY3" fmla="*/ 37307 h 373072"/>
                <a:gd name="connsiteX4" fmla="*/ 3354909 w 3354909"/>
                <a:gd name="connsiteY4" fmla="*/ 335765 h 373072"/>
                <a:gd name="connsiteX5" fmla="*/ 3317602 w 3354909"/>
                <a:gd name="connsiteY5" fmla="*/ 373072 h 373072"/>
                <a:gd name="connsiteX6" fmla="*/ 37307 w 3354909"/>
                <a:gd name="connsiteY6" fmla="*/ 373072 h 373072"/>
                <a:gd name="connsiteX7" fmla="*/ 0 w 3354909"/>
                <a:gd name="connsiteY7" fmla="*/ 335765 h 373072"/>
                <a:gd name="connsiteX8" fmla="*/ 0 w 3354909"/>
                <a:gd name="connsiteY8" fmla="*/ 37307 h 37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4909" h="373072">
                  <a:moveTo>
                    <a:pt x="0" y="37307"/>
                  </a:moveTo>
                  <a:cubicBezTo>
                    <a:pt x="0" y="16703"/>
                    <a:pt x="16703" y="0"/>
                    <a:pt x="37307" y="0"/>
                  </a:cubicBezTo>
                  <a:lnTo>
                    <a:pt x="3317602" y="0"/>
                  </a:lnTo>
                  <a:cubicBezTo>
                    <a:pt x="3338206" y="0"/>
                    <a:pt x="3354909" y="16703"/>
                    <a:pt x="3354909" y="37307"/>
                  </a:cubicBezTo>
                  <a:lnTo>
                    <a:pt x="3354909" y="335765"/>
                  </a:lnTo>
                  <a:cubicBezTo>
                    <a:pt x="3354909" y="356369"/>
                    <a:pt x="3338206" y="373072"/>
                    <a:pt x="3317602" y="373072"/>
                  </a:cubicBezTo>
                  <a:lnTo>
                    <a:pt x="37307" y="373072"/>
                  </a:lnTo>
                  <a:cubicBezTo>
                    <a:pt x="16703" y="373072"/>
                    <a:pt x="0" y="356369"/>
                    <a:pt x="0" y="335765"/>
                  </a:cubicBezTo>
                  <a:lnTo>
                    <a:pt x="0" y="37307"/>
                  </a:lnTo>
                  <a:close/>
                </a:path>
              </a:pathLst>
            </a:custGeom>
            <a:solidFill>
              <a:srgbClr val="79B89D"/>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21087" tIns="21087" rIns="21087" bIns="21087" numCol="1" spcCol="1270" anchor="ctr" anchorCtr="0">
              <a:noAutofit/>
            </a:bodyPr>
            <a:lstStyle/>
            <a:p>
              <a:pPr marL="0" marR="0" lvl="0" indent="0" algn="ctr" defTabSz="711200" eaLnBrk="1" fontAlgn="auto" latinLnBrk="0" hangingPunct="1">
                <a:lnSpc>
                  <a:spcPct val="90000"/>
                </a:lnSpc>
                <a:spcBef>
                  <a:spcPts val="0"/>
                </a:spcBef>
                <a:spcAft>
                  <a:spcPct val="35000"/>
                </a:spcAft>
                <a:buClrTx/>
                <a:buSzTx/>
                <a:buFontTx/>
                <a:buNone/>
                <a:tabLst/>
                <a:defRPr/>
              </a:pPr>
              <a:r>
                <a:rPr kumimoji="0" lang="zh-CN" altLang="en-US" sz="1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停工留薪期内的工资与福利待遇</a:t>
              </a:r>
            </a:p>
          </p:txBody>
        </p:sp>
        <p:sp>
          <p:nvSpPr>
            <p:cNvPr id="35" name="任意多边形 34"/>
            <p:cNvSpPr/>
            <p:nvPr/>
          </p:nvSpPr>
          <p:spPr>
            <a:xfrm>
              <a:off x="2432961" y="3249123"/>
              <a:ext cx="475873" cy="1863322"/>
            </a:xfrm>
            <a:custGeom>
              <a:avLst/>
              <a:gdLst>
                <a:gd name="connsiteX0" fmla="*/ 0 w 475873"/>
                <a:gd name="connsiteY0" fmla="*/ 47587 h 1863322"/>
                <a:gd name="connsiteX1" fmla="*/ 47587 w 475873"/>
                <a:gd name="connsiteY1" fmla="*/ 0 h 1863322"/>
                <a:gd name="connsiteX2" fmla="*/ 428286 w 475873"/>
                <a:gd name="connsiteY2" fmla="*/ 0 h 1863322"/>
                <a:gd name="connsiteX3" fmla="*/ 475873 w 475873"/>
                <a:gd name="connsiteY3" fmla="*/ 47587 h 1863322"/>
                <a:gd name="connsiteX4" fmla="*/ 475873 w 475873"/>
                <a:gd name="connsiteY4" fmla="*/ 1815735 h 1863322"/>
                <a:gd name="connsiteX5" fmla="*/ 428286 w 475873"/>
                <a:gd name="connsiteY5" fmla="*/ 1863322 h 1863322"/>
                <a:gd name="connsiteX6" fmla="*/ 47587 w 475873"/>
                <a:gd name="connsiteY6" fmla="*/ 1863322 h 1863322"/>
                <a:gd name="connsiteX7" fmla="*/ 0 w 475873"/>
                <a:gd name="connsiteY7" fmla="*/ 1815735 h 1863322"/>
                <a:gd name="connsiteX8" fmla="*/ 0 w 475873"/>
                <a:gd name="connsiteY8" fmla="*/ 47587 h 186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873" h="1863322">
                  <a:moveTo>
                    <a:pt x="0" y="47587"/>
                  </a:moveTo>
                  <a:cubicBezTo>
                    <a:pt x="0" y="21305"/>
                    <a:pt x="21305" y="0"/>
                    <a:pt x="47587" y="0"/>
                  </a:cubicBezTo>
                  <a:lnTo>
                    <a:pt x="428286" y="0"/>
                  </a:lnTo>
                  <a:cubicBezTo>
                    <a:pt x="454568" y="0"/>
                    <a:pt x="475873" y="21305"/>
                    <a:pt x="475873" y="47587"/>
                  </a:cubicBezTo>
                  <a:lnTo>
                    <a:pt x="475873" y="1815735"/>
                  </a:lnTo>
                  <a:cubicBezTo>
                    <a:pt x="475873" y="1842017"/>
                    <a:pt x="454568" y="1863322"/>
                    <a:pt x="428286" y="1863322"/>
                  </a:cubicBezTo>
                  <a:lnTo>
                    <a:pt x="47587" y="1863322"/>
                  </a:lnTo>
                  <a:cubicBezTo>
                    <a:pt x="21305" y="1863322"/>
                    <a:pt x="0" y="1842017"/>
                    <a:pt x="0" y="1815735"/>
                  </a:cubicBezTo>
                  <a:lnTo>
                    <a:pt x="0" y="47587"/>
                  </a:lnTo>
                  <a:close/>
                </a:path>
              </a:pathLst>
            </a:custGeom>
            <a:solidFill>
              <a:srgbClr val="FFC000"/>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eaVert" wrap="square" lIns="26638" tIns="26638" rIns="26638" bIns="26638" numCol="1" spcCol="1270" anchor="ctr" anchorCtr="0">
              <a:noAutofit/>
            </a:bodyPr>
            <a:lstStyle/>
            <a:p>
              <a:pPr marL="0" marR="0" lvl="0" indent="0" algn="ctr" defTabSz="889000" eaLnBrk="1" fontAlgn="auto" latinLnBrk="0" hangingPunct="1">
                <a:lnSpc>
                  <a:spcPct val="90000"/>
                </a:lnSpc>
                <a:spcBef>
                  <a:spcPts val="0"/>
                </a:spcBef>
                <a:spcAft>
                  <a:spcPct val="35000"/>
                </a:spcAft>
                <a:buClrTx/>
                <a:buSzTx/>
                <a:buFontTx/>
                <a:buNone/>
                <a:tabLst/>
                <a:defRPr/>
              </a:pPr>
              <a:r>
                <a:rPr kumimoji="0" lang="zh-CN" altLang="en-US" sz="14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工伤保险待遇</a:t>
              </a:r>
            </a:p>
          </p:txBody>
        </p:sp>
      </p:grpSp>
    </p:spTree>
    <p:extLst>
      <p:ext uri="{BB962C8B-B14F-4D97-AF65-F5344CB8AC3E}">
        <p14:creationId xmlns:p14="http://schemas.microsoft.com/office/powerpoint/2010/main" val="5809652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extLst>
              <p:ext uri="{D42A27DB-BD31-4B8C-83A1-F6EECF244321}">
                <p14:modId xmlns:p14="http://schemas.microsoft.com/office/powerpoint/2010/main" val="1910167296"/>
              </p:ext>
            </p:extLst>
          </p:nvPr>
        </p:nvGraphicFramePr>
        <p:xfrm>
          <a:off x="1427480" y="1682750"/>
          <a:ext cx="6388735" cy="3700780"/>
        </p:xfrm>
        <a:graphic>
          <a:graphicData uri="http://schemas.openxmlformats.org/drawingml/2006/table">
            <a:tbl>
              <a:tblPr firstRow="1" bandRow="1"/>
              <a:tblGrid>
                <a:gridCol w="2037715"/>
                <a:gridCol w="3124200"/>
                <a:gridCol w="1226820"/>
              </a:tblGrid>
              <a:tr h="3657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buNone/>
                      </a:pPr>
                      <a:r>
                        <a:rPr lang="zh-CN" altLang="en-US" sz="1800" dirty="0">
                          <a:sym typeface="+mn-ea"/>
                        </a:rPr>
                        <a:t>项    目</a:t>
                      </a: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buNone/>
                      </a:pPr>
                      <a:r>
                        <a:rPr lang="zh-CN" altLang="en-US" sz="1800">
                          <a:sym typeface="+mn-ea"/>
                        </a:rPr>
                        <a:t>标    准</a:t>
                      </a:r>
                      <a:endParaRPr lang="zh-CN" altLang="en-US"/>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buNone/>
                      </a:pPr>
                      <a:r>
                        <a:rPr lang="zh-CN" altLang="en-US" sz="1800">
                          <a:sym typeface="+mn-ea"/>
                        </a:rPr>
                        <a:t>支付主体</a:t>
                      </a:r>
                      <a:endParaRPr lang="zh-CN" altLang="en-US"/>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0000"/>
                    </a:solidFill>
                  </a:tcPr>
                </a:tc>
              </a:tr>
              <a:tr h="8229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endParaRPr lang="zh-CN" altLang="en-US" sz="1600" b="0"/>
                    </a:p>
                    <a:p>
                      <a:pPr algn="ctr">
                        <a:buNone/>
                      </a:pPr>
                      <a:r>
                        <a:rPr lang="zh-CN" altLang="en-US" sz="1600" b="0"/>
                        <a:t>工伤医疗</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buNone/>
                      </a:pPr>
                      <a:r>
                        <a:rPr lang="en-US" altLang="zh-CN" sz="1600">
                          <a:solidFill>
                            <a:schemeClr val="tx1"/>
                          </a:solidFill>
                          <a:sym typeface="+mn-ea"/>
                        </a:rPr>
                        <a:t>           </a:t>
                      </a:r>
                      <a:r>
                        <a:rPr lang="zh-CN" altLang="en-US" sz="1600">
                          <a:solidFill>
                            <a:schemeClr val="tx1"/>
                          </a:solidFill>
                          <a:sym typeface="+mn-ea"/>
                        </a:rPr>
                        <a:t>1、工伤保险诊疗项目</a:t>
                      </a:r>
                    </a:p>
                    <a:p>
                      <a:pPr algn="l">
                        <a:buNone/>
                      </a:pPr>
                      <a:r>
                        <a:rPr lang="zh-CN" altLang="en-US" sz="1600"/>
                        <a:t>           2、工伤药品目录</a:t>
                      </a:r>
                    </a:p>
                    <a:p>
                      <a:pPr algn="l">
                        <a:buNone/>
                      </a:pPr>
                      <a:r>
                        <a:rPr lang="zh-CN" altLang="en-US" sz="1600"/>
                        <a:t>           3、工伤保险住院服务标准</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rowSpan="6">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buNone/>
                      </a:pPr>
                      <a:endParaRPr lang="zh-CN" altLang="en-US" sz="1600" dirty="0"/>
                    </a:p>
                    <a:p>
                      <a:pPr>
                        <a:buNone/>
                      </a:pPr>
                      <a:endParaRPr lang="zh-CN" altLang="en-US" sz="1600" dirty="0"/>
                    </a:p>
                    <a:p>
                      <a:pPr>
                        <a:buNone/>
                      </a:pPr>
                      <a:endParaRPr lang="zh-CN" altLang="en-US" sz="1600" dirty="0"/>
                    </a:p>
                    <a:p>
                      <a:pPr>
                        <a:buNone/>
                      </a:pPr>
                      <a:endParaRPr lang="zh-CN" altLang="en-US" sz="1600" dirty="0"/>
                    </a:p>
                    <a:p>
                      <a:pPr>
                        <a:buNone/>
                      </a:pPr>
                      <a:endParaRPr lang="zh-CN" altLang="en-US" sz="1600" dirty="0"/>
                    </a:p>
                    <a:p>
                      <a:pPr>
                        <a:buNone/>
                      </a:pPr>
                      <a:r>
                        <a:rPr lang="zh-CN" altLang="en-US" sz="1600" dirty="0"/>
                        <a:t>  工伤保险</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r>
              <a:tr h="3352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600" b="0">
                          <a:solidFill>
                            <a:schemeClr val="tx1"/>
                          </a:solidFill>
                          <a:sym typeface="+mn-ea"/>
                        </a:rPr>
                        <a:t>住院伙食补助</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600"/>
                        <a:t>统筹地区人民政府制定</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vMerge="1">
                  <a:txBody>
                    <a:bodyPr/>
                    <a:lstStyle/>
                    <a:p>
                      <a:endParaRPr lang="zh-CN"/>
                    </a:p>
                  </a:txBody>
                  <a:tcPr/>
                </a:tc>
              </a:tr>
              <a:tr h="5791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600" b="0"/>
                        <a:t>到统筹地区以外就医所需的交通、食宿费</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600"/>
                        <a:t>统筹地区人民政府制定</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vMerge="1">
                  <a:txBody>
                    <a:bodyPr/>
                    <a:lstStyle/>
                    <a:p>
                      <a:endParaRPr lang="zh-CN"/>
                    </a:p>
                  </a:txBody>
                  <a:tcPr/>
                </a:tc>
              </a:tr>
              <a:tr h="3352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600" b="0"/>
                        <a:t>康复费用</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600"/>
                        <a:t>符合规定</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vMerge="1">
                  <a:txBody>
                    <a:bodyPr/>
                    <a:lstStyle/>
                    <a:p>
                      <a:endParaRPr lang="zh-CN"/>
                    </a:p>
                  </a:txBody>
                  <a:tcPr/>
                </a:tc>
              </a:tr>
              <a:tr h="3352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600" b="0"/>
                        <a:t>辅助器具</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600"/>
                        <a:t>国家规定标准</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vMerge="1">
                  <a:txBody>
                    <a:bodyPr/>
                    <a:lstStyle/>
                    <a:p>
                      <a:endParaRPr lang="zh-CN"/>
                    </a:p>
                  </a:txBody>
                  <a:tcPr/>
                </a:tc>
              </a:tr>
              <a:tr h="3352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600" b="0"/>
                        <a:t>停工留薪补偿</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600"/>
                        <a:t>原工资福利待遇</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vMerge="1">
                  <a:txBody>
                    <a:bodyPr/>
                    <a:lstStyle/>
                    <a:p>
                      <a:endParaRPr lang="zh-CN"/>
                    </a:p>
                  </a:txBody>
                  <a:tcPr/>
                </a:tc>
              </a:tr>
              <a:tr h="5918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endParaRPr lang="zh-CN" altLang="en-US" sz="1000" b="0"/>
                    </a:p>
                    <a:p>
                      <a:pPr algn="ctr">
                        <a:buNone/>
                      </a:pPr>
                      <a:r>
                        <a:rPr lang="zh-CN" altLang="en-US" sz="1600" b="0"/>
                        <a:t>停工留薪期护理费</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600"/>
                        <a:t>从事同等级别护理的劳务报酬标准向工伤职工支付护理费</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buNone/>
                      </a:pPr>
                      <a:endParaRPr lang="zh-CN" altLang="en-US" sz="900"/>
                    </a:p>
                    <a:p>
                      <a:pPr algn="ctr">
                        <a:buNone/>
                      </a:pPr>
                      <a:r>
                        <a:rPr lang="zh-CN" altLang="en-US" sz="1600"/>
                        <a:t>用人单位</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r>
            </a:tbl>
          </a:graphicData>
        </a:graphic>
      </p:graphicFrame>
      <p:sp>
        <p:nvSpPr>
          <p:cNvPr id="3" name="TextBox 9"/>
          <p:cNvSpPr txBox="1">
            <a:spLocks noChangeArrowheads="1"/>
          </p:cNvSpPr>
          <p:nvPr/>
        </p:nvSpPr>
        <p:spPr bwMode="auto">
          <a:xfrm>
            <a:off x="1126490" y="948055"/>
            <a:ext cx="280797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defTabSz="876300" eaLnBrk="1" hangingPunct="1"/>
            <a:r>
              <a:rPr b="1" dirty="0" smtClean="0">
                <a:solidFill>
                  <a:srgbClr val="000000"/>
                </a:solidFill>
                <a:latin typeface="微软雅黑" panose="020B0503020204020204" pitchFamily="34" charset="-122"/>
                <a:ea typeface="微软雅黑" panose="020B0503020204020204" pitchFamily="34" charset="-122"/>
              </a:rPr>
              <a:t>工伤医疗待遇承担</a:t>
            </a:r>
          </a:p>
        </p:txBody>
      </p:sp>
    </p:spTree>
    <p:extLst>
      <p:ext uri="{BB962C8B-B14F-4D97-AF65-F5344CB8AC3E}">
        <p14:creationId xmlns:p14="http://schemas.microsoft.com/office/powerpoint/2010/main" val="66613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a:spLocks noChangeArrowheads="1"/>
          </p:cNvSpPr>
          <p:nvPr/>
        </p:nvSpPr>
        <p:spPr bwMode="auto">
          <a:xfrm>
            <a:off x="707390" y="824230"/>
            <a:ext cx="309446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defTabSz="876300" eaLnBrk="1" hangingPunct="1"/>
            <a:r>
              <a:rPr lang="zh-CN" altLang="en-US" b="1" dirty="0" smtClean="0">
                <a:solidFill>
                  <a:srgbClr val="000000"/>
                </a:solidFill>
                <a:latin typeface="微软雅黑" panose="020B0503020204020204" pitchFamily="34" charset="-122"/>
                <a:ea typeface="微软雅黑" panose="020B0503020204020204" pitchFamily="34" charset="-122"/>
              </a:rPr>
              <a:t>雇主责任险 </a:t>
            </a:r>
            <a:r>
              <a:rPr lang="en-US" altLang="zh-CN" b="1" dirty="0" smtClean="0">
                <a:solidFill>
                  <a:srgbClr val="000000"/>
                </a:solidFill>
                <a:latin typeface="微软雅黑" panose="020B0503020204020204" pitchFamily="34" charset="-122"/>
                <a:ea typeface="微软雅黑" panose="020B0503020204020204" pitchFamily="34" charset="-122"/>
              </a:rPr>
              <a:t>VS </a:t>
            </a:r>
            <a:r>
              <a:rPr lang="zh-CN" altLang="en-US" b="1" dirty="0" smtClean="0">
                <a:solidFill>
                  <a:srgbClr val="000000"/>
                </a:solidFill>
                <a:latin typeface="微软雅黑" panose="020B0503020204020204" pitchFamily="34" charset="-122"/>
                <a:ea typeface="微软雅黑" panose="020B0503020204020204" pitchFamily="34" charset="-122"/>
              </a:rPr>
              <a:t>团体意外险</a:t>
            </a:r>
          </a:p>
        </p:txBody>
      </p:sp>
      <p:sp>
        <p:nvSpPr>
          <p:cNvPr id="4" name="矩形 3"/>
          <p:cNvSpPr/>
          <p:nvPr/>
        </p:nvSpPr>
        <p:spPr>
          <a:xfrm>
            <a:off x="774065" y="1192530"/>
            <a:ext cx="7693660" cy="4616648"/>
          </a:xfrm>
          <a:prstGeom prst="rect">
            <a:avLst/>
          </a:prstGeom>
        </p:spPr>
        <p:txBody>
          <a:bodyPr wrap="square">
            <a:spAutoFit/>
          </a:bodyPr>
          <a:lstStyle/>
          <a:p>
            <a:pPr lvl="0" indent="267970" defTabSz="913765">
              <a:lnSpc>
                <a:spcPct val="150000"/>
              </a:lnSpc>
            </a:pPr>
            <a:r>
              <a:rPr lang="zh-CN" altLang="en-US" sz="1400" b="1"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  案例</a:t>
            </a:r>
            <a:r>
              <a:rPr lang="zh-CN" altLang="en-US" sz="1400"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一</a:t>
            </a:r>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2012</a:t>
            </a:r>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月，某家石料加工厂老板王某，雇佣陆某、李某等</a:t>
            </a:r>
            <a:r>
              <a:rPr lang="en-US" altLang="zh-CN"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名工人为其工厂工作。王某为陆某、李某等</a:t>
            </a:r>
            <a:r>
              <a:rPr lang="en-US" altLang="zh-CN"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人每人购买了一份人身意外伤害保险，每份保险的限额为</a:t>
            </a:r>
            <a:r>
              <a:rPr lang="en-US" altLang="zh-CN"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40</a:t>
            </a:r>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万元。</a:t>
            </a:r>
            <a:r>
              <a:rPr lang="en-US" altLang="zh-CN"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2013</a:t>
            </a:r>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月，陆某和李某在加工石料过程中，不幸砸断颈椎，不治身亡。保险公司及时把保险金赔付给了陆某和李某的亲属。但陆某和李某的亲属又找到了王某，要求王某赔偿工亡补助金、抚恤补偿金等共计</a:t>
            </a:r>
            <a:r>
              <a:rPr lang="en-US" altLang="zh-CN"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88.6</a:t>
            </a:r>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万余元。王某认为，自己已为陆某和李某购买了人身意外伤害保险，陆某和李某也从保险公司得到赔付，因此拒绝赔偿。陆某和王某的亲属将王某诉至法院，要求王某赔偿经济损失共计</a:t>
            </a:r>
            <a:r>
              <a:rPr lang="en-US" altLang="zh-CN"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88.6</a:t>
            </a:r>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万元。</a:t>
            </a:r>
          </a:p>
          <a:p>
            <a:pPr lvl="0" indent="267970" defTabSz="913765">
              <a:lnSpc>
                <a:spcPct val="150000"/>
              </a:lnSpc>
            </a:pPr>
            <a:r>
              <a:rPr lang="zh-CN" altLang="en-US" sz="1400"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  法院</a:t>
            </a:r>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经审理认为，王某与陆某和李某之间已形成雇佣劳动关系，陆某和李某是在从事雇佣活动中遭受人身损害的。最高人民法院</a:t>
            </a:r>
            <a:r>
              <a:rPr lang="en-US" altLang="zh-CN"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关于审理人身损害赔偿案件适用法律若干问题的解释</a:t>
            </a:r>
            <a:r>
              <a:rPr lang="en-US" altLang="zh-CN"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规定：</a:t>
            </a:r>
            <a:r>
              <a:rPr lang="en-US" altLang="zh-CN"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雇员在从事雇佣活动过程中遭受了人身损害，雇主应当承担赔偿责任。</a:t>
            </a:r>
            <a:r>
              <a:rPr lang="en-US" altLang="zh-CN"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只要雇员在从事雇佣活动过程中遭受了人身伤害，不论雇员存在过错与否，雇主均要承担赔偿责任。人身意外伤害险是指在保险期内因发生意外事故致使被保险人死亡或伤残，保险人按合同规定给付保险金的保险，人身意外伤害险的直接受益人为发生伤亡意外的包括雇员在内的人员，保险人向雇员赔付后，并不能免除雇主的赔偿责任。</a:t>
            </a:r>
            <a:endPar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extLst>
      <p:ext uri="{BB962C8B-B14F-4D97-AF65-F5344CB8AC3E}">
        <p14:creationId xmlns:p14="http://schemas.microsoft.com/office/powerpoint/2010/main" val="8019536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75386" y="1577340"/>
            <a:ext cx="2415540" cy="3416320"/>
          </a:xfrm>
          <a:prstGeom prst="rect">
            <a:avLst/>
          </a:prstGeom>
          <a:noFill/>
          <a:ln w="9525">
            <a:noFill/>
          </a:ln>
        </p:spPr>
        <p:txBody>
          <a:bodyPr wrap="square">
            <a:spAutoFit/>
          </a:bodyPr>
          <a:lstStyle/>
          <a:p>
            <a:pPr indent="267970" defTabSz="913765">
              <a:lnSpc>
                <a:spcPct val="150000"/>
              </a:lnSpc>
            </a:pPr>
            <a:r>
              <a:rPr sz="16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本案中，雇主王某为其雇员陆某和李某投保的是人身意外伤害险，在保险公司赔付陆某和李某后，不能免除雇主王某应当依法承担的雇主赔偿责任。法院判决王某赔偿陆某和李某的亲属共计86万元。</a:t>
            </a:r>
          </a:p>
        </p:txBody>
      </p:sp>
      <p:sp>
        <p:nvSpPr>
          <p:cNvPr id="3" name="TextBox 9"/>
          <p:cNvSpPr txBox="1">
            <a:spLocks noChangeArrowheads="1"/>
          </p:cNvSpPr>
          <p:nvPr/>
        </p:nvSpPr>
        <p:spPr bwMode="auto">
          <a:xfrm>
            <a:off x="1175385" y="1005205"/>
            <a:ext cx="306514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defTabSz="876300" eaLnBrk="1" hangingPunct="1"/>
            <a:r>
              <a:rPr lang="zh-CN" altLang="en-US" b="1" dirty="0" smtClean="0">
                <a:solidFill>
                  <a:srgbClr val="000000"/>
                </a:solidFill>
                <a:latin typeface="微软雅黑" panose="020B0503020204020204" pitchFamily="34" charset="-122"/>
                <a:ea typeface="微软雅黑" panose="020B0503020204020204" pitchFamily="34" charset="-122"/>
              </a:rPr>
              <a:t>雇主责任险 </a:t>
            </a:r>
            <a:r>
              <a:rPr lang="en-US" altLang="zh-CN" b="1" dirty="0" smtClean="0">
                <a:solidFill>
                  <a:srgbClr val="000000"/>
                </a:solidFill>
                <a:latin typeface="微软雅黑" panose="020B0503020204020204" pitchFamily="34" charset="-122"/>
                <a:ea typeface="微软雅黑" panose="020B0503020204020204" pitchFamily="34" charset="-122"/>
              </a:rPr>
              <a:t>VS </a:t>
            </a:r>
            <a:r>
              <a:rPr lang="zh-CN" altLang="en-US" b="1" dirty="0" smtClean="0">
                <a:solidFill>
                  <a:srgbClr val="000000"/>
                </a:solidFill>
                <a:latin typeface="微软雅黑" panose="020B0503020204020204" pitchFamily="34" charset="-122"/>
                <a:ea typeface="微软雅黑" panose="020B0503020204020204" pitchFamily="34" charset="-122"/>
              </a:rPr>
              <a:t>团体意外险</a:t>
            </a:r>
          </a:p>
        </p:txBody>
      </p:sp>
    </p:spTree>
    <p:extLst>
      <p:ext uri="{BB962C8B-B14F-4D97-AF65-F5344CB8AC3E}">
        <p14:creationId xmlns:p14="http://schemas.microsoft.com/office/powerpoint/2010/main" val="419188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9180" y="1406525"/>
            <a:ext cx="6930390" cy="3538220"/>
          </a:xfrm>
          <a:prstGeom prst="rect">
            <a:avLst/>
          </a:prstGeom>
          <a:noFill/>
        </p:spPr>
        <p:txBody>
          <a:bodyPr wrap="square" rtlCol="0" anchor="t">
            <a:spAutoFit/>
          </a:bodyPr>
          <a:lstStyle/>
          <a:p>
            <a:pPr marL="0" marR="0" lvl="0" indent="0" defTabSz="913765"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案例二：</a:t>
            </a:r>
            <a:endParaRPr kumimoji="0" lang="zh-CN" altLang="en-US" sz="1400" b="0" i="0" u="none" strike="noStrike" kern="0" cap="none" spc="0" normalizeH="0" baseline="0" noProof="0" dirty="0" smtClean="0">
              <a:ln>
                <a:noFill/>
              </a:ln>
              <a:solidFill>
                <a:prstClr val="black"/>
              </a:solidFill>
              <a:effectLst/>
              <a:uLnTx/>
              <a:uFillTx/>
            </a:endParaRPr>
          </a:p>
          <a:p>
            <a:pPr marL="0" marR="0" lvl="0" indent="0" defTabSz="913765"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smtClean="0">
              <a:ln>
                <a:noFill/>
              </a:ln>
              <a:solidFill>
                <a:prstClr val="black"/>
              </a:solidFill>
              <a:effectLst/>
              <a:uLnTx/>
              <a:uFillTx/>
            </a:endParaRPr>
          </a:p>
          <a:p>
            <a:pPr marL="0" marR="0" lvl="0" indent="0" defTabSz="913765"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prstClr val="black"/>
                </a:solidFill>
                <a:effectLst/>
                <a:uLnTx/>
                <a:uFillTx/>
              </a:rPr>
              <a:t>        </a:t>
            </a:r>
            <a:r>
              <a:rPr kumimoji="0" lang="zh-CN" altLang="en-US" sz="14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假如一名员工因工受伤后，住院一个月，医嘱休息三个月，住院期间安排一人护理，后该名员工被鉴定为8级伤残，其受伤前工资为每月5000元，则用人单位需要承担的费用为：101000元=停工四个月的工资4*5000元+一个月的护理费30*200元+一次性伤残就业补助金15*5000元。</a:t>
            </a:r>
          </a:p>
          <a:p>
            <a:pPr marL="0" marR="0" lvl="0" indent="0" defTabSz="913765"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若该员工的社保只按照2100元基础购买，则公司还应补足社保赔偿与实际应当赔偿之间的差额，即43500元= 社保与实际公司差额2900元*11+2900元*4，也就是说，如果公司只按照2100元购买社保的话，则该公司需承担的赔偿总额为144500元=101000+43500元。</a:t>
            </a:r>
          </a:p>
          <a:p>
            <a:pPr marL="0" marR="0" lvl="0" indent="0" defTabSz="913765"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defTabSz="913765"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在此情况下，若公司未购买雇主责任保险，则上述144500元的赔偿均由公司自行承担。</a:t>
            </a:r>
          </a:p>
          <a:p>
            <a:pPr marL="0" marR="0" lvl="0" indent="0" defTabSz="913765"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defTabSz="913765"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综上，工伤保险作为一种强制社会保险，其赔偿范围并不能覆盖雇主的全部赔偿，在发生工伤的情况下，雇主还是要承担部分损失赔偿责任。</a:t>
            </a:r>
          </a:p>
        </p:txBody>
      </p:sp>
      <p:sp>
        <p:nvSpPr>
          <p:cNvPr id="3" name="TextBox 9"/>
          <p:cNvSpPr txBox="1">
            <a:spLocks noChangeArrowheads="1"/>
          </p:cNvSpPr>
          <p:nvPr/>
        </p:nvSpPr>
        <p:spPr bwMode="auto">
          <a:xfrm>
            <a:off x="1059180" y="814705"/>
            <a:ext cx="306514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defTabSz="876300" eaLnBrk="1" hangingPunct="1"/>
            <a:r>
              <a:rPr lang="zh-CN" altLang="en-US" b="1" dirty="0" smtClean="0">
                <a:solidFill>
                  <a:srgbClr val="000000"/>
                </a:solidFill>
                <a:latin typeface="微软雅黑" panose="020B0503020204020204" pitchFamily="34" charset="-122"/>
                <a:ea typeface="微软雅黑" panose="020B0503020204020204" pitchFamily="34" charset="-122"/>
              </a:rPr>
              <a:t>雇主责任险 </a:t>
            </a:r>
            <a:r>
              <a:rPr lang="en-US" altLang="zh-CN" b="1" dirty="0" smtClean="0">
                <a:solidFill>
                  <a:srgbClr val="000000"/>
                </a:solidFill>
                <a:latin typeface="微软雅黑" panose="020B0503020204020204" pitchFamily="34" charset="-122"/>
                <a:ea typeface="微软雅黑" panose="020B0503020204020204" pitchFamily="34" charset="-122"/>
              </a:rPr>
              <a:t>VS </a:t>
            </a:r>
            <a:r>
              <a:rPr lang="zh-CN" altLang="en-US" b="1" dirty="0" smtClean="0">
                <a:solidFill>
                  <a:srgbClr val="000000"/>
                </a:solidFill>
                <a:latin typeface="微软雅黑" panose="020B0503020204020204" pitchFamily="34" charset="-122"/>
                <a:ea typeface="微软雅黑" panose="020B0503020204020204" pitchFamily="34" charset="-122"/>
              </a:rPr>
              <a:t>工伤保险</a:t>
            </a:r>
          </a:p>
        </p:txBody>
      </p:sp>
    </p:spTree>
    <p:extLst>
      <p:ext uri="{BB962C8B-B14F-4D97-AF65-F5344CB8AC3E}">
        <p14:creationId xmlns:p14="http://schemas.microsoft.com/office/powerpoint/2010/main" val="353069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64"/>
          <p:cNvSpPr>
            <a:spLocks noChangeArrowheads="1"/>
          </p:cNvSpPr>
          <p:nvPr/>
        </p:nvSpPr>
        <p:spPr bwMode="auto">
          <a:xfrm>
            <a:off x="563366" y="1174041"/>
            <a:ext cx="1244209" cy="1243177"/>
          </a:xfrm>
          <a:prstGeom prst="ellipse">
            <a:avLst/>
          </a:prstGeom>
          <a:solidFill>
            <a:srgbClr val="C00000"/>
          </a:solidFill>
          <a:ln w="190500" cap="sq" cmpd="sng">
            <a:solidFill>
              <a:sysClr val="window" lastClr="FFFFFF">
                <a:lumMod val="65000"/>
              </a:sysClr>
            </a:solidFill>
            <a:round/>
          </a:ln>
        </p:spPr>
        <p:txBody>
          <a:bodyPr lIns="68568" tIns="34284" rIns="68568" bIns="34284" anchor="ct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zh-CN" altLang="zh-CN" sz="21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sym typeface="宋体" panose="02010600030101010101" pitchFamily="2" charset="-122"/>
              </a:rPr>
              <a:t>保险责任</a:t>
            </a:r>
          </a:p>
        </p:txBody>
      </p:sp>
      <p:sp>
        <p:nvSpPr>
          <p:cNvPr id="3" name="TextBox 32"/>
          <p:cNvSpPr txBox="1"/>
          <p:nvPr/>
        </p:nvSpPr>
        <p:spPr>
          <a:xfrm>
            <a:off x="2046277" y="1546206"/>
            <a:ext cx="4429069" cy="786130"/>
          </a:xfrm>
          <a:prstGeom prst="rect">
            <a:avLst/>
          </a:prstGeom>
          <a:noFill/>
        </p:spPr>
        <p:txBody>
          <a:bodyPr wrap="square" lIns="68568" tIns="34284" rIns="68568" bIns="34284" rtlCol="0">
            <a:spAutoFit/>
          </a:bodyPr>
          <a:lstStyle/>
          <a:p>
            <a:pPr defTabSz="913765">
              <a:lnSpc>
                <a:spcPct val="130000"/>
              </a:lnSpc>
            </a:pPr>
            <a:r>
              <a:rPr lang="zh-CN" altLang="en-US" sz="1200" b="1" dirty="0">
                <a:solidFill>
                  <a:sysClr val="windowText" lastClr="000000"/>
                </a:solidFill>
                <a:latin typeface="微软雅黑" panose="020B0503020204020204" pitchFamily="34" charset="-122"/>
                <a:ea typeface="微软雅黑" panose="020B0503020204020204" pitchFamily="34" charset="-122"/>
              </a:rPr>
              <a:t>在保险期间内，被保险人的雇员因从事保险单载明的业务工作而遭受意外，包括但不限于下列情形，导致负伤、残疾或死亡，依法应由被保险人承担的经济赔偿责任</a:t>
            </a:r>
          </a:p>
        </p:txBody>
      </p:sp>
      <p:sp>
        <p:nvSpPr>
          <p:cNvPr id="4" name="文本框 3"/>
          <p:cNvSpPr txBox="1"/>
          <p:nvPr/>
        </p:nvSpPr>
        <p:spPr>
          <a:xfrm>
            <a:off x="2046098" y="2332362"/>
            <a:ext cx="6221730" cy="3138170"/>
          </a:xfrm>
          <a:prstGeom prst="rect">
            <a:avLst/>
          </a:prstGeom>
          <a:noFill/>
        </p:spPr>
        <p:txBody>
          <a:bodyPr wrap="none" rtlCol="0" anchor="t">
            <a:spAutoFit/>
          </a:bodyPr>
          <a:lstStyle/>
          <a:p>
            <a:pPr marL="171450" indent="-171450" defTabSz="913765">
              <a:lnSpc>
                <a:spcPct val="200000"/>
              </a:lnSpc>
              <a:buFont typeface="Wingdings" panose="05000000000000000000" charset="0"/>
              <a:buChar char="Ø"/>
            </a:pPr>
            <a:r>
              <a:rPr lang="zh-CN" altLang="zh-CN" sz="1100" dirty="0">
                <a:solidFill>
                  <a:prstClr val="black"/>
                </a:solidFill>
                <a:latin typeface="微软雅黑" panose="020B0503020204020204" pitchFamily="34" charset="-122"/>
                <a:ea typeface="微软雅黑" panose="020B0503020204020204" pitchFamily="34" charset="-122"/>
                <a:sym typeface="+mn-ea"/>
              </a:rPr>
              <a:t>在工作时间和工作场所内，因工作原因受到事故伤害；</a:t>
            </a:r>
          </a:p>
          <a:p>
            <a:pPr marL="171450" indent="-171450" defTabSz="912495">
              <a:lnSpc>
                <a:spcPct val="200000"/>
              </a:lnSpc>
              <a:buFont typeface="Wingdings" panose="05000000000000000000" charset="0"/>
              <a:buChar char="Ø"/>
            </a:pPr>
            <a:r>
              <a:rPr lang="zh-CN" altLang="zh-CN" sz="1100" dirty="0">
                <a:solidFill>
                  <a:prstClr val="black"/>
                </a:solidFill>
                <a:latin typeface="微软雅黑" panose="020B0503020204020204" pitchFamily="34" charset="-122"/>
                <a:ea typeface="微软雅黑" panose="020B0503020204020204" pitchFamily="34" charset="-122"/>
                <a:sym typeface="+mn-ea"/>
              </a:rPr>
              <a:t>工作时间前后在工作场所内，从事与工作有关的预备性或者收尾性工作受到事故伤害；</a:t>
            </a:r>
            <a:endParaRPr lang="zh-CN" altLang="zh-CN" sz="1100" dirty="0">
              <a:solidFill>
                <a:prstClr val="black"/>
              </a:solidFill>
              <a:latin typeface="微软雅黑" panose="020B0503020204020204" pitchFamily="34" charset="-122"/>
              <a:ea typeface="微软雅黑" panose="020B0503020204020204" pitchFamily="34" charset="-122"/>
            </a:endParaRPr>
          </a:p>
          <a:p>
            <a:pPr marL="171450" indent="-171450" defTabSz="912495">
              <a:lnSpc>
                <a:spcPct val="200000"/>
              </a:lnSpc>
              <a:buFont typeface="Wingdings" panose="05000000000000000000" charset="0"/>
              <a:buChar char="Ø"/>
            </a:pPr>
            <a:r>
              <a:rPr lang="zh-CN" altLang="zh-CN" sz="1100" dirty="0">
                <a:solidFill>
                  <a:prstClr val="black"/>
                </a:solidFill>
                <a:latin typeface="微软雅黑" panose="020B0503020204020204" pitchFamily="34" charset="-122"/>
                <a:ea typeface="微软雅黑" panose="020B0503020204020204" pitchFamily="34" charset="-122"/>
                <a:sym typeface="+mn-ea"/>
              </a:rPr>
              <a:t>在工作时间和工作场所内，因履行工作职责受到暴力等意外伤害；</a:t>
            </a:r>
            <a:endParaRPr lang="zh-CN" altLang="zh-CN" sz="1100" dirty="0">
              <a:solidFill>
                <a:prstClr val="black"/>
              </a:solidFill>
              <a:latin typeface="微软雅黑" panose="020B0503020204020204" pitchFamily="34" charset="-122"/>
              <a:ea typeface="微软雅黑" panose="020B0503020204020204" pitchFamily="34" charset="-122"/>
            </a:endParaRPr>
          </a:p>
          <a:p>
            <a:pPr marL="171450" indent="-171450" defTabSz="912495">
              <a:lnSpc>
                <a:spcPct val="200000"/>
              </a:lnSpc>
              <a:buFont typeface="Wingdings" panose="05000000000000000000" charset="0"/>
              <a:buChar char="Ø"/>
            </a:pPr>
            <a:r>
              <a:rPr lang="zh-CN" altLang="zh-CN" sz="1100" dirty="0">
                <a:solidFill>
                  <a:prstClr val="black"/>
                </a:solidFill>
                <a:latin typeface="微软雅黑" panose="020B0503020204020204" pitchFamily="34" charset="-122"/>
                <a:ea typeface="微软雅黑" panose="020B0503020204020204" pitchFamily="34" charset="-122"/>
                <a:sym typeface="+mn-ea"/>
              </a:rPr>
              <a:t>因工外出期间，由于工作原因受到伤害或者发生事故下落不明；</a:t>
            </a:r>
            <a:endParaRPr lang="zh-CN" altLang="zh-CN" sz="1100" dirty="0">
              <a:solidFill>
                <a:prstClr val="black"/>
              </a:solidFill>
              <a:latin typeface="微软雅黑" panose="020B0503020204020204" pitchFamily="34" charset="-122"/>
              <a:ea typeface="微软雅黑" panose="020B0503020204020204" pitchFamily="34" charset="-122"/>
            </a:endParaRPr>
          </a:p>
          <a:p>
            <a:pPr marL="171450" indent="-171450" defTabSz="912495">
              <a:lnSpc>
                <a:spcPct val="200000"/>
              </a:lnSpc>
              <a:buFont typeface="Wingdings" panose="05000000000000000000" charset="0"/>
              <a:buChar char="Ø"/>
            </a:pPr>
            <a:r>
              <a:rPr lang="zh-CN" altLang="zh-CN" sz="1100" b="1" dirty="0">
                <a:solidFill>
                  <a:srgbClr val="FF0000"/>
                </a:solidFill>
                <a:latin typeface="微软雅黑" panose="020B0503020204020204" pitchFamily="34" charset="-122"/>
                <a:ea typeface="微软雅黑" panose="020B0503020204020204" pitchFamily="34" charset="-122"/>
                <a:sym typeface="+mn-ea"/>
              </a:rPr>
              <a:t>在上下班途中，受到非本人主要责任的交通事故或者城市轨道交通、客运轮渡、火车事故伤害；</a:t>
            </a:r>
            <a:endParaRPr lang="zh-CN" altLang="zh-CN" sz="1100" dirty="0">
              <a:solidFill>
                <a:prstClr val="black"/>
              </a:solidFill>
              <a:latin typeface="微软雅黑" panose="020B0503020204020204" pitchFamily="34" charset="-122"/>
              <a:ea typeface="微软雅黑" panose="020B0503020204020204" pitchFamily="34" charset="-122"/>
            </a:endParaRPr>
          </a:p>
          <a:p>
            <a:pPr marL="171450" indent="-171450" defTabSz="912495">
              <a:lnSpc>
                <a:spcPct val="200000"/>
              </a:lnSpc>
              <a:buFont typeface="Wingdings" panose="05000000000000000000" charset="0"/>
              <a:buChar char="Ø"/>
            </a:pPr>
            <a:r>
              <a:rPr lang="zh-CN" altLang="zh-CN" sz="1100" dirty="0">
                <a:solidFill>
                  <a:prstClr val="black"/>
                </a:solidFill>
                <a:latin typeface="微软雅黑" panose="020B0503020204020204" pitchFamily="34" charset="-122"/>
                <a:ea typeface="微软雅黑" panose="020B0503020204020204" pitchFamily="34" charset="-122"/>
                <a:sym typeface="+mn-ea"/>
              </a:rPr>
              <a:t>在工作时间和工作岗位，突发疾病死亡或者在</a:t>
            </a:r>
            <a:r>
              <a:rPr lang="en-US" altLang="zh-CN" sz="1100" dirty="0">
                <a:solidFill>
                  <a:prstClr val="black"/>
                </a:solidFill>
                <a:latin typeface="微软雅黑" panose="020B0503020204020204" pitchFamily="34" charset="-122"/>
                <a:ea typeface="微软雅黑" panose="020B0503020204020204" pitchFamily="34" charset="-122"/>
                <a:sym typeface="+mn-ea"/>
              </a:rPr>
              <a:t>48</a:t>
            </a:r>
            <a:r>
              <a:rPr lang="zh-CN" altLang="zh-CN" sz="1100" dirty="0">
                <a:solidFill>
                  <a:prstClr val="black"/>
                </a:solidFill>
                <a:latin typeface="微软雅黑" panose="020B0503020204020204" pitchFamily="34" charset="-122"/>
                <a:ea typeface="微软雅黑" panose="020B0503020204020204" pitchFamily="34" charset="-122"/>
                <a:sym typeface="+mn-ea"/>
              </a:rPr>
              <a:t>小时之内经抢救无效死亡；</a:t>
            </a:r>
            <a:endParaRPr lang="zh-CN" altLang="zh-CN" sz="1100" dirty="0">
              <a:solidFill>
                <a:prstClr val="black"/>
              </a:solidFill>
              <a:latin typeface="微软雅黑" panose="020B0503020204020204" pitchFamily="34" charset="-122"/>
              <a:ea typeface="微软雅黑" panose="020B0503020204020204" pitchFamily="34" charset="-122"/>
            </a:endParaRPr>
          </a:p>
          <a:p>
            <a:pPr marL="171450" indent="-171450" defTabSz="912495">
              <a:lnSpc>
                <a:spcPct val="200000"/>
              </a:lnSpc>
              <a:buFont typeface="Wingdings" panose="05000000000000000000" charset="0"/>
              <a:buChar char="Ø"/>
            </a:pPr>
            <a:r>
              <a:rPr lang="zh-CN" altLang="zh-CN" sz="1100" dirty="0">
                <a:solidFill>
                  <a:prstClr val="black"/>
                </a:solidFill>
                <a:latin typeface="微软雅黑" panose="020B0503020204020204" pitchFamily="34" charset="-122"/>
                <a:ea typeface="微软雅黑" panose="020B0503020204020204" pitchFamily="34" charset="-122"/>
                <a:sym typeface="+mn-ea"/>
              </a:rPr>
              <a:t>在抢险救灾等维护国家利益、公共利益活动中受到伤害；</a:t>
            </a:r>
            <a:endParaRPr lang="zh-CN" altLang="zh-CN" sz="1100" dirty="0">
              <a:solidFill>
                <a:prstClr val="black"/>
              </a:solidFill>
              <a:latin typeface="微软雅黑" panose="020B0503020204020204" pitchFamily="34" charset="-122"/>
              <a:ea typeface="微软雅黑" panose="020B0503020204020204" pitchFamily="34" charset="-122"/>
            </a:endParaRPr>
          </a:p>
          <a:p>
            <a:pPr marL="171450" indent="-171450" defTabSz="912495">
              <a:lnSpc>
                <a:spcPct val="200000"/>
              </a:lnSpc>
              <a:buFont typeface="Wingdings" panose="05000000000000000000" charset="0"/>
              <a:buChar char="Ø"/>
            </a:pPr>
            <a:r>
              <a:rPr lang="zh-CN" altLang="zh-CN" sz="1100" dirty="0">
                <a:solidFill>
                  <a:prstClr val="black"/>
                </a:solidFill>
                <a:latin typeface="微软雅黑" panose="020B0503020204020204" pitchFamily="34" charset="-122"/>
                <a:ea typeface="微软雅黑" panose="020B0503020204020204" pitchFamily="34" charset="-122"/>
                <a:sym typeface="+mn-ea"/>
              </a:rPr>
              <a:t>原在军队服役，因战、因公负伤致残，已取得革命伤残军人证，到用人单位后旧伤复发；</a:t>
            </a:r>
            <a:endParaRPr lang="zh-CN" altLang="zh-CN" sz="1100" dirty="0">
              <a:solidFill>
                <a:prstClr val="black"/>
              </a:solidFill>
              <a:latin typeface="微软雅黑" panose="020B0503020204020204" pitchFamily="34" charset="-122"/>
              <a:ea typeface="微软雅黑" panose="020B0503020204020204" pitchFamily="34" charset="-122"/>
            </a:endParaRPr>
          </a:p>
          <a:p>
            <a:pPr marL="171450" indent="-171450" defTabSz="912495">
              <a:lnSpc>
                <a:spcPct val="200000"/>
              </a:lnSpc>
              <a:buFont typeface="Wingdings" panose="05000000000000000000" charset="0"/>
              <a:buChar char="Ø"/>
            </a:pPr>
            <a:r>
              <a:rPr lang="zh-CN" altLang="zh-CN" sz="1100" dirty="0">
                <a:solidFill>
                  <a:prstClr val="black"/>
                </a:solidFill>
                <a:latin typeface="微软雅黑" panose="020B0503020204020204" pitchFamily="34" charset="-122"/>
                <a:ea typeface="微软雅黑" panose="020B0503020204020204" pitchFamily="34" charset="-122"/>
                <a:sym typeface="+mn-ea"/>
              </a:rPr>
              <a:t>法律、行政法规规定应当认定为工伤的其他情形。</a:t>
            </a:r>
            <a:r>
              <a:rPr lang="en-US" altLang="zh-CN" sz="1100" dirty="0">
                <a:solidFill>
                  <a:prstClr val="black"/>
                </a:solidFill>
                <a:latin typeface="微软雅黑" panose="020B0503020204020204" pitchFamily="34" charset="-122"/>
                <a:ea typeface="微软雅黑" panose="020B0503020204020204" pitchFamily="34" charset="-122"/>
                <a:sym typeface="+mn-ea"/>
              </a:rPr>
              <a:t>   </a:t>
            </a:r>
          </a:p>
        </p:txBody>
      </p:sp>
    </p:spTree>
    <p:extLst>
      <p:ext uri="{BB962C8B-B14F-4D97-AF65-F5344CB8AC3E}">
        <p14:creationId xmlns:p14="http://schemas.microsoft.com/office/powerpoint/2010/main" val="31504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2"/>
                                        </p:tgtEl>
                                        <p:attrNameLst>
                                          <p:attrName>r</p:attrName>
                                        </p:attrNameLst>
                                      </p:cBhvr>
                                    </p:animRot>
                                  </p:childTnLst>
                                </p:cTn>
                              </p:par>
                            </p:childTnLst>
                          </p:cTn>
                        </p:par>
                        <p:par>
                          <p:cTn id="11" fill="hold">
                            <p:stCondLst>
                              <p:cond delay="500"/>
                            </p:stCondLst>
                            <p:childTnLst>
                              <p:par>
                                <p:cTn id="12" presetID="22" presetClass="entr" presetSubtype="8" fill="hold" grpId="0" nodeType="afterEffect">
                                  <p:stCondLst>
                                    <p:cond delay="0"/>
                                  </p:stCondLst>
                                  <p:iterate type="lt">
                                    <p:tmPct val="30000"/>
                                  </p:iterate>
                                  <p:childTnLst>
                                    <p:set>
                                      <p:cBhvr>
                                        <p:cTn id="13" dur="1" fill="hold">
                                          <p:stCondLst>
                                            <p:cond delay="0"/>
                                          </p:stCondLst>
                                        </p:cTn>
                                        <p:tgtEl>
                                          <p:spTgt spid="3"/>
                                        </p:tgtEl>
                                        <p:attrNameLst>
                                          <p:attrName>style.visibility</p:attrName>
                                        </p:attrNameLst>
                                      </p:cBhvr>
                                      <p:to>
                                        <p:strVal val="visible"/>
                                      </p:to>
                                    </p:set>
                                    <p:animEffect transition="in" filter="wipe(left)">
                                      <p:cBhvr>
                                        <p:cTn id="14" dur="100"/>
                                        <p:tgtEl>
                                          <p:spTgt spid="3"/>
                                        </p:tgtEl>
                                      </p:cBhvr>
                                    </p:animEffect>
                                  </p:childTnLst>
                                </p:cTn>
                              </p:par>
                              <p:par>
                                <p:cTn id="15" presetID="36" presetClass="emph" presetSubtype="0" fill="hold" grpId="1" nodeType="withEffect">
                                  <p:stCondLst>
                                    <p:cond delay="0"/>
                                  </p:stCondLst>
                                  <p:iterate type="lt">
                                    <p:tmPct val="30000"/>
                                  </p:iterate>
                                  <p:childTnLst>
                                    <p:animScale>
                                      <p:cBhvr>
                                        <p:cTn id="16" dur="50" autoRev="1" fill="hold">
                                          <p:stCondLst>
                                            <p:cond delay="0"/>
                                          </p:stCondLst>
                                        </p:cTn>
                                        <p:tgtEl>
                                          <p:spTgt spid="3"/>
                                        </p:tgtEl>
                                      </p:cBhvr>
                                      <p:to x="80000" y="100000"/>
                                    </p:animScale>
                                    <p:anim by="(#ppt_w*0.10)" calcmode="lin" valueType="num">
                                      <p:cBhvr>
                                        <p:cTn id="17" dur="50" autoRev="1" fill="hold">
                                          <p:stCondLst>
                                            <p:cond delay="0"/>
                                          </p:stCondLst>
                                        </p:cTn>
                                        <p:tgtEl>
                                          <p:spTgt spid="3"/>
                                        </p:tgtEl>
                                        <p:attrNameLst>
                                          <p:attrName>ppt_x</p:attrName>
                                        </p:attrNameLst>
                                      </p:cBhvr>
                                    </p:anim>
                                    <p:anim by="(-#ppt_w*0.10)" calcmode="lin" valueType="num">
                                      <p:cBhvr>
                                        <p:cTn id="18" dur="50" autoRev="1" fill="hold">
                                          <p:stCondLst>
                                            <p:cond delay="0"/>
                                          </p:stCondLst>
                                        </p:cTn>
                                        <p:tgtEl>
                                          <p:spTgt spid="3"/>
                                        </p:tgtEl>
                                        <p:attrNameLst>
                                          <p:attrName>ppt_y</p:attrName>
                                        </p:attrNameLst>
                                      </p:cBhvr>
                                    </p:anim>
                                    <p:animRot by="-480000">
                                      <p:cBhvr>
                                        <p:cTn id="19" dur="50" autoRev="1" fill="hold">
                                          <p:stCondLst>
                                            <p:cond delay="0"/>
                                          </p:stCondLst>
                                        </p:cTn>
                                        <p:tgtEl>
                                          <p:spTgt spid="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3" grpId="0"/>
      <p:bldP spid="3" grpId="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六边形 1"/>
          <p:cNvSpPr/>
          <p:nvPr/>
        </p:nvSpPr>
        <p:spPr>
          <a:xfrm>
            <a:off x="652850" y="3023971"/>
            <a:ext cx="1190447" cy="1025817"/>
          </a:xfrm>
          <a:prstGeom prst="hexagon">
            <a:avLst/>
          </a:prstGeom>
          <a:solidFill>
            <a:srgbClr val="C00000"/>
          </a:solidFill>
          <a:ln w="25400" cap="flat" cmpd="sng" algn="ctr">
            <a:solidFill>
              <a:srgbClr val="C0504D">
                <a:lumMod val="75000"/>
              </a:srgbClr>
            </a:solidFill>
            <a:prstDash val="solid"/>
          </a:ln>
          <a:effectLst>
            <a:outerShdw blurRad="50800" dist="38100" dir="8100000" algn="tr" rotWithShape="0">
              <a:prstClr val="black">
                <a:alpha val="40000"/>
              </a:prstClr>
            </a:outerShdw>
            <a:reflection blurRad="6350" stA="52000" endA="300" endPos="35000" dir="5400000" sy="-100000" algn="bl" rotWithShape="0"/>
          </a:effectLst>
        </p:spPr>
        <p:txBody>
          <a:bodyPr lIns="68568" tIns="34284" rIns="68568" bIns="34284"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原因除外</a:t>
            </a:r>
          </a:p>
        </p:txBody>
      </p:sp>
      <p:cxnSp>
        <p:nvCxnSpPr>
          <p:cNvPr id="3" name="直接箭头连接符 2"/>
          <p:cNvCxnSpPr/>
          <p:nvPr/>
        </p:nvCxnSpPr>
        <p:spPr>
          <a:xfrm flipV="1">
            <a:off x="1835314" y="1540945"/>
            <a:ext cx="631190" cy="1986280"/>
          </a:xfrm>
          <a:prstGeom prst="straightConnector1">
            <a:avLst/>
          </a:prstGeom>
          <a:noFill/>
          <a:ln w="9525" cap="flat" cmpd="sng" algn="ctr">
            <a:solidFill>
              <a:srgbClr val="414455"/>
            </a:solidFill>
            <a:prstDash val="solid"/>
            <a:tailEnd type="arrow"/>
          </a:ln>
          <a:effectLst/>
        </p:spPr>
      </p:cxnSp>
      <p:cxnSp>
        <p:nvCxnSpPr>
          <p:cNvPr id="4" name="直接箭头连接符 3"/>
          <p:cNvCxnSpPr>
            <a:stCxn id="2" idx="0"/>
            <a:endCxn id="17" idx="1"/>
          </p:cNvCxnSpPr>
          <p:nvPr/>
        </p:nvCxnSpPr>
        <p:spPr>
          <a:xfrm flipV="1">
            <a:off x="1843569" y="2534085"/>
            <a:ext cx="622935" cy="1002665"/>
          </a:xfrm>
          <a:prstGeom prst="straightConnector1">
            <a:avLst/>
          </a:prstGeom>
          <a:noFill/>
          <a:ln w="9525" cap="flat" cmpd="sng" algn="ctr">
            <a:solidFill>
              <a:srgbClr val="414455"/>
            </a:solidFill>
            <a:prstDash val="solid"/>
            <a:tailEnd type="arrow"/>
          </a:ln>
          <a:effectLst/>
        </p:spPr>
      </p:cxnSp>
      <p:cxnSp>
        <p:nvCxnSpPr>
          <p:cNvPr id="5" name="直接箭头连接符 4"/>
          <p:cNvCxnSpPr>
            <a:endCxn id="9" idx="1"/>
          </p:cNvCxnSpPr>
          <p:nvPr/>
        </p:nvCxnSpPr>
        <p:spPr>
          <a:xfrm>
            <a:off x="1835314" y="3527225"/>
            <a:ext cx="631190" cy="603885"/>
          </a:xfrm>
          <a:prstGeom prst="straightConnector1">
            <a:avLst/>
          </a:prstGeom>
          <a:noFill/>
          <a:ln w="9525" cap="flat" cmpd="sng" algn="ctr">
            <a:solidFill>
              <a:srgbClr val="414455"/>
            </a:solidFill>
            <a:prstDash val="solid"/>
            <a:tailEnd type="arrow"/>
          </a:ln>
          <a:effectLst/>
        </p:spPr>
      </p:cxnSp>
      <p:sp>
        <p:nvSpPr>
          <p:cNvPr id="6" name="矩形 5"/>
          <p:cNvSpPr/>
          <p:nvPr/>
        </p:nvSpPr>
        <p:spPr>
          <a:xfrm>
            <a:off x="2466504" y="2915720"/>
            <a:ext cx="4572000" cy="345440"/>
          </a:xfrm>
          <a:prstGeom prst="rect">
            <a:avLst/>
          </a:prstGeom>
          <a:solidFill>
            <a:sysClr val="window" lastClr="FFFFFF">
              <a:lumMod val="95000"/>
            </a:sysClr>
          </a:solidFill>
          <a:ln w="19050" cap="flat" cmpd="sng" algn="ctr">
            <a:solidFill>
              <a:sysClr val="window" lastClr="FFFFFF">
                <a:lumMod val="75000"/>
              </a:sysClr>
            </a:solidFill>
            <a:prstDash val="solid"/>
          </a:ln>
          <a:effectLst/>
        </p:spPr>
        <p:txBody>
          <a:bodyPr lIns="68568" tIns="34284" rIns="68568" bIns="34284"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dirty="0" smtClean="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行政行为或司法行为</a:t>
            </a:r>
          </a:p>
        </p:txBody>
      </p:sp>
      <p:sp>
        <p:nvSpPr>
          <p:cNvPr id="7" name="矩形 6"/>
          <p:cNvSpPr/>
          <p:nvPr/>
        </p:nvSpPr>
        <p:spPr>
          <a:xfrm>
            <a:off x="2466504" y="5145205"/>
            <a:ext cx="4572000" cy="386715"/>
          </a:xfrm>
          <a:prstGeom prst="rect">
            <a:avLst/>
          </a:prstGeom>
          <a:solidFill>
            <a:sysClr val="window" lastClr="FFFFFF">
              <a:lumMod val="95000"/>
            </a:sysClr>
          </a:solidFill>
          <a:ln w="19050" cap="flat" cmpd="sng" algn="ctr">
            <a:solidFill>
              <a:sysClr val="window" lastClr="FFFFFF">
                <a:lumMod val="75000"/>
              </a:sysClr>
            </a:solidFill>
            <a:prstDash val="solid"/>
          </a:ln>
          <a:effectLst/>
        </p:spPr>
        <p:txBody>
          <a:bodyPr lIns="68568" tIns="34284" rIns="68568" bIns="34284"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dirty="0" smtClean="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雇员无有效驾驶证驾驶机动车辆或无有效资格证书而使用各种专用机械、特种设备、特种车辆或类似设备装置，</a:t>
            </a:r>
            <a:r>
              <a:rPr kumimoji="0" sz="1100" b="1"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造成自身人身伤亡的</a:t>
            </a:r>
          </a:p>
        </p:txBody>
      </p:sp>
      <p:sp>
        <p:nvSpPr>
          <p:cNvPr id="8" name="矩形 7"/>
          <p:cNvSpPr/>
          <p:nvPr/>
        </p:nvSpPr>
        <p:spPr>
          <a:xfrm>
            <a:off x="2466504" y="4467025"/>
            <a:ext cx="4572000" cy="522605"/>
          </a:xfrm>
          <a:prstGeom prst="rect">
            <a:avLst/>
          </a:prstGeom>
          <a:solidFill>
            <a:sysClr val="window" lastClr="FFFFFF">
              <a:lumMod val="95000"/>
            </a:sysClr>
          </a:solidFill>
          <a:ln w="19050" cap="flat" cmpd="sng" algn="ctr">
            <a:solidFill>
              <a:sysClr val="window" lastClr="FFFFFF">
                <a:lumMod val="75000"/>
              </a:sysClr>
            </a:solidFill>
            <a:prstDash val="solid"/>
          </a:ln>
          <a:effectLst/>
        </p:spPr>
        <p:txBody>
          <a:bodyPr lIns="68568" tIns="34284" rIns="68568" bIns="34284"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dirty="0" smtClean="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雇员因疾病</a:t>
            </a:r>
            <a:r>
              <a:rPr kumimoji="0" sz="1100" b="1"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（包括职业病）</a:t>
            </a:r>
            <a:r>
              <a:rPr kumimoji="0" sz="1100" b="0" i="0" u="none" strike="noStrike" kern="0" cap="none" spc="0" normalizeH="0" baseline="0" noProof="0" dirty="0" smtClean="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、分娩、流产以及因上述原因接受医疗救治的，但属于本条款第三条第（六）项约定的不在此限；（在工作时间和工作岗位，突发疾病死亡或者在48小时之内经抢救无效死亡；）</a:t>
            </a:r>
          </a:p>
        </p:txBody>
      </p:sp>
      <p:sp>
        <p:nvSpPr>
          <p:cNvPr id="9" name="矩形 8"/>
          <p:cNvSpPr/>
          <p:nvPr/>
        </p:nvSpPr>
        <p:spPr>
          <a:xfrm>
            <a:off x="2466504" y="3958390"/>
            <a:ext cx="4572000" cy="345440"/>
          </a:xfrm>
          <a:prstGeom prst="rect">
            <a:avLst/>
          </a:prstGeom>
          <a:solidFill>
            <a:sysClr val="window" lastClr="FFFFFF">
              <a:lumMod val="95000"/>
            </a:sysClr>
          </a:solidFill>
          <a:ln w="19050" cap="flat" cmpd="sng" algn="ctr">
            <a:solidFill>
              <a:sysClr val="window" lastClr="FFFFFF">
                <a:lumMod val="75000"/>
              </a:sysClr>
            </a:solidFill>
            <a:prstDash val="solid"/>
          </a:ln>
          <a:effectLst/>
        </p:spPr>
        <p:txBody>
          <a:bodyPr lIns="68568" tIns="34284" rIns="68568" bIns="34284"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dirty="0" smtClean="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雇员犯罪、自杀自残、斗殴，或因受酒精、毒品、药品影响</a:t>
            </a:r>
            <a:r>
              <a:rPr kumimoji="0" sz="1100" b="1"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造成自身人身伤亡的</a:t>
            </a:r>
          </a:p>
        </p:txBody>
      </p:sp>
      <p:sp>
        <p:nvSpPr>
          <p:cNvPr id="10" name="矩形 9"/>
          <p:cNvSpPr/>
          <p:nvPr/>
        </p:nvSpPr>
        <p:spPr>
          <a:xfrm>
            <a:off x="2466504" y="3440230"/>
            <a:ext cx="4572000" cy="345440"/>
          </a:xfrm>
          <a:prstGeom prst="rect">
            <a:avLst/>
          </a:prstGeom>
          <a:solidFill>
            <a:sysClr val="window" lastClr="FFFFFF">
              <a:lumMod val="95000"/>
            </a:sysClr>
          </a:solidFill>
          <a:ln w="19050" cap="flat" cmpd="sng" algn="ctr">
            <a:solidFill>
              <a:sysClr val="window" lastClr="FFFFFF">
                <a:lumMod val="75000"/>
              </a:sysClr>
            </a:solidFill>
            <a:prstDash val="solid"/>
          </a:ln>
          <a:effectLst/>
        </p:spPr>
        <p:txBody>
          <a:bodyPr lIns="68568" tIns="34284" rIns="68568" bIns="34284"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sz="1100" b="1"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地震及其次生灾害</a:t>
            </a:r>
            <a:endParaRPr kumimoji="0" lang="zh-CN" altLang="en-US" sz="1100" b="1"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cxnSp>
        <p:nvCxnSpPr>
          <p:cNvPr id="11" name="直接箭头连接符 10"/>
          <p:cNvCxnSpPr>
            <a:endCxn id="18" idx="1"/>
          </p:cNvCxnSpPr>
          <p:nvPr/>
        </p:nvCxnSpPr>
        <p:spPr>
          <a:xfrm flipV="1">
            <a:off x="1843569" y="2015925"/>
            <a:ext cx="622935" cy="1597025"/>
          </a:xfrm>
          <a:prstGeom prst="straightConnector1">
            <a:avLst/>
          </a:prstGeom>
          <a:noFill/>
          <a:ln w="9525" cap="flat" cmpd="sng" algn="ctr">
            <a:solidFill>
              <a:srgbClr val="414455"/>
            </a:solidFill>
            <a:prstDash val="solid"/>
            <a:tailEnd type="arrow"/>
          </a:ln>
          <a:effectLst/>
        </p:spPr>
      </p:cxnSp>
      <p:cxnSp>
        <p:nvCxnSpPr>
          <p:cNvPr id="12" name="直接箭头连接符 11"/>
          <p:cNvCxnSpPr>
            <a:endCxn id="6" idx="1"/>
          </p:cNvCxnSpPr>
          <p:nvPr/>
        </p:nvCxnSpPr>
        <p:spPr>
          <a:xfrm flipV="1">
            <a:off x="1843569" y="3088440"/>
            <a:ext cx="622935" cy="448310"/>
          </a:xfrm>
          <a:prstGeom prst="straightConnector1">
            <a:avLst/>
          </a:prstGeom>
          <a:noFill/>
          <a:ln w="9525" cap="flat" cmpd="sng" algn="ctr">
            <a:solidFill>
              <a:srgbClr val="414455"/>
            </a:solidFill>
            <a:prstDash val="solid"/>
            <a:tailEnd type="arrow"/>
          </a:ln>
          <a:effectLst/>
        </p:spPr>
      </p:cxnSp>
      <p:cxnSp>
        <p:nvCxnSpPr>
          <p:cNvPr id="13" name="直接箭头连接符 12"/>
          <p:cNvCxnSpPr/>
          <p:nvPr/>
        </p:nvCxnSpPr>
        <p:spPr>
          <a:xfrm>
            <a:off x="1835314" y="3527225"/>
            <a:ext cx="631190" cy="85725"/>
          </a:xfrm>
          <a:prstGeom prst="straightConnector1">
            <a:avLst/>
          </a:prstGeom>
          <a:noFill/>
          <a:ln w="9525" cap="flat" cmpd="sng" algn="ctr">
            <a:solidFill>
              <a:srgbClr val="414455"/>
            </a:solidFill>
            <a:prstDash val="solid"/>
            <a:tailEnd type="arrow"/>
          </a:ln>
          <a:effectLst/>
        </p:spPr>
      </p:cxnSp>
      <p:cxnSp>
        <p:nvCxnSpPr>
          <p:cNvPr id="14" name="直接箭头连接符 13"/>
          <p:cNvCxnSpPr>
            <a:endCxn id="8" idx="1"/>
          </p:cNvCxnSpPr>
          <p:nvPr/>
        </p:nvCxnSpPr>
        <p:spPr>
          <a:xfrm>
            <a:off x="1835314" y="3527225"/>
            <a:ext cx="631190" cy="1201420"/>
          </a:xfrm>
          <a:prstGeom prst="straightConnector1">
            <a:avLst/>
          </a:prstGeom>
          <a:noFill/>
          <a:ln w="9525" cap="flat" cmpd="sng" algn="ctr">
            <a:solidFill>
              <a:srgbClr val="414455"/>
            </a:solidFill>
            <a:prstDash val="solid"/>
            <a:tailEnd type="arrow"/>
          </a:ln>
          <a:effectLst/>
        </p:spPr>
      </p:cxnSp>
      <p:cxnSp>
        <p:nvCxnSpPr>
          <p:cNvPr id="15" name="直接箭头连接符 14"/>
          <p:cNvCxnSpPr>
            <a:endCxn id="7" idx="1"/>
          </p:cNvCxnSpPr>
          <p:nvPr/>
        </p:nvCxnSpPr>
        <p:spPr>
          <a:xfrm>
            <a:off x="1835314" y="3527225"/>
            <a:ext cx="631190" cy="1811655"/>
          </a:xfrm>
          <a:prstGeom prst="straightConnector1">
            <a:avLst/>
          </a:prstGeom>
          <a:noFill/>
          <a:ln w="9525" cap="flat" cmpd="sng" algn="ctr">
            <a:solidFill>
              <a:srgbClr val="414455"/>
            </a:solidFill>
            <a:prstDash val="solid"/>
            <a:tailEnd type="arrow"/>
          </a:ln>
          <a:effectLst/>
        </p:spPr>
      </p:cxnSp>
      <p:sp>
        <p:nvSpPr>
          <p:cNvPr id="16" name="矩形 15"/>
          <p:cNvSpPr/>
          <p:nvPr/>
        </p:nvSpPr>
        <p:spPr>
          <a:xfrm>
            <a:off x="2466504" y="1358700"/>
            <a:ext cx="4572000" cy="345440"/>
          </a:xfrm>
          <a:prstGeom prst="rect">
            <a:avLst/>
          </a:prstGeom>
          <a:solidFill>
            <a:sysClr val="window" lastClr="FFFFFF">
              <a:lumMod val="95000"/>
            </a:sysClr>
          </a:solidFill>
          <a:ln w="19050" cap="flat" cmpd="sng" algn="ctr">
            <a:solidFill>
              <a:sysClr val="window" lastClr="FFFFFF">
                <a:lumMod val="75000"/>
              </a:sysClr>
            </a:solidFill>
            <a:prstDash val="solid"/>
          </a:ln>
          <a:effectLst/>
        </p:spPr>
        <p:txBody>
          <a:bodyPr lIns="68568" tIns="34284" rIns="68568" bIns="34284"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dirty="0" smtClean="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投保人、被保险人的故意行为、重大过失行为</a:t>
            </a:r>
            <a:endParaRPr kumimoji="0" lang="zh-CN" altLang="en-US" sz="1100" b="0" i="0" u="none" strike="noStrike" kern="0" cap="none" spc="0" normalizeH="0" baseline="0" noProof="0" dirty="0" smtClean="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7" name="矩形 16"/>
          <p:cNvSpPr/>
          <p:nvPr/>
        </p:nvSpPr>
        <p:spPr>
          <a:xfrm>
            <a:off x="2466504" y="2361365"/>
            <a:ext cx="4572000" cy="345440"/>
          </a:xfrm>
          <a:prstGeom prst="rect">
            <a:avLst/>
          </a:prstGeom>
          <a:solidFill>
            <a:sysClr val="window" lastClr="FFFFFF">
              <a:lumMod val="95000"/>
            </a:sysClr>
          </a:solidFill>
          <a:ln w="19050" cap="flat" cmpd="sng" algn="ctr">
            <a:solidFill>
              <a:sysClr val="window" lastClr="FFFFFF">
                <a:lumMod val="75000"/>
              </a:sysClr>
            </a:solidFill>
            <a:prstDash val="solid"/>
          </a:ln>
          <a:effectLst/>
        </p:spPr>
        <p:txBody>
          <a:bodyPr lIns="68568" tIns="34284" rIns="68568" bIns="34284"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dirty="0" smtClean="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核辐射、核爆炸、核污染及其他放射性污染</a:t>
            </a:r>
            <a:endParaRPr kumimoji="0" lang="zh-CN" altLang="en-US" sz="11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18" name="矩形 17"/>
          <p:cNvSpPr/>
          <p:nvPr/>
        </p:nvSpPr>
        <p:spPr>
          <a:xfrm>
            <a:off x="2466504" y="1843205"/>
            <a:ext cx="4572000" cy="345440"/>
          </a:xfrm>
          <a:prstGeom prst="rect">
            <a:avLst/>
          </a:prstGeom>
          <a:solidFill>
            <a:sysClr val="window" lastClr="FFFFFF">
              <a:lumMod val="95000"/>
            </a:sysClr>
          </a:solidFill>
          <a:ln w="19050" cap="flat" cmpd="sng" algn="ctr">
            <a:solidFill>
              <a:sysClr val="window" lastClr="FFFFFF">
                <a:lumMod val="75000"/>
              </a:sysClr>
            </a:solidFill>
            <a:prstDash val="solid"/>
          </a:ln>
          <a:effectLst/>
        </p:spPr>
        <p:txBody>
          <a:bodyPr lIns="68568" tIns="34284" rIns="68568" bIns="34284"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战争、敌对行动、军事行为、武装冲突、罢工、骚乱、暴动、恐怖活动</a:t>
            </a:r>
            <a:endParaRPr kumimoji="0" lang="zh-CN" altLang="en-US" sz="1100" b="0" i="0" u="none" strike="noStrike" kern="0" cap="none" spc="0" normalizeH="0" baseline="0" noProof="0" dirty="0" smtClean="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Tree>
    <p:extLst>
      <p:ext uri="{BB962C8B-B14F-4D97-AF65-F5344CB8AC3E}">
        <p14:creationId xmlns:p14="http://schemas.microsoft.com/office/powerpoint/2010/main" val="352562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500"/>
                            </p:stCondLst>
                            <p:childTnLst>
                              <p:par>
                                <p:cTn id="51" presetID="1"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animBg="1"/>
      <p:bldP spid="7" grpId="0" animBg="1"/>
      <p:bldP spid="8" grpId="0" animBg="1"/>
      <p:bldP spid="9" grpId="0" animBg="1"/>
      <p:bldP spid="10"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53849" y="682053"/>
            <a:ext cx="1751351" cy="369332"/>
          </a:xfrm>
          <a:prstGeom prst="rect">
            <a:avLst/>
          </a:prstGeom>
          <a:noFill/>
        </p:spPr>
        <p:txBody>
          <a:bodyPr wrap="square" rtlCol="0">
            <a:spAutoFit/>
          </a:bodyPr>
          <a:lstStyle/>
          <a:p>
            <a:r>
              <a:rPr lang="zh-CN" altLang="en-US" b="1" dirty="0" smtClean="0"/>
              <a:t>劳动用工风险？</a:t>
            </a:r>
            <a:endParaRPr lang="zh-CN" altLang="en-US" b="1" dirty="0"/>
          </a:p>
        </p:txBody>
      </p:sp>
      <p:grpSp>
        <p:nvGrpSpPr>
          <p:cNvPr id="145" name="组合 144"/>
          <p:cNvGrpSpPr/>
          <p:nvPr/>
        </p:nvGrpSpPr>
        <p:grpSpPr>
          <a:xfrm>
            <a:off x="937260" y="1206709"/>
            <a:ext cx="6918960" cy="4850593"/>
            <a:chOff x="1536675" y="1206709"/>
            <a:chExt cx="5801010" cy="4850593"/>
          </a:xfrm>
        </p:grpSpPr>
        <p:grpSp>
          <p:nvGrpSpPr>
            <p:cNvPr id="127" name="Group 2"/>
            <p:cNvGrpSpPr>
              <a:grpSpLocks/>
            </p:cNvGrpSpPr>
            <p:nvPr/>
          </p:nvGrpSpPr>
          <p:grpSpPr bwMode="auto">
            <a:xfrm>
              <a:off x="1536675" y="1206709"/>
              <a:ext cx="5801010" cy="4837398"/>
              <a:chOff x="1063" y="1357"/>
              <a:chExt cx="3433" cy="2337"/>
            </a:xfrm>
          </p:grpSpPr>
          <p:sp>
            <p:nvSpPr>
              <p:cNvPr id="128" name="AutoShape 3"/>
              <p:cNvSpPr>
                <a:spLocks noChangeArrowheads="1"/>
              </p:cNvSpPr>
              <p:nvPr/>
            </p:nvSpPr>
            <p:spPr bwMode="gray">
              <a:xfrm flipV="1">
                <a:off x="1063" y="2541"/>
                <a:ext cx="1673" cy="1153"/>
              </a:xfrm>
              <a:prstGeom prst="triangle">
                <a:avLst>
                  <a:gd name="adj" fmla="val 50000"/>
                </a:avLst>
              </a:prstGeom>
              <a:gradFill rotWithShape="1">
                <a:gsLst>
                  <a:gs pos="0">
                    <a:schemeClr val="folHlink"/>
                  </a:gs>
                  <a:gs pos="100000">
                    <a:schemeClr val="folHlink">
                      <a:gamma/>
                      <a:shade val="50980"/>
                      <a:invGamma/>
                    </a:schemeClr>
                  </a:gs>
                </a:gsLst>
                <a:lin ang="18900000" scaled="1"/>
              </a:gradFill>
              <a:ln w="28575" algn="ctr">
                <a:solidFill>
                  <a:srgbClr val="FFFFFF"/>
                </a:solidFill>
                <a:miter lim="800000"/>
                <a:headEnd/>
                <a:tailEnd/>
              </a:ln>
              <a:effectLst>
                <a:outerShdw dist="35921" dir="2700000" algn="ctr" rotWithShape="0">
                  <a:schemeClr val="bg2"/>
                </a:outerShdw>
              </a:effectLst>
            </p:spPr>
            <p:txBody>
              <a:bodyPr wrap="none" anchor="ctr"/>
              <a:lstStyle/>
              <a:p>
                <a:endParaRPr lang="zh-CN" altLang="en-US" b="1">
                  <a:solidFill>
                    <a:srgbClr val="FFFF00"/>
                  </a:solidFill>
                </a:endParaRPr>
              </a:p>
            </p:txBody>
          </p:sp>
          <p:sp>
            <p:nvSpPr>
              <p:cNvPr id="129" name="AutoShape 4"/>
              <p:cNvSpPr>
                <a:spLocks noChangeArrowheads="1"/>
              </p:cNvSpPr>
              <p:nvPr/>
            </p:nvSpPr>
            <p:spPr bwMode="gray">
              <a:xfrm>
                <a:off x="2823" y="1359"/>
                <a:ext cx="1673" cy="1153"/>
              </a:xfrm>
              <a:prstGeom prst="triangle">
                <a:avLst>
                  <a:gd name="adj" fmla="val 50000"/>
                </a:avLst>
              </a:prstGeom>
              <a:gradFill rotWithShape="1">
                <a:gsLst>
                  <a:gs pos="0">
                    <a:schemeClr val="folHlink"/>
                  </a:gs>
                  <a:gs pos="100000">
                    <a:schemeClr val="folHlink">
                      <a:gamma/>
                      <a:shade val="50980"/>
                      <a:invGamma/>
                    </a:schemeClr>
                  </a:gs>
                </a:gsLst>
                <a:lin ang="18900000" scaled="1"/>
              </a:gradFill>
              <a:ln w="28575" algn="ctr">
                <a:solidFill>
                  <a:srgbClr val="FFFFFF"/>
                </a:solidFill>
                <a:miter lim="800000"/>
                <a:headEnd/>
                <a:tailEnd/>
              </a:ln>
              <a:effectLst>
                <a:outerShdw dist="35921" dir="2700000" algn="ctr" rotWithShape="0">
                  <a:schemeClr val="bg2"/>
                </a:outerShdw>
              </a:effectLst>
            </p:spPr>
            <p:txBody>
              <a:bodyPr wrap="none" anchor="ctr"/>
              <a:lstStyle/>
              <a:p>
                <a:endParaRPr lang="zh-CN" altLang="en-US" b="1">
                  <a:solidFill>
                    <a:srgbClr val="FFFF00"/>
                  </a:solidFill>
                </a:endParaRPr>
              </a:p>
            </p:txBody>
          </p:sp>
          <p:sp>
            <p:nvSpPr>
              <p:cNvPr id="130" name="AutoShape 5"/>
              <p:cNvSpPr>
                <a:spLocks noChangeArrowheads="1"/>
              </p:cNvSpPr>
              <p:nvPr/>
            </p:nvSpPr>
            <p:spPr bwMode="ltGray">
              <a:xfrm>
                <a:off x="1064" y="1359"/>
                <a:ext cx="1673" cy="1153"/>
              </a:xfrm>
              <a:prstGeom prst="triangle">
                <a:avLst>
                  <a:gd name="adj" fmla="val 50000"/>
                </a:avLst>
              </a:prstGeom>
              <a:gradFill rotWithShape="1">
                <a:gsLst>
                  <a:gs pos="0">
                    <a:schemeClr val="accent2"/>
                  </a:gs>
                  <a:gs pos="100000">
                    <a:schemeClr val="accent2">
                      <a:gamma/>
                      <a:shade val="76078"/>
                      <a:invGamma/>
                    </a:schemeClr>
                  </a:gs>
                </a:gsLst>
                <a:lin ang="2700000" scaled="1"/>
              </a:gradFill>
              <a:ln w="28575" algn="ctr">
                <a:solidFill>
                  <a:srgbClr val="FFFFFF"/>
                </a:solidFill>
                <a:miter lim="800000"/>
                <a:headEnd/>
                <a:tailEnd/>
              </a:ln>
              <a:effectLst>
                <a:outerShdw dist="35921" dir="2700000" algn="ctr" rotWithShape="0">
                  <a:schemeClr val="bg2"/>
                </a:outerShdw>
              </a:effectLst>
            </p:spPr>
            <p:txBody>
              <a:bodyPr wrap="none" anchor="ctr"/>
              <a:lstStyle/>
              <a:p>
                <a:endParaRPr lang="zh-CN" altLang="en-US" b="1">
                  <a:solidFill>
                    <a:srgbClr val="FFFF00"/>
                  </a:solidFill>
                </a:endParaRPr>
              </a:p>
            </p:txBody>
          </p:sp>
          <p:sp>
            <p:nvSpPr>
              <p:cNvPr id="131" name="AutoShape 6"/>
              <p:cNvSpPr>
                <a:spLocks noChangeArrowheads="1"/>
              </p:cNvSpPr>
              <p:nvPr/>
            </p:nvSpPr>
            <p:spPr bwMode="gray">
              <a:xfrm flipV="1">
                <a:off x="1945" y="1357"/>
                <a:ext cx="1673" cy="1153"/>
              </a:xfrm>
              <a:prstGeom prst="triangle">
                <a:avLst>
                  <a:gd name="adj" fmla="val 50000"/>
                </a:avLst>
              </a:prstGeom>
              <a:gradFill rotWithShape="1">
                <a:gsLst>
                  <a:gs pos="0">
                    <a:schemeClr val="accent1">
                      <a:gamma/>
                      <a:shade val="76078"/>
                      <a:invGamma/>
                    </a:schemeClr>
                  </a:gs>
                  <a:gs pos="100000">
                    <a:schemeClr val="accent1"/>
                  </a:gs>
                </a:gsLst>
                <a:lin ang="5400000" scaled="1"/>
              </a:gradFill>
              <a:ln w="28575" algn="ctr">
                <a:solidFill>
                  <a:srgbClr val="FFFFFF"/>
                </a:solidFill>
                <a:miter lim="800000"/>
                <a:headEnd/>
                <a:tailEnd/>
              </a:ln>
              <a:effectLst>
                <a:outerShdw dist="35921" dir="2700000" algn="ctr" rotWithShape="0">
                  <a:schemeClr val="bg2"/>
                </a:outerShdw>
              </a:effectLst>
            </p:spPr>
            <p:txBody>
              <a:bodyPr wrap="none" anchor="ctr"/>
              <a:lstStyle/>
              <a:p>
                <a:endParaRPr lang="zh-CN" altLang="en-US" b="1" dirty="0">
                  <a:solidFill>
                    <a:srgbClr val="FFFF00"/>
                  </a:solidFill>
                </a:endParaRPr>
              </a:p>
            </p:txBody>
          </p:sp>
          <p:sp>
            <p:nvSpPr>
              <p:cNvPr id="132" name="AutoShape 7"/>
              <p:cNvSpPr>
                <a:spLocks noChangeArrowheads="1"/>
              </p:cNvSpPr>
              <p:nvPr/>
            </p:nvSpPr>
            <p:spPr bwMode="gray">
              <a:xfrm>
                <a:off x="1942" y="2539"/>
                <a:ext cx="1673" cy="1153"/>
              </a:xfrm>
              <a:prstGeom prst="triangle">
                <a:avLst>
                  <a:gd name="adj" fmla="val 50000"/>
                </a:avLst>
              </a:prstGeom>
              <a:gradFill rotWithShape="1">
                <a:gsLst>
                  <a:gs pos="0">
                    <a:schemeClr val="accent1">
                      <a:gamma/>
                      <a:shade val="76078"/>
                      <a:invGamma/>
                    </a:schemeClr>
                  </a:gs>
                  <a:gs pos="100000">
                    <a:schemeClr val="accent1"/>
                  </a:gs>
                </a:gsLst>
                <a:lin ang="5400000" scaled="1"/>
              </a:gradFill>
              <a:ln w="28575" algn="ctr">
                <a:solidFill>
                  <a:srgbClr val="FFFFFF"/>
                </a:solidFill>
                <a:miter lim="800000"/>
                <a:headEnd/>
                <a:tailEnd/>
              </a:ln>
              <a:effectLst>
                <a:outerShdw dist="35921" dir="2700000" algn="ctr" rotWithShape="0">
                  <a:schemeClr val="bg2"/>
                </a:outerShdw>
              </a:effectLst>
            </p:spPr>
            <p:txBody>
              <a:bodyPr wrap="none" anchor="ctr"/>
              <a:lstStyle/>
              <a:p>
                <a:endParaRPr lang="zh-CN" altLang="en-US" b="1">
                  <a:solidFill>
                    <a:srgbClr val="FFFF00"/>
                  </a:solidFill>
                </a:endParaRPr>
              </a:p>
            </p:txBody>
          </p:sp>
          <p:sp>
            <p:nvSpPr>
              <p:cNvPr id="133" name="AutoShape 8"/>
              <p:cNvSpPr>
                <a:spLocks noChangeArrowheads="1"/>
              </p:cNvSpPr>
              <p:nvPr/>
            </p:nvSpPr>
            <p:spPr bwMode="gray">
              <a:xfrm flipV="1">
                <a:off x="2821" y="2541"/>
                <a:ext cx="1672" cy="1153"/>
              </a:xfrm>
              <a:prstGeom prst="triangle">
                <a:avLst>
                  <a:gd name="adj" fmla="val 50000"/>
                </a:avLst>
              </a:prstGeom>
              <a:gradFill rotWithShape="1">
                <a:gsLst>
                  <a:gs pos="0">
                    <a:schemeClr val="accent2">
                      <a:gamma/>
                      <a:shade val="72941"/>
                      <a:invGamma/>
                    </a:schemeClr>
                  </a:gs>
                  <a:gs pos="100000">
                    <a:schemeClr val="accent2"/>
                  </a:gs>
                </a:gsLst>
                <a:lin ang="2700000" scaled="1"/>
              </a:gradFill>
              <a:ln w="28575" algn="ctr">
                <a:solidFill>
                  <a:srgbClr val="FFFFFF"/>
                </a:solidFill>
                <a:miter lim="800000"/>
                <a:headEnd/>
                <a:tailEnd/>
              </a:ln>
              <a:effectLst>
                <a:outerShdw dist="35921" dir="2700000" algn="ctr" rotWithShape="0">
                  <a:schemeClr val="bg2"/>
                </a:outerShdw>
              </a:effectLst>
            </p:spPr>
            <p:txBody>
              <a:bodyPr wrap="none" anchor="ctr"/>
              <a:lstStyle/>
              <a:p>
                <a:endParaRPr lang="zh-CN" altLang="en-US" b="1">
                  <a:solidFill>
                    <a:srgbClr val="FFFF00"/>
                  </a:solidFill>
                </a:endParaRPr>
              </a:p>
            </p:txBody>
          </p:sp>
          <p:grpSp>
            <p:nvGrpSpPr>
              <p:cNvPr id="134" name="Group 9"/>
              <p:cNvGrpSpPr>
                <a:grpSpLocks/>
              </p:cNvGrpSpPr>
              <p:nvPr/>
            </p:nvGrpSpPr>
            <p:grpSpPr bwMode="auto">
              <a:xfrm>
                <a:off x="2158" y="2113"/>
                <a:ext cx="1210" cy="812"/>
                <a:chOff x="2363" y="2075"/>
                <a:chExt cx="1210" cy="812"/>
              </a:xfrm>
            </p:grpSpPr>
            <p:sp>
              <p:nvSpPr>
                <p:cNvPr id="135" name="AutoShape 10"/>
                <p:cNvSpPr>
                  <a:spLocks noChangeArrowheads="1"/>
                </p:cNvSpPr>
                <p:nvPr/>
              </p:nvSpPr>
              <p:spPr bwMode="gray">
                <a:xfrm>
                  <a:off x="2363" y="2075"/>
                  <a:ext cx="1210" cy="812"/>
                </a:xfrm>
                <a:prstGeom prst="hexagon">
                  <a:avLst>
                    <a:gd name="adj" fmla="val 37254"/>
                    <a:gd name="vf" fmla="val 115470"/>
                  </a:avLst>
                </a:prstGeom>
                <a:solidFill>
                  <a:srgbClr val="F8F8F8">
                    <a:alpha val="50000"/>
                  </a:srgbClr>
                </a:solidFill>
                <a:ln w="19050" algn="ctr">
                  <a:solidFill>
                    <a:srgbClr val="F8F8F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b="1">
                    <a:solidFill>
                      <a:srgbClr val="FFFF00"/>
                    </a:solidFill>
                  </a:endParaRPr>
                </a:p>
              </p:txBody>
            </p:sp>
            <p:sp>
              <p:nvSpPr>
                <p:cNvPr id="136" name="AutoShape 11"/>
                <p:cNvSpPr>
                  <a:spLocks noChangeArrowheads="1"/>
                </p:cNvSpPr>
                <p:nvPr/>
              </p:nvSpPr>
              <p:spPr bwMode="gray">
                <a:xfrm>
                  <a:off x="2395" y="2095"/>
                  <a:ext cx="1138" cy="764"/>
                </a:xfrm>
                <a:prstGeom prst="hexagon">
                  <a:avLst>
                    <a:gd name="adj" fmla="val 37238"/>
                    <a:gd name="vf" fmla="val 115470"/>
                  </a:avLst>
                </a:prstGeom>
                <a:solidFill>
                  <a:srgbClr val="F8F8F8"/>
                </a:solidFill>
                <a:ln w="19050" algn="ctr">
                  <a:solidFill>
                    <a:srgbClr val="F8F8F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3200" b="1" dirty="0" smtClean="0">
                      <a:latin typeface="黑体" panose="02010609060101010101" pitchFamily="49" charset="-122"/>
                      <a:ea typeface="黑体" panose="02010609060101010101" pitchFamily="49" charset="-122"/>
                    </a:rPr>
                    <a:t>因公</a:t>
                  </a:r>
                  <a:endParaRPr lang="zh-CN" altLang="en-US" sz="3200" b="1" dirty="0">
                    <a:latin typeface="黑体" panose="02010609060101010101" pitchFamily="49" charset="-122"/>
                    <a:ea typeface="黑体" panose="02010609060101010101" pitchFamily="49" charset="-122"/>
                  </a:endParaRPr>
                </a:p>
              </p:txBody>
            </p:sp>
          </p:grpSp>
        </p:grpSp>
        <p:sp>
          <p:nvSpPr>
            <p:cNvPr id="137" name="矩形 136"/>
            <p:cNvSpPr/>
            <p:nvPr/>
          </p:nvSpPr>
          <p:spPr>
            <a:xfrm>
              <a:off x="3443994" y="1469153"/>
              <a:ext cx="2050561" cy="430887"/>
            </a:xfrm>
            <a:prstGeom prst="rect">
              <a:avLst/>
            </a:prstGeom>
          </p:spPr>
          <p:txBody>
            <a:bodyPr wrap="none">
              <a:spAutoFit/>
            </a:bodyPr>
            <a:lstStyle/>
            <a:p>
              <a:pPr marL="171450" lvl="0" indent="-171450" defTabSz="913765">
                <a:lnSpc>
                  <a:spcPct val="200000"/>
                </a:lnSpc>
                <a:buFont typeface="Wingdings" panose="05000000000000000000" charset="0"/>
                <a:buChar char="Ø"/>
              </a:pPr>
              <a:r>
                <a:rPr lang="zh-CN" altLang="zh-CN" sz="1100" b="1" dirty="0">
                  <a:solidFill>
                    <a:srgbClr val="FFFF00"/>
                  </a:solidFill>
                  <a:latin typeface="微软雅黑" panose="020B0503020204020204" pitchFamily="34" charset="-122"/>
                  <a:ea typeface="微软雅黑" panose="020B0503020204020204" pitchFamily="34" charset="-122"/>
                  <a:sym typeface="+mn-ea"/>
                </a:rPr>
                <a:t>因工作原因受到事故伤害；</a:t>
              </a:r>
            </a:p>
          </p:txBody>
        </p:sp>
        <p:sp>
          <p:nvSpPr>
            <p:cNvPr id="138" name="矩形 137"/>
            <p:cNvSpPr/>
            <p:nvPr/>
          </p:nvSpPr>
          <p:spPr>
            <a:xfrm>
              <a:off x="2142559" y="3907010"/>
              <a:ext cx="1489569" cy="1107996"/>
            </a:xfrm>
            <a:prstGeom prst="rect">
              <a:avLst/>
            </a:prstGeom>
          </p:spPr>
          <p:txBody>
            <a:bodyPr wrap="square">
              <a:spAutoFit/>
            </a:bodyPr>
            <a:lstStyle/>
            <a:p>
              <a:pPr lvl="0" defTabSz="913765">
                <a:lnSpc>
                  <a:spcPct val="200000"/>
                </a:lnSpc>
              </a:pPr>
              <a:r>
                <a:rPr lang="en-US" altLang="zh-CN" sz="1100" b="1" dirty="0" smtClean="0">
                  <a:solidFill>
                    <a:srgbClr val="FFFF00"/>
                  </a:solidFill>
                  <a:latin typeface="微软雅黑" panose="020B0503020204020204" pitchFamily="34" charset="-122"/>
                  <a:ea typeface="微软雅黑" panose="020B0503020204020204" pitchFamily="34" charset="-122"/>
                  <a:sym typeface="+mn-ea"/>
                </a:rPr>
                <a:t>        </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从事</a:t>
              </a:r>
              <a:r>
                <a:rPr lang="zh-CN" altLang="zh-CN" sz="1100" b="1" dirty="0">
                  <a:solidFill>
                    <a:srgbClr val="FFFF00"/>
                  </a:solidFill>
                  <a:latin typeface="微软雅黑" panose="020B0503020204020204" pitchFamily="34" charset="-122"/>
                  <a:ea typeface="微软雅黑" panose="020B0503020204020204" pitchFamily="34" charset="-122"/>
                  <a:sym typeface="+mn-ea"/>
                </a:rPr>
                <a:t>与工作有关</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的预备</a:t>
              </a:r>
              <a:r>
                <a:rPr lang="zh-CN" altLang="zh-CN" sz="1100" b="1" dirty="0">
                  <a:solidFill>
                    <a:srgbClr val="FFFF00"/>
                  </a:solidFill>
                  <a:latin typeface="微软雅黑" panose="020B0503020204020204" pitchFamily="34" charset="-122"/>
                  <a:ea typeface="微软雅黑" panose="020B0503020204020204" pitchFamily="34" charset="-122"/>
                  <a:sym typeface="+mn-ea"/>
                </a:rPr>
                <a:t>性或者</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收尾性</a:t>
              </a:r>
              <a:r>
                <a:rPr lang="zh-CN" altLang="zh-CN" sz="1100" b="1" dirty="0">
                  <a:solidFill>
                    <a:srgbClr val="FFFF00"/>
                  </a:solidFill>
                  <a:latin typeface="微软雅黑" panose="020B0503020204020204" pitchFamily="34" charset="-122"/>
                  <a:ea typeface="微软雅黑" panose="020B0503020204020204" pitchFamily="34" charset="-122"/>
                  <a:sym typeface="+mn-ea"/>
                </a:rPr>
                <a:t>工作</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受到</a:t>
              </a:r>
              <a:endParaRPr lang="en-US" altLang="zh-CN" sz="1100" b="1" dirty="0" smtClean="0">
                <a:solidFill>
                  <a:srgbClr val="FFFF00"/>
                </a:solidFill>
                <a:latin typeface="微软雅黑" panose="020B0503020204020204" pitchFamily="34" charset="-122"/>
                <a:ea typeface="微软雅黑" panose="020B0503020204020204" pitchFamily="34" charset="-122"/>
                <a:sym typeface="+mn-ea"/>
              </a:endParaRPr>
            </a:p>
            <a:p>
              <a:pPr lvl="0" defTabSz="913765">
                <a:lnSpc>
                  <a:spcPct val="200000"/>
                </a:lnSpc>
              </a:pPr>
              <a:r>
                <a:rPr lang="en-US" altLang="zh-CN" sz="1100" b="1" dirty="0">
                  <a:solidFill>
                    <a:srgbClr val="FFFF00"/>
                  </a:solidFill>
                  <a:latin typeface="微软雅黑" panose="020B0503020204020204" pitchFamily="34" charset="-122"/>
                  <a:ea typeface="微软雅黑" panose="020B0503020204020204" pitchFamily="34" charset="-122"/>
                  <a:sym typeface="+mn-ea"/>
                </a:rPr>
                <a:t> </a:t>
              </a:r>
              <a:r>
                <a:rPr lang="en-US" altLang="zh-CN" sz="1100" b="1" dirty="0" smtClean="0">
                  <a:solidFill>
                    <a:srgbClr val="FFFF00"/>
                  </a:solidFill>
                  <a:latin typeface="微软雅黑" panose="020B0503020204020204" pitchFamily="34" charset="-122"/>
                  <a:ea typeface="微软雅黑" panose="020B0503020204020204" pitchFamily="34" charset="-122"/>
                  <a:sym typeface="+mn-ea"/>
                </a:rPr>
                <a:t>      </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事故伤害</a:t>
              </a:r>
              <a:r>
                <a:rPr lang="zh-CN" altLang="zh-CN" sz="1100" b="1" dirty="0">
                  <a:solidFill>
                    <a:srgbClr val="FFFF00"/>
                  </a:solidFill>
                  <a:latin typeface="微软雅黑" panose="020B0503020204020204" pitchFamily="34" charset="-122"/>
                  <a:ea typeface="微软雅黑" panose="020B0503020204020204" pitchFamily="34" charset="-122"/>
                  <a:sym typeface="+mn-ea"/>
                </a:rPr>
                <a:t>；</a:t>
              </a:r>
              <a:endParaRPr lang="zh-CN" altLang="zh-CN" sz="1100" b="1" dirty="0">
                <a:solidFill>
                  <a:srgbClr val="FFFF00"/>
                </a:solidFill>
                <a:latin typeface="微软雅黑" panose="020B0503020204020204" pitchFamily="34" charset="-122"/>
                <a:ea typeface="微软雅黑" panose="020B0503020204020204" pitchFamily="34" charset="-122"/>
              </a:endParaRPr>
            </a:p>
          </p:txBody>
        </p:sp>
        <p:sp>
          <p:nvSpPr>
            <p:cNvPr id="139" name="矩形 138"/>
            <p:cNvSpPr/>
            <p:nvPr/>
          </p:nvSpPr>
          <p:spPr>
            <a:xfrm>
              <a:off x="3632128" y="1798221"/>
              <a:ext cx="1490961" cy="718402"/>
            </a:xfrm>
            <a:prstGeom prst="rect">
              <a:avLst/>
            </a:prstGeom>
          </p:spPr>
          <p:txBody>
            <a:bodyPr wrap="square">
              <a:spAutoFit/>
            </a:bodyPr>
            <a:lstStyle/>
            <a:p>
              <a:pPr lvl="0" algn="ctr" defTabSz="912495">
                <a:lnSpc>
                  <a:spcPct val="200000"/>
                </a:lnSpc>
              </a:pPr>
              <a:r>
                <a:rPr lang="zh-CN" altLang="zh-CN" sz="1100" b="1" dirty="0">
                  <a:solidFill>
                    <a:srgbClr val="FFFF00"/>
                  </a:solidFill>
                  <a:latin typeface="微软雅黑" panose="020B0503020204020204" pitchFamily="34" charset="-122"/>
                  <a:ea typeface="微软雅黑" panose="020B0503020204020204" pitchFamily="34" charset="-122"/>
                  <a:sym typeface="+mn-ea"/>
                </a:rPr>
                <a:t>因履行工作职责受到暴力等</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意外伤害</a:t>
              </a:r>
              <a:r>
                <a:rPr lang="zh-CN" altLang="zh-CN" sz="1100" b="1" dirty="0">
                  <a:solidFill>
                    <a:srgbClr val="FFFF00"/>
                  </a:solidFill>
                  <a:latin typeface="微软雅黑" panose="020B0503020204020204" pitchFamily="34" charset="-122"/>
                  <a:ea typeface="微软雅黑" panose="020B0503020204020204" pitchFamily="34" charset="-122"/>
                  <a:sym typeface="+mn-ea"/>
                </a:rPr>
                <a:t>；</a:t>
              </a:r>
              <a:endParaRPr lang="zh-CN" altLang="zh-CN" sz="1100" b="1" dirty="0">
                <a:solidFill>
                  <a:srgbClr val="FFFF00"/>
                </a:solidFill>
                <a:latin typeface="微软雅黑" panose="020B0503020204020204" pitchFamily="34" charset="-122"/>
                <a:ea typeface="微软雅黑" panose="020B0503020204020204" pitchFamily="34" charset="-122"/>
              </a:endParaRPr>
            </a:p>
          </p:txBody>
        </p:sp>
        <p:sp>
          <p:nvSpPr>
            <p:cNvPr id="140" name="矩形 139"/>
            <p:cNvSpPr/>
            <p:nvPr/>
          </p:nvSpPr>
          <p:spPr>
            <a:xfrm>
              <a:off x="5268410" y="2055809"/>
              <a:ext cx="1351949" cy="1398396"/>
            </a:xfrm>
            <a:prstGeom prst="rect">
              <a:avLst/>
            </a:prstGeom>
          </p:spPr>
          <p:txBody>
            <a:bodyPr wrap="square">
              <a:spAutoFit/>
            </a:bodyPr>
            <a:lstStyle/>
            <a:p>
              <a:pPr>
                <a:lnSpc>
                  <a:spcPct val="200000"/>
                </a:lnSpc>
              </a:pPr>
              <a:r>
                <a:rPr lang="en-US" altLang="zh-CN" sz="1100" b="1" dirty="0" smtClean="0">
                  <a:solidFill>
                    <a:srgbClr val="FFFF00"/>
                  </a:solidFill>
                  <a:latin typeface="微软雅黑" panose="020B0503020204020204" pitchFamily="34" charset="-122"/>
                  <a:ea typeface="微软雅黑" panose="020B0503020204020204" pitchFamily="34" charset="-122"/>
                  <a:sym typeface="+mn-ea"/>
                </a:rPr>
                <a:t>        </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因</a:t>
              </a:r>
              <a:r>
                <a:rPr lang="zh-CN" altLang="zh-CN" sz="1100" b="1" dirty="0">
                  <a:solidFill>
                    <a:srgbClr val="FFFF00"/>
                  </a:solidFill>
                  <a:latin typeface="微软雅黑" panose="020B0503020204020204" pitchFamily="34" charset="-122"/>
                  <a:ea typeface="微软雅黑" panose="020B0503020204020204" pitchFamily="34" charset="-122"/>
                  <a:sym typeface="+mn-ea"/>
                </a:rPr>
                <a:t>工外出期间</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a:t>
              </a:r>
              <a:endParaRPr lang="en-US" altLang="zh-CN" sz="1100" b="1" dirty="0" smtClean="0">
                <a:solidFill>
                  <a:srgbClr val="FFFF00"/>
                </a:solidFill>
                <a:latin typeface="微软雅黑" panose="020B0503020204020204" pitchFamily="34" charset="-122"/>
                <a:ea typeface="微软雅黑" panose="020B0503020204020204" pitchFamily="34" charset="-122"/>
                <a:sym typeface="+mn-ea"/>
              </a:endParaRPr>
            </a:p>
            <a:p>
              <a:pPr>
                <a:lnSpc>
                  <a:spcPct val="200000"/>
                </a:lnSpc>
              </a:pPr>
              <a:r>
                <a:rPr lang="en-US" altLang="zh-CN" sz="1100" b="1" dirty="0" smtClean="0">
                  <a:solidFill>
                    <a:srgbClr val="FFFF00"/>
                  </a:solidFill>
                  <a:latin typeface="微软雅黑" panose="020B0503020204020204" pitchFamily="34" charset="-122"/>
                  <a:ea typeface="微软雅黑" panose="020B0503020204020204" pitchFamily="34" charset="-122"/>
                  <a:sym typeface="+mn-ea"/>
                </a:rPr>
                <a:t>  </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由于</a:t>
              </a:r>
              <a:r>
                <a:rPr lang="zh-CN" altLang="zh-CN" sz="1100" b="1" dirty="0">
                  <a:solidFill>
                    <a:srgbClr val="FFFF00"/>
                  </a:solidFill>
                  <a:latin typeface="微软雅黑" panose="020B0503020204020204" pitchFamily="34" charset="-122"/>
                  <a:ea typeface="微软雅黑" panose="020B0503020204020204" pitchFamily="34" charset="-122"/>
                  <a:sym typeface="+mn-ea"/>
                </a:rPr>
                <a:t>工作原因受到</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伤</a:t>
              </a:r>
              <a:endParaRPr lang="en-US" altLang="zh-CN" sz="1100" b="1" dirty="0" smtClean="0">
                <a:solidFill>
                  <a:srgbClr val="FFFF00"/>
                </a:solidFill>
                <a:latin typeface="微软雅黑" panose="020B0503020204020204" pitchFamily="34" charset="-122"/>
                <a:ea typeface="微软雅黑" panose="020B0503020204020204" pitchFamily="34" charset="-122"/>
                <a:sym typeface="+mn-ea"/>
              </a:endParaRPr>
            </a:p>
            <a:p>
              <a:pPr>
                <a:lnSpc>
                  <a:spcPct val="200000"/>
                </a:lnSpc>
              </a:pPr>
              <a:r>
                <a:rPr lang="en-US" altLang="zh-CN" sz="1100" b="1" dirty="0" smtClean="0">
                  <a:solidFill>
                    <a:srgbClr val="FFFF00"/>
                  </a:solidFill>
                  <a:latin typeface="微软雅黑" panose="020B0503020204020204" pitchFamily="34" charset="-122"/>
                  <a:ea typeface="微软雅黑" panose="020B0503020204020204" pitchFamily="34" charset="-122"/>
                  <a:sym typeface="+mn-ea"/>
                </a:rPr>
                <a:t> </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害</a:t>
              </a:r>
              <a:r>
                <a:rPr lang="zh-CN" altLang="zh-CN" sz="1100" b="1" dirty="0">
                  <a:solidFill>
                    <a:srgbClr val="FFFF00"/>
                  </a:solidFill>
                  <a:latin typeface="微软雅黑" panose="020B0503020204020204" pitchFamily="34" charset="-122"/>
                  <a:ea typeface="微软雅黑" panose="020B0503020204020204" pitchFamily="34" charset="-122"/>
                  <a:sym typeface="+mn-ea"/>
                </a:rPr>
                <a:t>或者发生事故</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下落</a:t>
              </a:r>
              <a:endParaRPr lang="en-US" altLang="zh-CN" sz="1100" b="1" dirty="0" smtClean="0">
                <a:solidFill>
                  <a:srgbClr val="FFFF00"/>
                </a:solidFill>
                <a:latin typeface="微软雅黑" panose="020B0503020204020204" pitchFamily="34" charset="-122"/>
                <a:ea typeface="微软雅黑" panose="020B0503020204020204" pitchFamily="34" charset="-122"/>
                <a:sym typeface="+mn-ea"/>
              </a:endParaRPr>
            </a:p>
            <a:p>
              <a:pPr>
                <a:lnSpc>
                  <a:spcPct val="200000"/>
                </a:lnSpc>
              </a:pPr>
              <a:r>
                <a:rPr lang="en-US" altLang="zh-CN" sz="1100" b="1" dirty="0">
                  <a:solidFill>
                    <a:srgbClr val="FFFF00"/>
                  </a:solidFill>
                  <a:latin typeface="微软雅黑" panose="020B0503020204020204" pitchFamily="34" charset="-122"/>
                  <a:ea typeface="微软雅黑" panose="020B0503020204020204" pitchFamily="34" charset="-122"/>
                  <a:sym typeface="+mn-ea"/>
                </a:rPr>
                <a:t> </a:t>
              </a:r>
              <a:r>
                <a:rPr lang="en-US" altLang="zh-CN" sz="1100" b="1" dirty="0" smtClean="0">
                  <a:solidFill>
                    <a:srgbClr val="FFFF00"/>
                  </a:solidFill>
                  <a:latin typeface="微软雅黑" panose="020B0503020204020204" pitchFamily="34" charset="-122"/>
                  <a:ea typeface="微软雅黑" panose="020B0503020204020204" pitchFamily="34" charset="-122"/>
                  <a:sym typeface="+mn-ea"/>
                </a:rPr>
                <a:t> </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不明</a:t>
              </a:r>
              <a:r>
                <a:rPr lang="zh-CN" altLang="zh-CN" sz="1100" b="1" dirty="0">
                  <a:solidFill>
                    <a:srgbClr val="FFFF00"/>
                  </a:solidFill>
                  <a:latin typeface="微软雅黑" panose="020B0503020204020204" pitchFamily="34" charset="-122"/>
                  <a:ea typeface="微软雅黑" panose="020B0503020204020204" pitchFamily="34" charset="-122"/>
                  <a:sym typeface="+mn-ea"/>
                </a:rPr>
                <a:t>；</a:t>
              </a:r>
              <a:endParaRPr lang="zh-CN" altLang="en-US" b="1" dirty="0">
                <a:solidFill>
                  <a:srgbClr val="FFFF00"/>
                </a:solidFill>
              </a:endParaRPr>
            </a:p>
          </p:txBody>
        </p:sp>
        <p:sp>
          <p:nvSpPr>
            <p:cNvPr id="141" name="矩形 140"/>
            <p:cNvSpPr/>
            <p:nvPr/>
          </p:nvSpPr>
          <p:spPr>
            <a:xfrm>
              <a:off x="3021990" y="4610752"/>
              <a:ext cx="2827000" cy="1446550"/>
            </a:xfrm>
            <a:prstGeom prst="rect">
              <a:avLst/>
            </a:prstGeom>
          </p:spPr>
          <p:txBody>
            <a:bodyPr wrap="square">
              <a:spAutoFit/>
            </a:bodyPr>
            <a:lstStyle/>
            <a:p>
              <a:pPr marL="171450" lvl="0" indent="-171450" algn="ctr" defTabSz="912495">
                <a:lnSpc>
                  <a:spcPct val="200000"/>
                </a:lnSpc>
                <a:buFont typeface="Wingdings" panose="05000000000000000000" charset="0"/>
                <a:buChar char="Ø"/>
              </a:pPr>
              <a:r>
                <a:rPr lang="zh-CN" altLang="zh-CN" sz="1100" b="1" dirty="0">
                  <a:solidFill>
                    <a:srgbClr val="FFFF00"/>
                  </a:solidFill>
                  <a:latin typeface="微软雅黑" panose="020B0503020204020204" pitchFamily="34" charset="-122"/>
                  <a:ea typeface="微软雅黑" panose="020B0503020204020204" pitchFamily="34" charset="-122"/>
                  <a:sym typeface="+mn-ea"/>
                </a:rPr>
                <a:t>在上下班途中</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a:t>
              </a:r>
              <a:endParaRPr lang="en-US" altLang="zh-CN" sz="1100" b="1" dirty="0" smtClean="0">
                <a:solidFill>
                  <a:srgbClr val="FFFF00"/>
                </a:solidFill>
                <a:latin typeface="微软雅黑" panose="020B0503020204020204" pitchFamily="34" charset="-122"/>
                <a:ea typeface="微软雅黑" panose="020B0503020204020204" pitchFamily="34" charset="-122"/>
                <a:sym typeface="+mn-ea"/>
              </a:endParaRPr>
            </a:p>
            <a:p>
              <a:pPr lvl="0" algn="ctr" defTabSz="912495">
                <a:lnSpc>
                  <a:spcPct val="200000"/>
                </a:lnSpc>
              </a:pPr>
              <a:r>
                <a:rPr lang="en-US" altLang="zh-CN" sz="1100" b="1" dirty="0" smtClean="0">
                  <a:solidFill>
                    <a:srgbClr val="FFFF00"/>
                  </a:solidFill>
                  <a:latin typeface="微软雅黑" panose="020B0503020204020204" pitchFamily="34" charset="-122"/>
                  <a:ea typeface="微软雅黑" panose="020B0503020204020204" pitchFamily="34" charset="-122"/>
                  <a:sym typeface="+mn-ea"/>
                </a:rPr>
                <a:t> </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受到</a:t>
              </a:r>
              <a:r>
                <a:rPr lang="zh-CN" altLang="zh-CN" sz="1100" b="1" dirty="0">
                  <a:solidFill>
                    <a:srgbClr val="FFFF00"/>
                  </a:solidFill>
                  <a:latin typeface="微软雅黑" panose="020B0503020204020204" pitchFamily="34" charset="-122"/>
                  <a:ea typeface="微软雅黑" panose="020B0503020204020204" pitchFamily="34" charset="-122"/>
                  <a:sym typeface="+mn-ea"/>
                </a:rPr>
                <a:t>非本人主要责任</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的</a:t>
              </a:r>
              <a:endParaRPr lang="en-US" altLang="zh-CN" sz="1100" b="1" dirty="0" smtClean="0">
                <a:solidFill>
                  <a:srgbClr val="FFFF00"/>
                </a:solidFill>
                <a:latin typeface="微软雅黑" panose="020B0503020204020204" pitchFamily="34" charset="-122"/>
                <a:ea typeface="微软雅黑" panose="020B0503020204020204" pitchFamily="34" charset="-122"/>
                <a:sym typeface="+mn-ea"/>
              </a:endParaRPr>
            </a:p>
            <a:p>
              <a:pPr lvl="0" algn="ctr" defTabSz="912495">
                <a:lnSpc>
                  <a:spcPct val="200000"/>
                </a:lnSpc>
              </a:pPr>
              <a:r>
                <a:rPr lang="en-US" altLang="zh-CN" sz="1100" b="1" dirty="0">
                  <a:solidFill>
                    <a:srgbClr val="FFFF00"/>
                  </a:solidFill>
                  <a:latin typeface="微软雅黑" panose="020B0503020204020204" pitchFamily="34" charset="-122"/>
                  <a:ea typeface="微软雅黑" panose="020B0503020204020204" pitchFamily="34" charset="-122"/>
                  <a:sym typeface="+mn-ea"/>
                </a:rPr>
                <a:t> </a:t>
              </a:r>
              <a:r>
                <a:rPr lang="en-US" altLang="zh-CN" sz="1100" b="1" dirty="0" smtClean="0">
                  <a:solidFill>
                    <a:srgbClr val="FFFF00"/>
                  </a:solidFill>
                  <a:latin typeface="微软雅黑" panose="020B0503020204020204" pitchFamily="34" charset="-122"/>
                  <a:ea typeface="微软雅黑" panose="020B0503020204020204" pitchFamily="34" charset="-122"/>
                  <a:sym typeface="+mn-ea"/>
                </a:rPr>
                <a:t> </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交通事故</a:t>
              </a:r>
              <a:r>
                <a:rPr lang="zh-CN" altLang="zh-CN" sz="1100" b="1" dirty="0">
                  <a:solidFill>
                    <a:srgbClr val="FFFF00"/>
                  </a:solidFill>
                  <a:latin typeface="微软雅黑" panose="020B0503020204020204" pitchFamily="34" charset="-122"/>
                  <a:ea typeface="微软雅黑" panose="020B0503020204020204" pitchFamily="34" charset="-122"/>
                  <a:sym typeface="+mn-ea"/>
                </a:rPr>
                <a:t>或者城市轨道交通</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a:t>
              </a:r>
              <a:endParaRPr lang="en-US" altLang="zh-CN" sz="1100" b="1" dirty="0">
                <a:solidFill>
                  <a:srgbClr val="FFFF00"/>
                </a:solidFill>
                <a:latin typeface="微软雅黑" panose="020B0503020204020204" pitchFamily="34" charset="-122"/>
                <a:ea typeface="微软雅黑" panose="020B0503020204020204" pitchFamily="34" charset="-122"/>
                <a:sym typeface="+mn-ea"/>
              </a:endParaRPr>
            </a:p>
            <a:p>
              <a:pPr lvl="0" defTabSz="912495">
                <a:lnSpc>
                  <a:spcPct val="200000"/>
                </a:lnSpc>
              </a:pPr>
              <a:r>
                <a:rPr lang="en-US" altLang="zh-CN" sz="1100" b="1" dirty="0" smtClean="0">
                  <a:solidFill>
                    <a:srgbClr val="FFFF00"/>
                  </a:solidFill>
                  <a:latin typeface="微软雅黑" panose="020B0503020204020204" pitchFamily="34" charset="-122"/>
                  <a:ea typeface="微软雅黑" panose="020B0503020204020204" pitchFamily="34" charset="-122"/>
                  <a:sym typeface="+mn-ea"/>
                </a:rPr>
                <a:t>      </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客运</a:t>
              </a:r>
              <a:r>
                <a:rPr lang="zh-CN" altLang="zh-CN" sz="1100" b="1" dirty="0">
                  <a:solidFill>
                    <a:srgbClr val="FFFF00"/>
                  </a:solidFill>
                  <a:latin typeface="微软雅黑" panose="020B0503020204020204" pitchFamily="34" charset="-122"/>
                  <a:ea typeface="微软雅黑" panose="020B0503020204020204" pitchFamily="34" charset="-122"/>
                  <a:sym typeface="+mn-ea"/>
                </a:rPr>
                <a:t>轮渡、火车事故伤害</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a:t>
              </a:r>
              <a:r>
                <a:rPr lang="en-US" altLang="zh-CN" sz="1100" b="1" dirty="0" smtClean="0">
                  <a:solidFill>
                    <a:srgbClr val="FFFF00"/>
                  </a:solidFill>
                  <a:latin typeface="微软雅黑" panose="020B0503020204020204" pitchFamily="34" charset="-122"/>
                  <a:ea typeface="微软雅黑" panose="020B0503020204020204" pitchFamily="34" charset="-122"/>
                  <a:sym typeface="+mn-ea"/>
                </a:rPr>
                <a:t> </a:t>
              </a:r>
              <a:endParaRPr lang="zh-CN" altLang="zh-CN" sz="1100" dirty="0">
                <a:solidFill>
                  <a:srgbClr val="FFFF00"/>
                </a:solidFill>
                <a:latin typeface="微软雅黑" panose="020B0503020204020204" pitchFamily="34" charset="-122"/>
                <a:ea typeface="微软雅黑" panose="020B0503020204020204" pitchFamily="34" charset="-122"/>
              </a:endParaRPr>
            </a:p>
          </p:txBody>
        </p:sp>
        <p:sp>
          <p:nvSpPr>
            <p:cNvPr id="142" name="矩形 141"/>
            <p:cNvSpPr/>
            <p:nvPr/>
          </p:nvSpPr>
          <p:spPr>
            <a:xfrm>
              <a:off x="2045418" y="2048390"/>
              <a:ext cx="1661179" cy="1446550"/>
            </a:xfrm>
            <a:prstGeom prst="rect">
              <a:avLst/>
            </a:prstGeom>
          </p:spPr>
          <p:txBody>
            <a:bodyPr wrap="square">
              <a:spAutoFit/>
            </a:bodyPr>
            <a:lstStyle/>
            <a:p>
              <a:pPr lvl="0" defTabSz="912495">
                <a:lnSpc>
                  <a:spcPct val="200000"/>
                </a:lnSpc>
              </a:pPr>
              <a:r>
                <a:rPr lang="en-US" altLang="zh-CN" sz="1100" b="1" dirty="0" smtClean="0">
                  <a:solidFill>
                    <a:srgbClr val="FFFF00"/>
                  </a:solidFill>
                  <a:latin typeface="微软雅黑" panose="020B0503020204020204" pitchFamily="34" charset="-122"/>
                  <a:ea typeface="微软雅黑" panose="020B0503020204020204" pitchFamily="34" charset="-122"/>
                  <a:sym typeface="+mn-ea"/>
                </a:rPr>
                <a:t>            </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在</a:t>
              </a:r>
              <a:r>
                <a:rPr lang="zh-CN" altLang="zh-CN" sz="1100" b="1" dirty="0">
                  <a:solidFill>
                    <a:srgbClr val="FFFF00"/>
                  </a:solidFill>
                  <a:latin typeface="微软雅黑" panose="020B0503020204020204" pitchFamily="34" charset="-122"/>
                  <a:ea typeface="微软雅黑" panose="020B0503020204020204" pitchFamily="34" charset="-122"/>
                  <a:sym typeface="+mn-ea"/>
                </a:rPr>
                <a:t>工作时间</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和</a:t>
              </a:r>
              <a:endParaRPr lang="en-US" altLang="zh-CN" sz="1100" b="1" dirty="0">
                <a:solidFill>
                  <a:srgbClr val="FFFF00"/>
                </a:solidFill>
                <a:latin typeface="微软雅黑" panose="020B0503020204020204" pitchFamily="34" charset="-122"/>
                <a:ea typeface="微软雅黑" panose="020B0503020204020204" pitchFamily="34" charset="-122"/>
                <a:sym typeface="+mn-ea"/>
              </a:endParaRPr>
            </a:p>
            <a:p>
              <a:pPr lvl="0" defTabSz="912495">
                <a:lnSpc>
                  <a:spcPct val="200000"/>
                </a:lnSpc>
              </a:pPr>
              <a:r>
                <a:rPr lang="en-US" altLang="zh-CN" sz="1100" b="1" dirty="0" smtClean="0">
                  <a:solidFill>
                    <a:srgbClr val="FFFF00"/>
                  </a:solidFill>
                  <a:latin typeface="微软雅黑" panose="020B0503020204020204" pitchFamily="34" charset="-122"/>
                  <a:ea typeface="微软雅黑" panose="020B0503020204020204" pitchFamily="34" charset="-122"/>
                  <a:sym typeface="+mn-ea"/>
                </a:rPr>
                <a:t>       </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工作</a:t>
              </a:r>
              <a:r>
                <a:rPr lang="zh-CN" altLang="zh-CN" sz="1100" b="1" dirty="0">
                  <a:solidFill>
                    <a:srgbClr val="FFFF00"/>
                  </a:solidFill>
                  <a:latin typeface="微软雅黑" panose="020B0503020204020204" pitchFamily="34" charset="-122"/>
                  <a:ea typeface="微软雅黑" panose="020B0503020204020204" pitchFamily="34" charset="-122"/>
                  <a:sym typeface="+mn-ea"/>
                </a:rPr>
                <a:t>岗位，突发</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疾病</a:t>
              </a:r>
              <a:endParaRPr lang="en-US" altLang="zh-CN" sz="1100" b="1" dirty="0" smtClean="0">
                <a:solidFill>
                  <a:srgbClr val="FFFF00"/>
                </a:solidFill>
                <a:latin typeface="微软雅黑" panose="020B0503020204020204" pitchFamily="34" charset="-122"/>
                <a:ea typeface="微软雅黑" panose="020B0503020204020204" pitchFamily="34" charset="-122"/>
                <a:sym typeface="+mn-ea"/>
              </a:endParaRPr>
            </a:p>
            <a:p>
              <a:pPr lvl="0" defTabSz="912495">
                <a:lnSpc>
                  <a:spcPct val="200000"/>
                </a:lnSpc>
              </a:pPr>
              <a:r>
                <a:rPr lang="en-US" altLang="zh-CN" sz="1100" b="1" dirty="0">
                  <a:solidFill>
                    <a:srgbClr val="FFFF00"/>
                  </a:solidFill>
                  <a:latin typeface="微软雅黑" panose="020B0503020204020204" pitchFamily="34" charset="-122"/>
                  <a:ea typeface="微软雅黑" panose="020B0503020204020204" pitchFamily="34" charset="-122"/>
                  <a:sym typeface="+mn-ea"/>
                </a:rPr>
                <a:t> </a:t>
              </a:r>
              <a:r>
                <a:rPr lang="en-US" altLang="zh-CN" sz="1100" b="1" dirty="0" smtClean="0">
                  <a:solidFill>
                    <a:srgbClr val="FFFF00"/>
                  </a:solidFill>
                  <a:latin typeface="微软雅黑" panose="020B0503020204020204" pitchFamily="34" charset="-122"/>
                  <a:ea typeface="微软雅黑" panose="020B0503020204020204" pitchFamily="34" charset="-122"/>
                  <a:sym typeface="+mn-ea"/>
                </a:rPr>
                <a:t>  </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死亡</a:t>
              </a:r>
              <a:r>
                <a:rPr lang="zh-CN" altLang="zh-CN" sz="1100" b="1" dirty="0">
                  <a:solidFill>
                    <a:srgbClr val="FFFF00"/>
                  </a:solidFill>
                  <a:latin typeface="微软雅黑" panose="020B0503020204020204" pitchFamily="34" charset="-122"/>
                  <a:ea typeface="微软雅黑" panose="020B0503020204020204" pitchFamily="34" charset="-122"/>
                  <a:sym typeface="+mn-ea"/>
                </a:rPr>
                <a:t>或者在</a:t>
              </a:r>
              <a:r>
                <a:rPr lang="en-US" altLang="zh-CN" sz="1100" b="1" dirty="0">
                  <a:solidFill>
                    <a:srgbClr val="FFFF00"/>
                  </a:solidFill>
                  <a:latin typeface="微软雅黑" panose="020B0503020204020204" pitchFamily="34" charset="-122"/>
                  <a:ea typeface="微软雅黑" panose="020B0503020204020204" pitchFamily="34" charset="-122"/>
                  <a:sym typeface="+mn-ea"/>
                </a:rPr>
                <a:t>48</a:t>
              </a:r>
              <a:r>
                <a:rPr lang="zh-CN" altLang="zh-CN" sz="1100" b="1" dirty="0">
                  <a:solidFill>
                    <a:srgbClr val="FFFF00"/>
                  </a:solidFill>
                  <a:latin typeface="微软雅黑" panose="020B0503020204020204" pitchFamily="34" charset="-122"/>
                  <a:ea typeface="微软雅黑" panose="020B0503020204020204" pitchFamily="34" charset="-122"/>
                  <a:sym typeface="+mn-ea"/>
                </a:rPr>
                <a:t>小时之内</a:t>
              </a: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经</a:t>
              </a:r>
              <a:endParaRPr lang="en-US" altLang="zh-CN" sz="1100" b="1" dirty="0" smtClean="0">
                <a:solidFill>
                  <a:srgbClr val="FFFF00"/>
                </a:solidFill>
                <a:latin typeface="微软雅黑" panose="020B0503020204020204" pitchFamily="34" charset="-122"/>
                <a:ea typeface="微软雅黑" panose="020B0503020204020204" pitchFamily="34" charset="-122"/>
                <a:sym typeface="+mn-ea"/>
              </a:endParaRPr>
            </a:p>
            <a:p>
              <a:pPr lvl="0" defTabSz="912495">
                <a:lnSpc>
                  <a:spcPct val="200000"/>
                </a:lnSpc>
              </a:pPr>
              <a:r>
                <a:rPr lang="zh-CN" altLang="zh-CN" sz="1100" b="1" dirty="0" smtClean="0">
                  <a:solidFill>
                    <a:srgbClr val="FFFF00"/>
                  </a:solidFill>
                  <a:latin typeface="微软雅黑" panose="020B0503020204020204" pitchFamily="34" charset="-122"/>
                  <a:ea typeface="微软雅黑" panose="020B0503020204020204" pitchFamily="34" charset="-122"/>
                  <a:sym typeface="+mn-ea"/>
                </a:rPr>
                <a:t>抢救</a:t>
              </a:r>
              <a:r>
                <a:rPr lang="zh-CN" altLang="zh-CN" sz="1100" b="1" dirty="0">
                  <a:solidFill>
                    <a:srgbClr val="FFFF00"/>
                  </a:solidFill>
                  <a:latin typeface="微软雅黑" panose="020B0503020204020204" pitchFamily="34" charset="-122"/>
                  <a:ea typeface="微软雅黑" panose="020B0503020204020204" pitchFamily="34" charset="-122"/>
                  <a:sym typeface="+mn-ea"/>
                </a:rPr>
                <a:t>无效死亡；</a:t>
              </a:r>
              <a:endParaRPr lang="zh-CN" altLang="zh-CN" sz="1100" b="1" dirty="0">
                <a:solidFill>
                  <a:srgbClr val="FFFF00"/>
                </a:solidFill>
                <a:latin typeface="微软雅黑" panose="020B0503020204020204" pitchFamily="34" charset="-122"/>
                <a:ea typeface="微软雅黑" panose="020B0503020204020204" pitchFamily="34" charset="-122"/>
              </a:endParaRPr>
            </a:p>
          </p:txBody>
        </p:sp>
        <p:sp>
          <p:nvSpPr>
            <p:cNvPr id="143" name="矩形 142"/>
            <p:cNvSpPr/>
            <p:nvPr/>
          </p:nvSpPr>
          <p:spPr>
            <a:xfrm>
              <a:off x="5277838" y="3865904"/>
              <a:ext cx="1559456" cy="1056956"/>
            </a:xfrm>
            <a:prstGeom prst="rect">
              <a:avLst/>
            </a:prstGeom>
          </p:spPr>
          <p:txBody>
            <a:bodyPr wrap="square">
              <a:spAutoFit/>
            </a:bodyPr>
            <a:lstStyle/>
            <a:p>
              <a:pPr lvl="0" defTabSz="912495">
                <a:lnSpc>
                  <a:spcPct val="200000"/>
                </a:lnSpc>
              </a:pPr>
              <a:r>
                <a:rPr lang="zh-CN" altLang="zh-CN" sz="1100" b="1" dirty="0">
                  <a:solidFill>
                    <a:srgbClr val="FFFF00"/>
                  </a:solidFill>
                  <a:latin typeface="微软雅黑" panose="020B0503020204020204" pitchFamily="34" charset="-122"/>
                  <a:ea typeface="微软雅黑" panose="020B0503020204020204" pitchFamily="34" charset="-122"/>
                  <a:sym typeface="+mn-ea"/>
                </a:rPr>
                <a:t>法律、行政法规规定应当认定为工伤的其他情形。</a:t>
              </a:r>
              <a:r>
                <a:rPr lang="en-US" altLang="zh-CN" sz="1100" b="1" dirty="0">
                  <a:solidFill>
                    <a:srgbClr val="FFFF00"/>
                  </a:solidFill>
                  <a:latin typeface="微软雅黑" panose="020B0503020204020204" pitchFamily="34" charset="-122"/>
                  <a:ea typeface="微软雅黑" panose="020B0503020204020204" pitchFamily="34" charset="-122"/>
                  <a:sym typeface="+mn-ea"/>
                </a:rPr>
                <a:t>   </a:t>
              </a:r>
            </a:p>
          </p:txBody>
        </p:sp>
      </p:grpSp>
    </p:spTree>
    <p:extLst>
      <p:ext uri="{BB962C8B-B14F-4D97-AF65-F5344CB8AC3E}">
        <p14:creationId xmlns:p14="http://schemas.microsoft.com/office/powerpoint/2010/main" val="14192137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63499" y="2337827"/>
            <a:ext cx="2731858" cy="2702020"/>
            <a:chOff x="4512406" y="1799221"/>
            <a:chExt cx="3841675" cy="3799715"/>
          </a:xfrm>
        </p:grpSpPr>
        <p:sp>
          <p:nvSpPr>
            <p:cNvPr id="3" name="任意多边形 2"/>
            <p:cNvSpPr/>
            <p:nvPr/>
          </p:nvSpPr>
          <p:spPr>
            <a:xfrm rot="9257143">
              <a:off x="6221113" y="5062780"/>
              <a:ext cx="1895194" cy="536156"/>
            </a:xfrm>
            <a:custGeom>
              <a:avLst/>
              <a:gdLst>
                <a:gd name="connsiteX0" fmla="*/ 0 w 2085975"/>
                <a:gd name="connsiteY0" fmla="*/ 0 h 590550"/>
                <a:gd name="connsiteX1" fmla="*/ 2085975 w 2085975"/>
                <a:gd name="connsiteY1" fmla="*/ 0 h 590550"/>
                <a:gd name="connsiteX2" fmla="*/ 1042988 w 2085975"/>
                <a:gd name="connsiteY2" fmla="*/ 590550 h 590550"/>
              </a:gdLst>
              <a:ahLst/>
              <a:cxnLst>
                <a:cxn ang="0">
                  <a:pos x="connsiteX0" y="connsiteY0"/>
                </a:cxn>
                <a:cxn ang="0">
                  <a:pos x="connsiteX1" y="connsiteY1"/>
                </a:cxn>
                <a:cxn ang="0">
                  <a:pos x="connsiteX2" y="connsiteY2"/>
                </a:cxn>
              </a:cxnLst>
              <a:rect l="l" t="t" r="r" b="b"/>
              <a:pathLst>
                <a:path w="2085975" h="590550">
                  <a:moveTo>
                    <a:pt x="0" y="0"/>
                  </a:moveTo>
                  <a:lnTo>
                    <a:pt x="2085975" y="0"/>
                  </a:lnTo>
                  <a:lnTo>
                    <a:pt x="1042988" y="590550"/>
                  </a:lnTo>
                  <a:close/>
                </a:path>
              </a:pathLst>
            </a:custGeom>
            <a:solidFill>
              <a:srgbClr val="F79646">
                <a:lumMod val="75000"/>
              </a:srgbClr>
            </a:solidFill>
            <a:ln w="25400" cap="flat" cmpd="sng" algn="ctr">
              <a:noFill/>
              <a:prstDash val="solid"/>
            </a:ln>
            <a:effectLst/>
          </p:spPr>
          <p:txBody>
            <a:bodyPr anchor="ctr"/>
            <a:lstStyle/>
            <a:p>
              <a:pPr marL="0" marR="0" lvl="0" indent="0" algn="ctr" defTabSz="913765" eaLnBrk="1" fontAlgn="auto" latinLnBrk="0" hangingPunct="1">
                <a:lnSpc>
                  <a:spcPct val="100000"/>
                </a:lnSpc>
                <a:spcBef>
                  <a:spcPts val="0"/>
                </a:spcBef>
                <a:spcAft>
                  <a:spcPts val="0"/>
                </a:spcAft>
                <a:buClrTx/>
                <a:buSzTx/>
                <a:buFontTx/>
                <a:buNone/>
                <a:tabLst/>
                <a:defRPr/>
              </a:pPr>
              <a:endParaRPr kumimoji="0" lang="zh-CN" altLang="en-US" sz="128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 name="任意多边形 3"/>
            <p:cNvSpPr/>
            <p:nvPr/>
          </p:nvSpPr>
          <p:spPr>
            <a:xfrm rot="12342857">
              <a:off x="4750179" y="5062780"/>
              <a:ext cx="1895196" cy="536156"/>
            </a:xfrm>
            <a:custGeom>
              <a:avLst/>
              <a:gdLst>
                <a:gd name="connsiteX0" fmla="*/ 0 w 2085975"/>
                <a:gd name="connsiteY0" fmla="*/ 0 h 590550"/>
                <a:gd name="connsiteX1" fmla="*/ 2085975 w 2085975"/>
                <a:gd name="connsiteY1" fmla="*/ 0 h 590550"/>
                <a:gd name="connsiteX2" fmla="*/ 1042988 w 2085975"/>
                <a:gd name="connsiteY2" fmla="*/ 590550 h 590550"/>
              </a:gdLst>
              <a:ahLst/>
              <a:cxnLst>
                <a:cxn ang="0">
                  <a:pos x="connsiteX0" y="connsiteY0"/>
                </a:cxn>
                <a:cxn ang="0">
                  <a:pos x="connsiteX1" y="connsiteY1"/>
                </a:cxn>
                <a:cxn ang="0">
                  <a:pos x="connsiteX2" y="connsiteY2"/>
                </a:cxn>
              </a:cxnLst>
              <a:rect l="l" t="t" r="r" b="b"/>
              <a:pathLst>
                <a:path w="2085975" h="590550">
                  <a:moveTo>
                    <a:pt x="0" y="0"/>
                  </a:moveTo>
                  <a:lnTo>
                    <a:pt x="2085975" y="0"/>
                  </a:lnTo>
                  <a:lnTo>
                    <a:pt x="1042988" y="590550"/>
                  </a:lnTo>
                  <a:close/>
                </a:path>
              </a:pathLst>
            </a:custGeom>
            <a:solidFill>
              <a:srgbClr val="C00000"/>
            </a:solidFill>
            <a:ln w="25400" cap="flat" cmpd="sng" algn="ctr">
              <a:noFill/>
              <a:prstDash val="solid"/>
            </a:ln>
            <a:effectLst/>
          </p:spPr>
          <p:txBody>
            <a:bodyPr anchor="ctr"/>
            <a:lstStyle/>
            <a:p>
              <a:pPr marL="0" marR="0" lvl="0" indent="0" algn="ctr" defTabSz="913765" eaLnBrk="1" fontAlgn="auto" latinLnBrk="0" hangingPunct="1">
                <a:lnSpc>
                  <a:spcPct val="100000"/>
                </a:lnSpc>
                <a:spcBef>
                  <a:spcPts val="0"/>
                </a:spcBef>
                <a:spcAft>
                  <a:spcPts val="0"/>
                </a:spcAft>
                <a:buClrTx/>
                <a:buSzTx/>
                <a:buFontTx/>
                <a:buNone/>
                <a:tabLst/>
                <a:defRPr/>
              </a:pPr>
              <a:endParaRPr kumimoji="0" lang="zh-CN" altLang="en-US" sz="128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任意多边形 4"/>
            <p:cNvSpPr/>
            <p:nvPr/>
          </p:nvSpPr>
          <p:spPr>
            <a:xfrm rot="15428571">
              <a:off x="3832887" y="3912376"/>
              <a:ext cx="1895194" cy="536156"/>
            </a:xfrm>
            <a:custGeom>
              <a:avLst/>
              <a:gdLst>
                <a:gd name="connsiteX0" fmla="*/ 0 w 2085975"/>
                <a:gd name="connsiteY0" fmla="*/ 0 h 590550"/>
                <a:gd name="connsiteX1" fmla="*/ 2085975 w 2085975"/>
                <a:gd name="connsiteY1" fmla="*/ 0 h 590550"/>
                <a:gd name="connsiteX2" fmla="*/ 1042988 w 2085975"/>
                <a:gd name="connsiteY2" fmla="*/ 590550 h 590550"/>
              </a:gdLst>
              <a:ahLst/>
              <a:cxnLst>
                <a:cxn ang="0">
                  <a:pos x="connsiteX0" y="connsiteY0"/>
                </a:cxn>
                <a:cxn ang="0">
                  <a:pos x="connsiteX1" y="connsiteY1"/>
                </a:cxn>
                <a:cxn ang="0">
                  <a:pos x="connsiteX2" y="connsiteY2"/>
                </a:cxn>
              </a:cxnLst>
              <a:rect l="l" t="t" r="r" b="b"/>
              <a:pathLst>
                <a:path w="2085975" h="590550">
                  <a:moveTo>
                    <a:pt x="0" y="0"/>
                  </a:moveTo>
                  <a:lnTo>
                    <a:pt x="2085975" y="0"/>
                  </a:lnTo>
                  <a:lnTo>
                    <a:pt x="1042988" y="590550"/>
                  </a:lnTo>
                  <a:close/>
                </a:path>
              </a:pathLst>
            </a:custGeom>
            <a:solidFill>
              <a:srgbClr val="C0504D">
                <a:lumMod val="60000"/>
                <a:lumOff val="40000"/>
              </a:srgbClr>
            </a:solidFill>
            <a:ln w="25400" cap="flat" cmpd="sng" algn="ctr">
              <a:noFill/>
              <a:prstDash val="solid"/>
            </a:ln>
            <a:effectLst/>
          </p:spPr>
          <p:txBody>
            <a:bodyPr anchor="ctr"/>
            <a:lstStyle/>
            <a:p>
              <a:pPr marL="0" marR="0" lvl="0" indent="0" algn="ctr" defTabSz="913765" eaLnBrk="1" fontAlgn="auto" latinLnBrk="0" hangingPunct="1">
                <a:lnSpc>
                  <a:spcPct val="100000"/>
                </a:lnSpc>
                <a:spcBef>
                  <a:spcPts val="0"/>
                </a:spcBef>
                <a:spcAft>
                  <a:spcPts val="0"/>
                </a:spcAft>
                <a:buClrTx/>
                <a:buSzTx/>
                <a:buFontTx/>
                <a:buNone/>
                <a:tabLst/>
                <a:defRPr/>
              </a:pPr>
              <a:endParaRPr kumimoji="0" lang="zh-CN" altLang="en-US" sz="128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任意多边形 5"/>
            <p:cNvSpPr/>
            <p:nvPr/>
          </p:nvSpPr>
          <p:spPr>
            <a:xfrm rot="18514286">
              <a:off x="4160409" y="2477575"/>
              <a:ext cx="1892864" cy="536156"/>
            </a:xfrm>
            <a:custGeom>
              <a:avLst/>
              <a:gdLst>
                <a:gd name="connsiteX0" fmla="*/ 0 w 2085975"/>
                <a:gd name="connsiteY0" fmla="*/ 0 h 590550"/>
                <a:gd name="connsiteX1" fmla="*/ 2085975 w 2085975"/>
                <a:gd name="connsiteY1" fmla="*/ 0 h 590550"/>
                <a:gd name="connsiteX2" fmla="*/ 1042988 w 2085975"/>
                <a:gd name="connsiteY2" fmla="*/ 590550 h 590550"/>
              </a:gdLst>
              <a:ahLst/>
              <a:cxnLst>
                <a:cxn ang="0">
                  <a:pos x="connsiteX0" y="connsiteY0"/>
                </a:cxn>
                <a:cxn ang="0">
                  <a:pos x="connsiteX1" y="connsiteY1"/>
                </a:cxn>
                <a:cxn ang="0">
                  <a:pos x="connsiteX2" y="connsiteY2"/>
                </a:cxn>
              </a:cxnLst>
              <a:rect l="l" t="t" r="r" b="b"/>
              <a:pathLst>
                <a:path w="2085975" h="590550">
                  <a:moveTo>
                    <a:pt x="0" y="0"/>
                  </a:moveTo>
                  <a:lnTo>
                    <a:pt x="2085975" y="0"/>
                  </a:lnTo>
                  <a:lnTo>
                    <a:pt x="1042988" y="590550"/>
                  </a:lnTo>
                  <a:close/>
                </a:path>
              </a:pathLst>
            </a:custGeom>
            <a:solidFill>
              <a:srgbClr val="C0504D">
                <a:lumMod val="75000"/>
              </a:srgbClr>
            </a:solidFill>
            <a:ln w="25400" cap="flat" cmpd="sng" algn="ctr">
              <a:noFill/>
              <a:prstDash val="solid"/>
            </a:ln>
            <a:effectLst/>
          </p:spPr>
          <p:txBody>
            <a:bodyPr anchor="ctr"/>
            <a:lstStyle/>
            <a:p>
              <a:pPr marL="0" marR="0" lvl="0" indent="0" algn="ctr" defTabSz="913765" eaLnBrk="1" fontAlgn="auto" latinLnBrk="0" hangingPunct="1">
                <a:lnSpc>
                  <a:spcPct val="100000"/>
                </a:lnSpc>
                <a:spcBef>
                  <a:spcPts val="0"/>
                </a:spcBef>
                <a:spcAft>
                  <a:spcPts val="0"/>
                </a:spcAft>
                <a:buClrTx/>
                <a:buSzTx/>
                <a:buFontTx/>
                <a:buNone/>
                <a:tabLst/>
                <a:defRPr/>
              </a:pPr>
              <a:endParaRPr kumimoji="0" lang="zh-CN" altLang="en-US" sz="128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任意多边形 6"/>
            <p:cNvSpPr/>
            <p:nvPr/>
          </p:nvSpPr>
          <p:spPr>
            <a:xfrm>
              <a:off x="5486811" y="1838852"/>
              <a:ext cx="1892864" cy="536156"/>
            </a:xfrm>
            <a:custGeom>
              <a:avLst/>
              <a:gdLst>
                <a:gd name="connsiteX0" fmla="*/ 0 w 2085975"/>
                <a:gd name="connsiteY0" fmla="*/ 0 h 590550"/>
                <a:gd name="connsiteX1" fmla="*/ 2085975 w 2085975"/>
                <a:gd name="connsiteY1" fmla="*/ 0 h 590550"/>
                <a:gd name="connsiteX2" fmla="*/ 1042988 w 2085975"/>
                <a:gd name="connsiteY2" fmla="*/ 590550 h 590550"/>
              </a:gdLst>
              <a:ahLst/>
              <a:cxnLst>
                <a:cxn ang="0">
                  <a:pos x="connsiteX0" y="connsiteY0"/>
                </a:cxn>
                <a:cxn ang="0">
                  <a:pos x="connsiteX1" y="connsiteY1"/>
                </a:cxn>
                <a:cxn ang="0">
                  <a:pos x="connsiteX2" y="connsiteY2"/>
                </a:cxn>
              </a:cxnLst>
              <a:rect l="l" t="t" r="r" b="b"/>
              <a:pathLst>
                <a:path w="2085975" h="590550">
                  <a:moveTo>
                    <a:pt x="0" y="0"/>
                  </a:moveTo>
                  <a:lnTo>
                    <a:pt x="2085975" y="0"/>
                  </a:lnTo>
                  <a:lnTo>
                    <a:pt x="1042988" y="590550"/>
                  </a:lnTo>
                  <a:close/>
                </a:path>
              </a:pathLst>
            </a:custGeom>
            <a:solidFill>
              <a:srgbClr val="C00000"/>
            </a:solidFill>
            <a:ln w="25400" cap="flat" cmpd="sng" algn="ctr">
              <a:noFill/>
              <a:prstDash val="solid"/>
            </a:ln>
            <a:effectLst/>
          </p:spPr>
          <p:txBody>
            <a:bodyPr anchor="ctr"/>
            <a:lstStyle/>
            <a:p>
              <a:pPr marL="0" marR="0" lvl="0" indent="0" algn="ctr" defTabSz="913765" eaLnBrk="1" fontAlgn="auto" latinLnBrk="0" hangingPunct="1">
                <a:lnSpc>
                  <a:spcPct val="100000"/>
                </a:lnSpc>
                <a:spcBef>
                  <a:spcPts val="0"/>
                </a:spcBef>
                <a:spcAft>
                  <a:spcPts val="0"/>
                </a:spcAft>
                <a:buClrTx/>
                <a:buSzTx/>
                <a:buFontTx/>
                <a:buNone/>
                <a:tabLst/>
                <a:defRPr/>
              </a:pPr>
              <a:endParaRPr kumimoji="0" lang="zh-CN" altLang="en-US" sz="128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任意多边形 7"/>
            <p:cNvSpPr/>
            <p:nvPr/>
          </p:nvSpPr>
          <p:spPr>
            <a:xfrm rot="3085714">
              <a:off x="6813215" y="2477575"/>
              <a:ext cx="1892864" cy="536156"/>
            </a:xfrm>
            <a:custGeom>
              <a:avLst/>
              <a:gdLst>
                <a:gd name="connsiteX0" fmla="*/ 0 w 2085975"/>
                <a:gd name="connsiteY0" fmla="*/ 0 h 590550"/>
                <a:gd name="connsiteX1" fmla="*/ 2085975 w 2085975"/>
                <a:gd name="connsiteY1" fmla="*/ 0 h 590550"/>
                <a:gd name="connsiteX2" fmla="*/ 1042988 w 2085975"/>
                <a:gd name="connsiteY2" fmla="*/ 590550 h 590550"/>
              </a:gdLst>
              <a:ahLst/>
              <a:cxnLst>
                <a:cxn ang="0">
                  <a:pos x="connsiteX0" y="connsiteY0"/>
                </a:cxn>
                <a:cxn ang="0">
                  <a:pos x="connsiteX1" y="connsiteY1"/>
                </a:cxn>
                <a:cxn ang="0">
                  <a:pos x="connsiteX2" y="connsiteY2"/>
                </a:cxn>
              </a:cxnLst>
              <a:rect l="l" t="t" r="r" b="b"/>
              <a:pathLst>
                <a:path w="2085975" h="590550">
                  <a:moveTo>
                    <a:pt x="0" y="0"/>
                  </a:moveTo>
                  <a:lnTo>
                    <a:pt x="2085975" y="0"/>
                  </a:lnTo>
                  <a:lnTo>
                    <a:pt x="1042988" y="590550"/>
                  </a:lnTo>
                  <a:close/>
                </a:path>
              </a:pathLst>
            </a:custGeom>
            <a:solidFill>
              <a:srgbClr val="C0504D">
                <a:lumMod val="60000"/>
                <a:lumOff val="40000"/>
              </a:srgbClr>
            </a:solidFill>
            <a:ln w="25400" cap="flat" cmpd="sng" algn="ctr">
              <a:noFill/>
              <a:prstDash val="solid"/>
            </a:ln>
            <a:effectLst/>
          </p:spPr>
          <p:txBody>
            <a:bodyPr anchor="ctr"/>
            <a:lstStyle/>
            <a:p>
              <a:pPr marL="0" marR="0" lvl="0" indent="0" algn="ctr" defTabSz="913765" eaLnBrk="1" fontAlgn="auto" latinLnBrk="0" hangingPunct="1">
                <a:lnSpc>
                  <a:spcPct val="100000"/>
                </a:lnSpc>
                <a:spcBef>
                  <a:spcPts val="0"/>
                </a:spcBef>
                <a:spcAft>
                  <a:spcPts val="0"/>
                </a:spcAft>
                <a:buClrTx/>
                <a:buSzTx/>
                <a:buFontTx/>
                <a:buNone/>
                <a:tabLst/>
                <a:defRPr/>
              </a:pPr>
              <a:endParaRPr kumimoji="0" lang="zh-CN" altLang="en-US" sz="128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任意多边形 8"/>
            <p:cNvSpPr/>
            <p:nvPr/>
          </p:nvSpPr>
          <p:spPr>
            <a:xfrm rot="6171428">
              <a:off x="7138406" y="3912376"/>
              <a:ext cx="1895194" cy="536156"/>
            </a:xfrm>
            <a:custGeom>
              <a:avLst/>
              <a:gdLst>
                <a:gd name="connsiteX0" fmla="*/ 0 w 2085975"/>
                <a:gd name="connsiteY0" fmla="*/ 0 h 590550"/>
                <a:gd name="connsiteX1" fmla="*/ 2085975 w 2085975"/>
                <a:gd name="connsiteY1" fmla="*/ 0 h 590550"/>
                <a:gd name="connsiteX2" fmla="*/ 1042988 w 2085975"/>
                <a:gd name="connsiteY2" fmla="*/ 590550 h 590550"/>
              </a:gdLst>
              <a:ahLst/>
              <a:cxnLst>
                <a:cxn ang="0">
                  <a:pos x="connsiteX0" y="connsiteY0"/>
                </a:cxn>
                <a:cxn ang="0">
                  <a:pos x="connsiteX1" y="connsiteY1"/>
                </a:cxn>
                <a:cxn ang="0">
                  <a:pos x="connsiteX2" y="connsiteY2"/>
                </a:cxn>
              </a:cxnLst>
              <a:rect l="l" t="t" r="r" b="b"/>
              <a:pathLst>
                <a:path w="2085975" h="590550">
                  <a:moveTo>
                    <a:pt x="0" y="0"/>
                  </a:moveTo>
                  <a:lnTo>
                    <a:pt x="2085975" y="0"/>
                  </a:lnTo>
                  <a:lnTo>
                    <a:pt x="1042988" y="590550"/>
                  </a:lnTo>
                  <a:close/>
                </a:path>
              </a:pathLst>
            </a:custGeom>
            <a:solidFill>
              <a:srgbClr val="C0504D">
                <a:lumMod val="75000"/>
              </a:srgbClr>
            </a:solidFill>
            <a:ln w="25400" cap="flat" cmpd="sng" algn="ctr">
              <a:noFill/>
              <a:prstDash val="solid"/>
            </a:ln>
            <a:effectLst/>
          </p:spPr>
          <p:txBody>
            <a:bodyPr anchor="ctr"/>
            <a:lstStyle/>
            <a:p>
              <a:pPr marL="0" marR="0" lvl="0" indent="0" algn="ctr" defTabSz="913765" eaLnBrk="1" fontAlgn="auto" latinLnBrk="0" hangingPunct="1">
                <a:lnSpc>
                  <a:spcPct val="100000"/>
                </a:lnSpc>
                <a:spcBef>
                  <a:spcPts val="0"/>
                </a:spcBef>
                <a:spcAft>
                  <a:spcPts val="0"/>
                </a:spcAft>
                <a:buClrTx/>
                <a:buSzTx/>
                <a:buFontTx/>
                <a:buNone/>
                <a:tabLst/>
                <a:defRPr/>
              </a:pPr>
              <a:endParaRPr kumimoji="0" lang="zh-CN" altLang="en-US" sz="128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0" name="矩形 3"/>
          <p:cNvSpPr>
            <a:spLocks noChangeArrowheads="1"/>
          </p:cNvSpPr>
          <p:nvPr/>
        </p:nvSpPr>
        <p:spPr bwMode="auto">
          <a:xfrm>
            <a:off x="3969303" y="3070200"/>
            <a:ext cx="1513463" cy="1419860"/>
          </a:xfrm>
          <a:prstGeom prst="rect">
            <a:avLst/>
          </a:prstGeom>
          <a:noFill/>
          <a:ln>
            <a:noFill/>
          </a:ln>
          <a:extLst>
            <a:ext uri="{909E8E84-426E-40DD-AFC4-6F175D3DCCD1}">
              <a14:hiddenFill xmlns:a14="http://schemas.microsoft.com/office/drawing/2010/main">
                <a:solidFill>
                  <a:schemeClr val="accent1"/>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defTabSz="913765">
              <a:lnSpc>
                <a:spcPct val="120000"/>
              </a:lnSpc>
              <a:buFont typeface="Arial" panose="020B0604020202020204" pitchFamily="34" charset="0"/>
              <a:buNone/>
            </a:pPr>
            <a:r>
              <a:rPr lang="zh-CN" altLang="en-US" sz="3600" b="1" dirty="0">
                <a:solidFill>
                  <a:srgbClr val="C00000"/>
                </a:solidFill>
                <a:latin typeface="Arial" panose="020B0604020202020204" pitchFamily="34" charset="0"/>
                <a:cs typeface="+mn-ea"/>
                <a:sym typeface="Arial" panose="020B0604020202020204" pitchFamily="34" charset="0"/>
              </a:rPr>
              <a:t>损失除外</a:t>
            </a:r>
          </a:p>
        </p:txBody>
      </p:sp>
      <p:sp>
        <p:nvSpPr>
          <p:cNvPr id="11" name="TextBox 170"/>
          <p:cNvSpPr txBox="1"/>
          <p:nvPr/>
        </p:nvSpPr>
        <p:spPr>
          <a:xfrm>
            <a:off x="876742" y="2365704"/>
            <a:ext cx="2515870" cy="325120"/>
          </a:xfrm>
          <a:prstGeom prst="rect">
            <a:avLst/>
          </a:prstGeom>
          <a:noFill/>
        </p:spPr>
        <p:txBody>
          <a:bodyPr wrap="square" lIns="68573" tIns="34286" rIns="68573" bIns="34286" rtlCol="0">
            <a:spAutoFit/>
          </a:bodyPr>
          <a:lstStyle/>
          <a:p>
            <a:pPr marL="285750" indent="-285750" defTabSz="913765">
              <a:lnSpc>
                <a:spcPct val="120000"/>
              </a:lnSpc>
              <a:buFont typeface="Wingdings" panose="05000000000000000000" charset="0"/>
              <a:buChar char="u"/>
            </a:pPr>
            <a:r>
              <a:rPr lang="zh-CN" altLang="en-US" sz="1400" dirty="0">
                <a:solidFill>
                  <a:sysClr val="windowText" lastClr="000000"/>
                </a:solidFill>
                <a:latin typeface="微软雅黑" panose="020B0503020204020204" pitchFamily="34" charset="-122"/>
                <a:ea typeface="微软雅黑" panose="020B0503020204020204" pitchFamily="34" charset="-122"/>
                <a:sym typeface="+mn-ea"/>
              </a:rPr>
              <a:t>罚款、罚金及惩罚性赔款</a:t>
            </a:r>
            <a:endParaRPr lang="zh-CN" altLang="en-US" sz="1400" dirty="0">
              <a:solidFill>
                <a:sysClr val="windowText" lastClr="000000"/>
              </a:solidFill>
              <a:latin typeface="微软雅黑" panose="020B0503020204020204" pitchFamily="34" charset="-122"/>
              <a:ea typeface="微软雅黑" panose="020B0503020204020204" pitchFamily="34" charset="-122"/>
              <a:cs typeface="+mn-ea"/>
              <a:sym typeface="+mn-ea"/>
            </a:endParaRPr>
          </a:p>
        </p:txBody>
      </p:sp>
      <p:sp>
        <p:nvSpPr>
          <p:cNvPr id="12" name="TextBox 170"/>
          <p:cNvSpPr txBox="1"/>
          <p:nvPr/>
        </p:nvSpPr>
        <p:spPr>
          <a:xfrm>
            <a:off x="876742" y="3080079"/>
            <a:ext cx="2340610" cy="1100455"/>
          </a:xfrm>
          <a:prstGeom prst="rect">
            <a:avLst/>
          </a:prstGeom>
          <a:noFill/>
        </p:spPr>
        <p:txBody>
          <a:bodyPr wrap="square" lIns="68573" tIns="34286" rIns="68573" bIns="34286" rtlCol="0">
            <a:spAutoFit/>
          </a:bodyPr>
          <a:lstStyle/>
          <a:p>
            <a:pPr marL="285750" indent="-285750" defTabSz="913765">
              <a:lnSpc>
                <a:spcPct val="120000"/>
              </a:lnSpc>
              <a:buFont typeface="Wingdings" panose="05000000000000000000" charset="0"/>
              <a:buChar char="u"/>
            </a:pPr>
            <a:r>
              <a:rPr lang="zh-CN" altLang="en-US" sz="1400" dirty="0">
                <a:solidFill>
                  <a:sysClr val="windowText" lastClr="000000"/>
                </a:solidFill>
                <a:latin typeface="微软雅黑" panose="020B0503020204020204" pitchFamily="34" charset="-122"/>
                <a:ea typeface="微软雅黑" panose="020B0503020204020204" pitchFamily="34" charset="-122"/>
                <a:sym typeface="+mn-ea"/>
              </a:rPr>
              <a:t>超出雇员所在地工伤保险诊疗项目目录、工伤保险药品目录、工伤保险住院服务标准的医疗费用</a:t>
            </a:r>
          </a:p>
        </p:txBody>
      </p:sp>
      <p:sp>
        <p:nvSpPr>
          <p:cNvPr id="13" name="TextBox 170"/>
          <p:cNvSpPr txBox="1"/>
          <p:nvPr/>
        </p:nvSpPr>
        <p:spPr>
          <a:xfrm>
            <a:off x="6369196" y="2393739"/>
            <a:ext cx="1728161" cy="325120"/>
          </a:xfrm>
          <a:prstGeom prst="rect">
            <a:avLst/>
          </a:prstGeom>
          <a:noFill/>
        </p:spPr>
        <p:txBody>
          <a:bodyPr wrap="square" lIns="68573" tIns="34286" rIns="68573" bIns="34286" rtlCol="0">
            <a:spAutoFit/>
          </a:bodyPr>
          <a:lstStyle/>
          <a:p>
            <a:pPr marL="285750" indent="-285750" defTabSz="913765">
              <a:lnSpc>
                <a:spcPct val="120000"/>
              </a:lnSpc>
              <a:buFont typeface="Wingdings" panose="05000000000000000000" charset="0"/>
              <a:buChar char="u"/>
            </a:pPr>
            <a:r>
              <a:rPr lang="zh-CN" altLang="en-US" sz="1400" dirty="0">
                <a:solidFill>
                  <a:sysClr val="windowText" lastClr="000000"/>
                </a:solidFill>
                <a:latin typeface="微软雅黑" panose="020B0503020204020204" pitchFamily="34" charset="-122"/>
                <a:ea typeface="微软雅黑" panose="020B0503020204020204" pitchFamily="34" charset="-122"/>
                <a:sym typeface="+mn-ea"/>
              </a:rPr>
              <a:t>精神损害赔偿</a:t>
            </a:r>
          </a:p>
        </p:txBody>
      </p:sp>
      <p:sp>
        <p:nvSpPr>
          <p:cNvPr id="14" name="文本框 13"/>
          <p:cNvSpPr txBox="1"/>
          <p:nvPr/>
        </p:nvSpPr>
        <p:spPr>
          <a:xfrm>
            <a:off x="876742" y="4557089"/>
            <a:ext cx="2340610" cy="583565"/>
          </a:xfrm>
          <a:prstGeom prst="rect">
            <a:avLst/>
          </a:prstGeom>
          <a:noFill/>
        </p:spPr>
        <p:txBody>
          <a:bodyPr wrap="square" lIns="68573" tIns="34286" rIns="68573" bIns="34286" rtlCol="0" anchor="t">
            <a:spAutoFit/>
          </a:bodyPr>
          <a:lstStyle/>
          <a:p>
            <a:pPr marL="285750" indent="-285750" defTabSz="913765">
              <a:lnSpc>
                <a:spcPct val="120000"/>
              </a:lnSpc>
              <a:buFont typeface="Wingdings" panose="05000000000000000000" charset="0"/>
              <a:buChar char="u"/>
            </a:pPr>
            <a:r>
              <a:rPr lang="zh-CN" altLang="en-US" sz="1400" dirty="0">
                <a:solidFill>
                  <a:sysClr val="windowText" lastClr="000000"/>
                </a:solidFill>
                <a:latin typeface="微软雅黑" panose="020B0503020204020204" pitchFamily="34" charset="-122"/>
                <a:ea typeface="微软雅黑" panose="020B0503020204020204" pitchFamily="34" charset="-122"/>
                <a:sym typeface="+mn-ea"/>
              </a:rPr>
              <a:t>工伤保险已经支付的医疗费用</a:t>
            </a:r>
          </a:p>
        </p:txBody>
      </p:sp>
      <p:sp>
        <p:nvSpPr>
          <p:cNvPr id="15" name="文本框 14"/>
          <p:cNvSpPr txBox="1"/>
          <p:nvPr/>
        </p:nvSpPr>
        <p:spPr>
          <a:xfrm>
            <a:off x="6369492" y="3080079"/>
            <a:ext cx="2338705" cy="842010"/>
          </a:xfrm>
          <a:prstGeom prst="rect">
            <a:avLst/>
          </a:prstGeom>
          <a:noFill/>
        </p:spPr>
        <p:txBody>
          <a:bodyPr wrap="square" lIns="68573" tIns="34286" rIns="68573" bIns="34286" rtlCol="0" anchor="t">
            <a:spAutoFit/>
          </a:bodyPr>
          <a:lstStyle/>
          <a:p>
            <a:pPr marL="285750" indent="-285750" defTabSz="913765">
              <a:lnSpc>
                <a:spcPct val="120000"/>
              </a:lnSpc>
              <a:buFont typeface="Wingdings" panose="05000000000000000000" charset="0"/>
              <a:buChar char="u"/>
            </a:pPr>
            <a:r>
              <a:rPr lang="zh-CN" altLang="en-US" sz="1400" dirty="0">
                <a:solidFill>
                  <a:sysClr val="windowText" lastClr="000000"/>
                </a:solidFill>
                <a:latin typeface="微软雅黑" panose="020B0503020204020204" pitchFamily="34" charset="-122"/>
                <a:ea typeface="微软雅黑" panose="020B0503020204020204" pitchFamily="34" charset="-122"/>
                <a:sym typeface="+mn-ea"/>
              </a:rPr>
              <a:t>雇员在中华人民共和国境外（包括港、澳、台地区）发生的人身伤亡</a:t>
            </a:r>
          </a:p>
        </p:txBody>
      </p:sp>
      <p:sp>
        <p:nvSpPr>
          <p:cNvPr id="16" name="文本框 15"/>
          <p:cNvSpPr txBox="1"/>
          <p:nvPr/>
        </p:nvSpPr>
        <p:spPr>
          <a:xfrm>
            <a:off x="6369492" y="4489779"/>
            <a:ext cx="2338705" cy="583565"/>
          </a:xfrm>
          <a:prstGeom prst="rect">
            <a:avLst/>
          </a:prstGeom>
          <a:noFill/>
        </p:spPr>
        <p:txBody>
          <a:bodyPr wrap="square" lIns="68573" tIns="34286" rIns="68573" bIns="34286" rtlCol="0" anchor="t">
            <a:spAutoFit/>
          </a:bodyPr>
          <a:lstStyle/>
          <a:p>
            <a:pPr marL="285750" indent="-285750" defTabSz="913765">
              <a:lnSpc>
                <a:spcPct val="120000"/>
              </a:lnSpc>
              <a:buFont typeface="Wingdings" panose="05000000000000000000" charset="0"/>
              <a:buChar char="u"/>
            </a:pPr>
            <a:r>
              <a:rPr lang="zh-CN" altLang="en-US" sz="1400" dirty="0">
                <a:solidFill>
                  <a:sysClr val="windowText" lastClr="000000"/>
                </a:solidFill>
                <a:latin typeface="微软雅黑" panose="020B0503020204020204" pitchFamily="34" charset="-122"/>
                <a:ea typeface="微软雅黑" panose="020B0503020204020204" pitchFamily="34" charset="-122"/>
                <a:sym typeface="+mn-ea"/>
              </a:rPr>
              <a:t>被保险人对其承包商的雇员的赔偿责任</a:t>
            </a:r>
          </a:p>
        </p:txBody>
      </p:sp>
      <p:sp>
        <p:nvSpPr>
          <p:cNvPr id="17" name="文本框 16"/>
          <p:cNvSpPr txBox="1"/>
          <p:nvPr/>
        </p:nvSpPr>
        <p:spPr>
          <a:xfrm>
            <a:off x="3670107" y="5472124"/>
            <a:ext cx="2118360" cy="325120"/>
          </a:xfrm>
          <a:prstGeom prst="rect">
            <a:avLst/>
          </a:prstGeom>
          <a:noFill/>
        </p:spPr>
        <p:txBody>
          <a:bodyPr wrap="square" lIns="68573" tIns="34286" rIns="68573" bIns="34286" rtlCol="0" anchor="t">
            <a:spAutoFit/>
          </a:bodyPr>
          <a:lstStyle/>
          <a:p>
            <a:pPr marL="285750" indent="-285750" defTabSz="913765">
              <a:lnSpc>
                <a:spcPct val="120000"/>
              </a:lnSpc>
              <a:buFont typeface="Wingdings" panose="05000000000000000000" charset="0"/>
              <a:buChar char="u"/>
            </a:pPr>
            <a:r>
              <a:rPr lang="zh-CN" altLang="en-US" sz="1400" dirty="0">
                <a:solidFill>
                  <a:sysClr val="windowText" lastClr="000000"/>
                </a:solidFill>
                <a:latin typeface="微软雅黑" panose="020B0503020204020204" pitchFamily="34" charset="-122"/>
                <a:ea typeface="微软雅黑" panose="020B0503020204020204" pitchFamily="34" charset="-122"/>
                <a:sym typeface="+mn-ea"/>
              </a:rPr>
              <a:t>保险单载明的免赔额</a:t>
            </a:r>
          </a:p>
        </p:txBody>
      </p:sp>
      <p:sp>
        <p:nvSpPr>
          <p:cNvPr id="18" name="TextBox 9"/>
          <p:cNvSpPr txBox="1">
            <a:spLocks noChangeArrowheads="1"/>
          </p:cNvSpPr>
          <p:nvPr/>
        </p:nvSpPr>
        <p:spPr bwMode="auto">
          <a:xfrm>
            <a:off x="861502" y="1396694"/>
            <a:ext cx="280797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defTabSz="876300" eaLnBrk="1" hangingPunct="1"/>
            <a:r>
              <a:rPr lang="zh-CN" altLang="en-US" b="1" dirty="0" smtClean="0">
                <a:solidFill>
                  <a:srgbClr val="000000"/>
                </a:solidFill>
                <a:latin typeface="微软雅黑" panose="020B0503020204020204" pitchFamily="34" charset="-122"/>
                <a:ea typeface="微软雅黑" panose="020B0503020204020204" pitchFamily="34" charset="-122"/>
              </a:rPr>
              <a:t>责任免除</a:t>
            </a:r>
          </a:p>
        </p:txBody>
      </p:sp>
    </p:spTree>
    <p:extLst>
      <p:ext uri="{BB962C8B-B14F-4D97-AF65-F5344CB8AC3E}">
        <p14:creationId xmlns:p14="http://schemas.microsoft.com/office/powerpoint/2010/main" val="269678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0-#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0-#ppt_w/2"/>
                                          </p:val>
                                        </p:tav>
                                        <p:tav tm="100000">
                                          <p:val>
                                            <p:strVal val="#ppt_x"/>
                                          </p:val>
                                        </p:tav>
                                      </p:tavLst>
                                    </p:anim>
                                    <p:anim calcmode="lin" valueType="num">
                                      <p:cBhvr additive="base">
                                        <p:cTn id="39" dur="500" fill="hold"/>
                                        <p:tgtEl>
                                          <p:spTgt spid="14"/>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2"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1+#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4"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p:bldP spid="12" grpId="0"/>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0"/>
          <p:cNvSpPr>
            <a:spLocks noChangeShapeType="1"/>
          </p:cNvSpPr>
          <p:nvPr/>
        </p:nvSpPr>
        <p:spPr bwMode="auto">
          <a:xfrm flipH="1">
            <a:off x="4524082" y="3728556"/>
            <a:ext cx="4167505" cy="0"/>
          </a:xfrm>
          <a:prstGeom prst="line">
            <a:avLst/>
          </a:prstGeom>
          <a:noFill/>
          <a:ln w="9525" cap="rnd">
            <a:solidFill>
              <a:sysClr val="window" lastClr="FFFFFF">
                <a:lumMod val="65000"/>
              </a:sysClr>
            </a:solidFill>
            <a:prstDash val="sysDot"/>
            <a:round/>
            <a:headEnd type="diamond" w="lg" len="lg"/>
            <a:tailEnd type="oval" w="med" len="med"/>
          </a:ln>
          <a:extLst>
            <a:ext uri="{909E8E84-426E-40DD-AFC4-6F175D3DCCD1}">
              <a14:hiddenFill xmlns:a14="http://schemas.microsoft.com/office/drawing/2010/main">
                <a:noFill/>
              </a14:hiddenFill>
            </a:ext>
          </a:extLst>
        </p:spPr>
        <p:txBody>
          <a:bodyPr/>
          <a:lstStyle/>
          <a:p>
            <a:pPr marL="0" marR="0" lvl="0" indent="0" defTabSz="915670" eaLnBrk="1" fontAlgn="auto" latinLnBrk="0" hangingPunct="1">
              <a:lnSpc>
                <a:spcPct val="100000"/>
              </a:lnSpc>
              <a:spcBef>
                <a:spcPts val="0"/>
              </a:spcBef>
              <a:spcAft>
                <a:spcPts val="0"/>
              </a:spcAft>
              <a:buClrTx/>
              <a:buSzTx/>
              <a:buFontTx/>
              <a:buNone/>
              <a:tabLst/>
              <a:defRPr/>
            </a:pPr>
            <a:endParaRPr kumimoji="0" lang="zh-CN" altLang="en-US" sz="1285" b="1"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Line 21"/>
          <p:cNvSpPr>
            <a:spLocks noChangeShapeType="1"/>
          </p:cNvSpPr>
          <p:nvPr/>
        </p:nvSpPr>
        <p:spPr bwMode="auto">
          <a:xfrm flipH="1">
            <a:off x="3461092" y="2155661"/>
            <a:ext cx="5245100" cy="0"/>
          </a:xfrm>
          <a:prstGeom prst="line">
            <a:avLst/>
          </a:prstGeom>
          <a:noFill/>
          <a:ln w="9525" cap="rnd">
            <a:solidFill>
              <a:sysClr val="window" lastClr="FFFFFF">
                <a:lumMod val="65000"/>
              </a:sysClr>
            </a:solidFill>
            <a:prstDash val="sysDot"/>
            <a:round/>
            <a:headEnd type="diamond" w="lg" len="lg"/>
            <a:tailEnd type="oval" w="med" len="med"/>
          </a:ln>
          <a:extLst>
            <a:ext uri="{909E8E84-426E-40DD-AFC4-6F175D3DCCD1}">
              <a14:hiddenFill xmlns:a14="http://schemas.microsoft.com/office/drawing/2010/main">
                <a:noFill/>
              </a14:hiddenFill>
            </a:ext>
          </a:extLst>
        </p:spPr>
        <p:txBody>
          <a:bodyPr/>
          <a:lstStyle/>
          <a:p>
            <a:pPr marL="0" marR="0" lvl="0" indent="0" defTabSz="915670" eaLnBrk="1" fontAlgn="auto" latinLnBrk="0" hangingPunct="1">
              <a:lnSpc>
                <a:spcPct val="100000"/>
              </a:lnSpc>
              <a:spcBef>
                <a:spcPts val="0"/>
              </a:spcBef>
              <a:spcAft>
                <a:spcPts val="0"/>
              </a:spcAft>
              <a:buClrTx/>
              <a:buSzTx/>
              <a:buFontTx/>
              <a:buNone/>
              <a:tabLst/>
              <a:defRPr/>
            </a:pPr>
            <a:endParaRPr kumimoji="0" lang="zh-CN" altLang="en-US" sz="1285" b="1"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Line 22"/>
          <p:cNvSpPr>
            <a:spLocks noChangeShapeType="1"/>
          </p:cNvSpPr>
          <p:nvPr/>
        </p:nvSpPr>
        <p:spPr bwMode="auto">
          <a:xfrm flipH="1">
            <a:off x="3937342" y="2837016"/>
            <a:ext cx="4753610" cy="0"/>
          </a:xfrm>
          <a:prstGeom prst="line">
            <a:avLst/>
          </a:prstGeom>
          <a:noFill/>
          <a:ln w="9525" cap="rnd">
            <a:solidFill>
              <a:sysClr val="window" lastClr="FFFFFF">
                <a:lumMod val="65000"/>
              </a:sysClr>
            </a:solidFill>
            <a:prstDash val="sysDot"/>
            <a:round/>
            <a:headEnd type="diamond" w="lg" len="lg"/>
            <a:tailEnd type="oval" w="med" len="med"/>
          </a:ln>
          <a:extLst>
            <a:ext uri="{909E8E84-426E-40DD-AFC4-6F175D3DCCD1}">
              <a14:hiddenFill xmlns:a14="http://schemas.microsoft.com/office/drawing/2010/main">
                <a:noFill/>
              </a14:hiddenFill>
            </a:ext>
          </a:extLst>
        </p:spPr>
        <p:txBody>
          <a:bodyPr/>
          <a:lstStyle/>
          <a:p>
            <a:pPr marL="0" marR="0" lvl="0" indent="0" defTabSz="915670" eaLnBrk="1" fontAlgn="auto" latinLnBrk="0" hangingPunct="1">
              <a:lnSpc>
                <a:spcPct val="100000"/>
              </a:lnSpc>
              <a:spcBef>
                <a:spcPts val="0"/>
              </a:spcBef>
              <a:spcAft>
                <a:spcPts val="0"/>
              </a:spcAft>
              <a:buClrTx/>
              <a:buSzTx/>
              <a:buFontTx/>
              <a:buNone/>
              <a:tabLst/>
              <a:defRPr/>
            </a:pPr>
            <a:endParaRPr kumimoji="0" lang="zh-CN" altLang="en-US" sz="1285" b="1"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Text Box 13"/>
          <p:cNvSpPr txBox="1">
            <a:spLocks noChangeArrowheads="1"/>
          </p:cNvSpPr>
          <p:nvPr/>
        </p:nvSpPr>
        <p:spPr bwMode="auto">
          <a:xfrm>
            <a:off x="5142572" y="2484591"/>
            <a:ext cx="2710815" cy="184150"/>
          </a:xfrm>
          <a:prstGeom prst="rect">
            <a:avLst/>
          </a:prstGeom>
          <a:noFill/>
          <a:ln w="9525" algn="ctr">
            <a:noFill/>
            <a:miter lim="800000"/>
          </a:ln>
        </p:spPr>
        <p:txBody>
          <a:bodyPr wrap="square" lIns="0" tIns="0" rIns="0" bIns="0">
            <a:spAutoFit/>
          </a:bodyPr>
          <a:lstStyle/>
          <a:p>
            <a:pPr algn="just" defTabSz="913765" latinLnBrk="1">
              <a:lnSpc>
                <a:spcPct val="120000"/>
              </a:lnSpc>
            </a:pPr>
            <a:r>
              <a:rPr kumimoji="1" lang="zh-CN" altLang="en-US" sz="100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保险人按照保险单载明的每人伤亡责任限额赔偿</a:t>
            </a:r>
          </a:p>
        </p:txBody>
      </p:sp>
      <p:sp>
        <p:nvSpPr>
          <p:cNvPr id="6" name="Text Box 11"/>
          <p:cNvSpPr txBox="1">
            <a:spLocks noChangeArrowheads="1"/>
          </p:cNvSpPr>
          <p:nvPr/>
        </p:nvSpPr>
        <p:spPr bwMode="auto">
          <a:xfrm>
            <a:off x="5142572" y="3118956"/>
            <a:ext cx="3519170" cy="553720"/>
          </a:xfrm>
          <a:prstGeom prst="rect">
            <a:avLst/>
          </a:prstGeom>
          <a:noFill/>
          <a:ln w="9525" algn="ctr">
            <a:noFill/>
            <a:miter lim="800000"/>
          </a:ln>
        </p:spPr>
        <p:txBody>
          <a:bodyPr wrap="square" lIns="0" tIns="0" rIns="0" bIns="0">
            <a:spAutoFit/>
          </a:bodyPr>
          <a:lstStyle/>
          <a:p>
            <a:pPr algn="just" defTabSz="913765" latinLnBrk="1">
              <a:lnSpc>
                <a:spcPct val="120000"/>
              </a:lnSpc>
            </a:pPr>
            <a:r>
              <a:rPr kumimoji="1" lang="zh-CN" altLang="en-US" sz="10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由保险人认可的伤残鉴定机构依据职工工伤与职业病致残等级的现行国家标准鉴定残疾程度，保险人按照本保险合同所附伤残赔偿比例表规定的百分比，乘以每人伤亡责任限额赔偿</a:t>
            </a:r>
          </a:p>
        </p:txBody>
      </p:sp>
      <p:sp>
        <p:nvSpPr>
          <p:cNvPr id="7" name="Text Box 10"/>
          <p:cNvSpPr txBox="1">
            <a:spLocks noChangeArrowheads="1"/>
          </p:cNvSpPr>
          <p:nvPr/>
        </p:nvSpPr>
        <p:spPr bwMode="auto">
          <a:xfrm>
            <a:off x="5142572" y="4040341"/>
            <a:ext cx="3519170" cy="1107440"/>
          </a:xfrm>
          <a:prstGeom prst="rect">
            <a:avLst/>
          </a:prstGeom>
          <a:noFill/>
          <a:ln w="9525" algn="ctr">
            <a:noFill/>
            <a:miter lim="800000"/>
          </a:ln>
        </p:spPr>
        <p:txBody>
          <a:bodyPr wrap="square" lIns="0" tIns="0" rIns="0" bIns="0">
            <a:spAutoFit/>
          </a:bodyPr>
          <a:lstStyle/>
          <a:p>
            <a:pPr algn="just" defTabSz="913765" latinLnBrk="1">
              <a:lnSpc>
                <a:spcPct val="120000"/>
              </a:lnSpc>
            </a:pPr>
            <a:r>
              <a:rPr kumimoji="1" lang="zh-CN" altLang="en-US" sz="10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雇员暂时丧失工作能力超过五天（不包括五天）的，经二级以上（含）或保险人认可的医疗机构证明，保险人依据所在地的最低工资标准，按照每人／天补助误工费用，医疗期满或确定残疾程度后停发，最长不超过365天；如最终鉴定为残疾的，保险人对残疾赔偿金与误工费用的赔偿金额之和，以本条第（二）款计算的责任限额为限</a:t>
            </a:r>
          </a:p>
        </p:txBody>
      </p:sp>
      <p:sp>
        <p:nvSpPr>
          <p:cNvPr id="8" name="Text Box 35"/>
          <p:cNvSpPr txBox="1">
            <a:spLocks noChangeArrowheads="1"/>
          </p:cNvSpPr>
          <p:nvPr/>
        </p:nvSpPr>
        <p:spPr bwMode="auto">
          <a:xfrm>
            <a:off x="5142435" y="2211825"/>
            <a:ext cx="1362826" cy="220980"/>
          </a:xfrm>
          <a:prstGeom prst="rect">
            <a:avLst/>
          </a:prstGeom>
          <a:noFill/>
          <a:ln w="9525" algn="ctr">
            <a:noFill/>
            <a:miter lim="800000"/>
          </a:ln>
          <a:effectLst/>
        </p:spPr>
        <p:txBody>
          <a:bodyPr wrap="square" lIns="0" tIns="0" rIns="0" bIns="0">
            <a:spAutoFit/>
          </a:bodyPr>
          <a:lstStyle/>
          <a:p>
            <a:pPr algn="just" defTabSz="913765" latinLnBrk="1">
              <a:lnSpc>
                <a:spcPct val="120000"/>
              </a:lnSpc>
              <a:defRPr/>
            </a:pPr>
            <a:r>
              <a:rPr kumimoji="1" lang="zh-CN" altLang="en-US" sz="1200" b="1"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死亡</a:t>
            </a:r>
          </a:p>
        </p:txBody>
      </p:sp>
      <p:sp>
        <p:nvSpPr>
          <p:cNvPr id="9" name="Rectangle 36"/>
          <p:cNvSpPr>
            <a:spLocks noChangeArrowheads="1"/>
          </p:cNvSpPr>
          <p:nvPr/>
        </p:nvSpPr>
        <p:spPr bwMode="auto">
          <a:xfrm>
            <a:off x="5142821" y="3766644"/>
            <a:ext cx="914400" cy="220980"/>
          </a:xfrm>
          <a:prstGeom prst="rect">
            <a:avLst/>
          </a:prstGeom>
          <a:noFill/>
          <a:ln w="9525" algn="ctr">
            <a:noFill/>
            <a:miter lim="800000"/>
          </a:ln>
          <a:effectLst/>
        </p:spPr>
        <p:txBody>
          <a:bodyPr wrap="none" lIns="0" tIns="0" rIns="0" bIns="0" anchor="ctr">
            <a:spAutoFit/>
          </a:bodyPr>
          <a:lstStyle/>
          <a:p>
            <a:pPr algn="just" defTabSz="913765" latinLnBrk="1">
              <a:lnSpc>
                <a:spcPct val="120000"/>
              </a:lnSpc>
              <a:defRPr/>
            </a:pPr>
            <a:r>
              <a:rPr kumimoji="1" lang="zh-CN" altLang="en-US" sz="1200" b="1">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丧失工作能力</a:t>
            </a:r>
            <a:endParaRPr kumimoji="1" lang="zh-CN" altLang="en-US" sz="1200" b="1"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Rectangle 37"/>
          <p:cNvSpPr>
            <a:spLocks noChangeArrowheads="1"/>
          </p:cNvSpPr>
          <p:nvPr/>
        </p:nvSpPr>
        <p:spPr bwMode="auto">
          <a:xfrm>
            <a:off x="5144726" y="2859931"/>
            <a:ext cx="304800" cy="220980"/>
          </a:xfrm>
          <a:prstGeom prst="rect">
            <a:avLst/>
          </a:prstGeom>
          <a:noFill/>
          <a:ln w="9525" algn="ctr">
            <a:noFill/>
            <a:miter lim="800000"/>
          </a:ln>
          <a:effectLst/>
        </p:spPr>
        <p:txBody>
          <a:bodyPr wrap="none" lIns="0" tIns="0" rIns="0" bIns="0" anchor="ctr">
            <a:spAutoFit/>
          </a:bodyPr>
          <a:lstStyle/>
          <a:p>
            <a:pPr algn="just" defTabSz="913765" latinLnBrk="1">
              <a:lnSpc>
                <a:spcPct val="120000"/>
              </a:lnSpc>
              <a:defRPr/>
            </a:pPr>
            <a:r>
              <a:rPr kumimoji="1" lang="zh-CN" altLang="en-US" sz="1200" b="1">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伤残</a:t>
            </a:r>
            <a:endParaRPr kumimoji="1" lang="zh-CN" altLang="en-US" sz="1200" b="1"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1" name="Group 4"/>
          <p:cNvGrpSpPr/>
          <p:nvPr/>
        </p:nvGrpSpPr>
        <p:grpSpPr>
          <a:xfrm>
            <a:off x="2108226" y="3040766"/>
            <a:ext cx="2616625" cy="1339975"/>
            <a:chOff x="1047907" y="3811318"/>
            <a:chExt cx="3673475" cy="1881188"/>
          </a:xfrm>
        </p:grpSpPr>
        <p:grpSp>
          <p:nvGrpSpPr>
            <p:cNvPr id="12" name="Group 5"/>
            <p:cNvGrpSpPr/>
            <p:nvPr/>
          </p:nvGrpSpPr>
          <p:grpSpPr bwMode="auto">
            <a:xfrm>
              <a:off x="1047907" y="3965306"/>
              <a:ext cx="3673475" cy="1727200"/>
              <a:chOff x="1728" y="3024"/>
              <a:chExt cx="2304" cy="1080"/>
            </a:xfrm>
          </p:grpSpPr>
          <p:sp>
            <p:nvSpPr>
              <p:cNvPr id="14" name="Freeform 5"/>
              <p:cNvSpPr/>
              <p:nvPr/>
            </p:nvSpPr>
            <p:spPr bwMode="auto">
              <a:xfrm>
                <a:off x="1728" y="3024"/>
                <a:ext cx="2304" cy="1080"/>
              </a:xfrm>
              <a:custGeom>
                <a:avLst/>
                <a:gdLst>
                  <a:gd name="T0" fmla="*/ 2304 w 2304"/>
                  <a:gd name="T1" fmla="*/ 792 h 1080"/>
                  <a:gd name="T2" fmla="*/ 2302 w 2304"/>
                  <a:gd name="T3" fmla="*/ 806 h 1080"/>
                  <a:gd name="T4" fmla="*/ 2290 w 2304"/>
                  <a:gd name="T5" fmla="*/ 836 h 1080"/>
                  <a:gd name="T6" fmla="*/ 2268 w 2304"/>
                  <a:gd name="T7" fmla="*/ 864 h 1080"/>
                  <a:gd name="T8" fmla="*/ 2234 w 2304"/>
                  <a:gd name="T9" fmla="*/ 892 h 1080"/>
                  <a:gd name="T10" fmla="*/ 2190 w 2304"/>
                  <a:gd name="T11" fmla="*/ 916 h 1080"/>
                  <a:gd name="T12" fmla="*/ 2108 w 2304"/>
                  <a:gd name="T13" fmla="*/ 954 h 1080"/>
                  <a:gd name="T14" fmla="*/ 1966 w 2304"/>
                  <a:gd name="T15" fmla="*/ 996 h 1080"/>
                  <a:gd name="T16" fmla="*/ 1796 w 2304"/>
                  <a:gd name="T17" fmla="*/ 1030 h 1080"/>
                  <a:gd name="T18" fmla="*/ 1600 w 2304"/>
                  <a:gd name="T19" fmla="*/ 1058 h 1080"/>
                  <a:gd name="T20" fmla="*/ 1384 w 2304"/>
                  <a:gd name="T21" fmla="*/ 1074 h 1080"/>
                  <a:gd name="T22" fmla="*/ 1152 w 2304"/>
                  <a:gd name="T23" fmla="*/ 1080 h 1080"/>
                  <a:gd name="T24" fmla="*/ 1034 w 2304"/>
                  <a:gd name="T25" fmla="*/ 1078 h 1080"/>
                  <a:gd name="T26" fmla="*/ 810 w 2304"/>
                  <a:gd name="T27" fmla="*/ 1068 h 1080"/>
                  <a:gd name="T28" fmla="*/ 602 w 2304"/>
                  <a:gd name="T29" fmla="*/ 1046 h 1080"/>
                  <a:gd name="T30" fmla="*/ 420 w 2304"/>
                  <a:gd name="T31" fmla="*/ 1014 h 1080"/>
                  <a:gd name="T32" fmla="*/ 264 w 2304"/>
                  <a:gd name="T33" fmla="*/ 976 h 1080"/>
                  <a:gd name="T34" fmla="*/ 140 w 2304"/>
                  <a:gd name="T35" fmla="*/ 930 h 1080"/>
                  <a:gd name="T36" fmla="*/ 90 w 2304"/>
                  <a:gd name="T37" fmla="*/ 904 h 1080"/>
                  <a:gd name="T38" fmla="*/ 52 w 2304"/>
                  <a:gd name="T39" fmla="*/ 878 h 1080"/>
                  <a:gd name="T40" fmla="*/ 24 w 2304"/>
                  <a:gd name="T41" fmla="*/ 850 h 1080"/>
                  <a:gd name="T42" fmla="*/ 6 w 2304"/>
                  <a:gd name="T43" fmla="*/ 822 h 1080"/>
                  <a:gd name="T44" fmla="*/ 0 w 2304"/>
                  <a:gd name="T45" fmla="*/ 792 h 1080"/>
                  <a:gd name="T46" fmla="*/ 288 w 2304"/>
                  <a:gd name="T47" fmla="*/ 216 h 1080"/>
                  <a:gd name="T48" fmla="*/ 292 w 2304"/>
                  <a:gd name="T49" fmla="*/ 194 h 1080"/>
                  <a:gd name="T50" fmla="*/ 306 w 2304"/>
                  <a:gd name="T51" fmla="*/ 172 h 1080"/>
                  <a:gd name="T52" fmla="*/ 326 w 2304"/>
                  <a:gd name="T53" fmla="*/ 152 h 1080"/>
                  <a:gd name="T54" fmla="*/ 356 w 2304"/>
                  <a:gd name="T55" fmla="*/ 132 h 1080"/>
                  <a:gd name="T56" fmla="*/ 436 w 2304"/>
                  <a:gd name="T57" fmla="*/ 96 h 1080"/>
                  <a:gd name="T58" fmla="*/ 542 w 2304"/>
                  <a:gd name="T59" fmla="*/ 64 h 1080"/>
                  <a:gd name="T60" fmla="*/ 668 w 2304"/>
                  <a:gd name="T61" fmla="*/ 36 h 1080"/>
                  <a:gd name="T62" fmla="*/ 816 w 2304"/>
                  <a:gd name="T63" fmla="*/ 16 h 1080"/>
                  <a:gd name="T64" fmla="*/ 978 w 2304"/>
                  <a:gd name="T65" fmla="*/ 4 h 1080"/>
                  <a:gd name="T66" fmla="*/ 1152 w 2304"/>
                  <a:gd name="T67" fmla="*/ 0 h 1080"/>
                  <a:gd name="T68" fmla="*/ 1240 w 2304"/>
                  <a:gd name="T69" fmla="*/ 2 h 1080"/>
                  <a:gd name="T70" fmla="*/ 1408 w 2304"/>
                  <a:gd name="T71" fmla="*/ 10 h 1080"/>
                  <a:gd name="T72" fmla="*/ 1564 w 2304"/>
                  <a:gd name="T73" fmla="*/ 26 h 1080"/>
                  <a:gd name="T74" fmla="*/ 1702 w 2304"/>
                  <a:gd name="T75" fmla="*/ 50 h 1080"/>
                  <a:gd name="T76" fmla="*/ 1818 w 2304"/>
                  <a:gd name="T77" fmla="*/ 78 h 1080"/>
                  <a:gd name="T78" fmla="*/ 1912 w 2304"/>
                  <a:gd name="T79" fmla="*/ 114 h 1080"/>
                  <a:gd name="T80" fmla="*/ 1964 w 2304"/>
                  <a:gd name="T81" fmla="*/ 142 h 1080"/>
                  <a:gd name="T82" fmla="*/ 1988 w 2304"/>
                  <a:gd name="T83" fmla="*/ 162 h 1080"/>
                  <a:gd name="T84" fmla="*/ 2006 w 2304"/>
                  <a:gd name="T85" fmla="*/ 184 h 1080"/>
                  <a:gd name="T86" fmla="*/ 2014 w 2304"/>
                  <a:gd name="T87" fmla="*/ 204 h 1080"/>
                  <a:gd name="T88" fmla="*/ 2016 w 2304"/>
                  <a:gd name="T89" fmla="*/ 216 h 10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04"/>
                  <a:gd name="T136" fmla="*/ 0 h 1080"/>
                  <a:gd name="T137" fmla="*/ 2304 w 2304"/>
                  <a:gd name="T138" fmla="*/ 1080 h 108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04" h="1080">
                    <a:moveTo>
                      <a:pt x="2016" y="216"/>
                    </a:moveTo>
                    <a:lnTo>
                      <a:pt x="2304" y="792"/>
                    </a:lnTo>
                    <a:lnTo>
                      <a:pt x="2302" y="806"/>
                    </a:lnTo>
                    <a:lnTo>
                      <a:pt x="2298" y="822"/>
                    </a:lnTo>
                    <a:lnTo>
                      <a:pt x="2290" y="836"/>
                    </a:lnTo>
                    <a:lnTo>
                      <a:pt x="2280" y="850"/>
                    </a:lnTo>
                    <a:lnTo>
                      <a:pt x="2268" y="864"/>
                    </a:lnTo>
                    <a:lnTo>
                      <a:pt x="2252" y="878"/>
                    </a:lnTo>
                    <a:lnTo>
                      <a:pt x="2234" y="892"/>
                    </a:lnTo>
                    <a:lnTo>
                      <a:pt x="2214" y="904"/>
                    </a:lnTo>
                    <a:lnTo>
                      <a:pt x="2190" y="916"/>
                    </a:lnTo>
                    <a:lnTo>
                      <a:pt x="2164" y="930"/>
                    </a:lnTo>
                    <a:lnTo>
                      <a:pt x="2108" y="954"/>
                    </a:lnTo>
                    <a:lnTo>
                      <a:pt x="2040" y="976"/>
                    </a:lnTo>
                    <a:lnTo>
                      <a:pt x="1966" y="996"/>
                    </a:lnTo>
                    <a:lnTo>
                      <a:pt x="1884" y="1014"/>
                    </a:lnTo>
                    <a:lnTo>
                      <a:pt x="1796" y="1030"/>
                    </a:lnTo>
                    <a:lnTo>
                      <a:pt x="1702" y="1046"/>
                    </a:lnTo>
                    <a:lnTo>
                      <a:pt x="1600" y="1058"/>
                    </a:lnTo>
                    <a:lnTo>
                      <a:pt x="1494" y="1068"/>
                    </a:lnTo>
                    <a:lnTo>
                      <a:pt x="1384" y="1074"/>
                    </a:lnTo>
                    <a:lnTo>
                      <a:pt x="1270" y="1078"/>
                    </a:lnTo>
                    <a:lnTo>
                      <a:pt x="1152" y="1080"/>
                    </a:lnTo>
                    <a:lnTo>
                      <a:pt x="1034" y="1078"/>
                    </a:lnTo>
                    <a:lnTo>
                      <a:pt x="920" y="1074"/>
                    </a:lnTo>
                    <a:lnTo>
                      <a:pt x="810" y="1068"/>
                    </a:lnTo>
                    <a:lnTo>
                      <a:pt x="704" y="1058"/>
                    </a:lnTo>
                    <a:lnTo>
                      <a:pt x="602" y="1046"/>
                    </a:lnTo>
                    <a:lnTo>
                      <a:pt x="508" y="1030"/>
                    </a:lnTo>
                    <a:lnTo>
                      <a:pt x="420" y="1014"/>
                    </a:lnTo>
                    <a:lnTo>
                      <a:pt x="338" y="996"/>
                    </a:lnTo>
                    <a:lnTo>
                      <a:pt x="264" y="976"/>
                    </a:lnTo>
                    <a:lnTo>
                      <a:pt x="196" y="954"/>
                    </a:lnTo>
                    <a:lnTo>
                      <a:pt x="140" y="930"/>
                    </a:lnTo>
                    <a:lnTo>
                      <a:pt x="114" y="916"/>
                    </a:lnTo>
                    <a:lnTo>
                      <a:pt x="90" y="904"/>
                    </a:lnTo>
                    <a:lnTo>
                      <a:pt x="70" y="892"/>
                    </a:lnTo>
                    <a:lnTo>
                      <a:pt x="52" y="878"/>
                    </a:lnTo>
                    <a:lnTo>
                      <a:pt x="36" y="864"/>
                    </a:lnTo>
                    <a:lnTo>
                      <a:pt x="24" y="850"/>
                    </a:lnTo>
                    <a:lnTo>
                      <a:pt x="14" y="836"/>
                    </a:lnTo>
                    <a:lnTo>
                      <a:pt x="6" y="822"/>
                    </a:lnTo>
                    <a:lnTo>
                      <a:pt x="2" y="806"/>
                    </a:lnTo>
                    <a:lnTo>
                      <a:pt x="0" y="792"/>
                    </a:lnTo>
                    <a:lnTo>
                      <a:pt x="288" y="216"/>
                    </a:lnTo>
                    <a:lnTo>
                      <a:pt x="290" y="204"/>
                    </a:lnTo>
                    <a:lnTo>
                      <a:pt x="292" y="194"/>
                    </a:lnTo>
                    <a:lnTo>
                      <a:pt x="298" y="184"/>
                    </a:lnTo>
                    <a:lnTo>
                      <a:pt x="306" y="172"/>
                    </a:lnTo>
                    <a:lnTo>
                      <a:pt x="316" y="162"/>
                    </a:lnTo>
                    <a:lnTo>
                      <a:pt x="326" y="152"/>
                    </a:lnTo>
                    <a:lnTo>
                      <a:pt x="340" y="142"/>
                    </a:lnTo>
                    <a:lnTo>
                      <a:pt x="356" y="132"/>
                    </a:lnTo>
                    <a:lnTo>
                      <a:pt x="392" y="114"/>
                    </a:lnTo>
                    <a:lnTo>
                      <a:pt x="436" y="96"/>
                    </a:lnTo>
                    <a:lnTo>
                      <a:pt x="486" y="78"/>
                    </a:lnTo>
                    <a:lnTo>
                      <a:pt x="542" y="64"/>
                    </a:lnTo>
                    <a:lnTo>
                      <a:pt x="602" y="50"/>
                    </a:lnTo>
                    <a:lnTo>
                      <a:pt x="668" y="36"/>
                    </a:lnTo>
                    <a:lnTo>
                      <a:pt x="740" y="26"/>
                    </a:lnTo>
                    <a:lnTo>
                      <a:pt x="816" y="16"/>
                    </a:lnTo>
                    <a:lnTo>
                      <a:pt x="896" y="10"/>
                    </a:lnTo>
                    <a:lnTo>
                      <a:pt x="978" y="4"/>
                    </a:lnTo>
                    <a:lnTo>
                      <a:pt x="1064" y="2"/>
                    </a:lnTo>
                    <a:lnTo>
                      <a:pt x="1152" y="0"/>
                    </a:lnTo>
                    <a:lnTo>
                      <a:pt x="1240" y="2"/>
                    </a:lnTo>
                    <a:lnTo>
                      <a:pt x="1326" y="4"/>
                    </a:lnTo>
                    <a:lnTo>
                      <a:pt x="1408" y="10"/>
                    </a:lnTo>
                    <a:lnTo>
                      <a:pt x="1488" y="16"/>
                    </a:lnTo>
                    <a:lnTo>
                      <a:pt x="1564" y="26"/>
                    </a:lnTo>
                    <a:lnTo>
                      <a:pt x="1636" y="36"/>
                    </a:lnTo>
                    <a:lnTo>
                      <a:pt x="1702" y="50"/>
                    </a:lnTo>
                    <a:lnTo>
                      <a:pt x="1762" y="64"/>
                    </a:lnTo>
                    <a:lnTo>
                      <a:pt x="1818" y="78"/>
                    </a:lnTo>
                    <a:lnTo>
                      <a:pt x="1868" y="96"/>
                    </a:lnTo>
                    <a:lnTo>
                      <a:pt x="1912" y="114"/>
                    </a:lnTo>
                    <a:lnTo>
                      <a:pt x="1948" y="132"/>
                    </a:lnTo>
                    <a:lnTo>
                      <a:pt x="1964" y="142"/>
                    </a:lnTo>
                    <a:lnTo>
                      <a:pt x="1978" y="152"/>
                    </a:lnTo>
                    <a:lnTo>
                      <a:pt x="1988" y="162"/>
                    </a:lnTo>
                    <a:lnTo>
                      <a:pt x="1998" y="172"/>
                    </a:lnTo>
                    <a:lnTo>
                      <a:pt x="2006" y="184"/>
                    </a:lnTo>
                    <a:lnTo>
                      <a:pt x="2012" y="194"/>
                    </a:lnTo>
                    <a:lnTo>
                      <a:pt x="2014" y="204"/>
                    </a:lnTo>
                    <a:lnTo>
                      <a:pt x="2016" y="216"/>
                    </a:lnTo>
                    <a:close/>
                  </a:path>
                </a:pathLst>
              </a:custGeom>
              <a:solidFill>
                <a:srgbClr val="C0504D">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zh-CN" altLang="en-US" sz="555" b="1" i="0" u="none" strike="noStrike" kern="0" cap="none" spc="0" normalizeH="0" baseline="0" noProof="0" smtClean="0">
                  <a:ln>
                    <a:noFill/>
                  </a:ln>
                  <a:solidFill>
                    <a:srgbClr val="00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Freeform 6"/>
              <p:cNvSpPr/>
              <p:nvPr/>
            </p:nvSpPr>
            <p:spPr bwMode="auto">
              <a:xfrm>
                <a:off x="2016" y="3024"/>
                <a:ext cx="1728" cy="432"/>
              </a:xfrm>
              <a:custGeom>
                <a:avLst/>
                <a:gdLst>
                  <a:gd name="T0" fmla="*/ 1728 w 1728"/>
                  <a:gd name="T1" fmla="*/ 216 h 432"/>
                  <a:gd name="T2" fmla="*/ 1724 w 1728"/>
                  <a:gd name="T3" fmla="*/ 238 h 432"/>
                  <a:gd name="T4" fmla="*/ 1710 w 1728"/>
                  <a:gd name="T5" fmla="*/ 260 h 432"/>
                  <a:gd name="T6" fmla="*/ 1690 w 1728"/>
                  <a:gd name="T7" fmla="*/ 280 h 432"/>
                  <a:gd name="T8" fmla="*/ 1660 w 1728"/>
                  <a:gd name="T9" fmla="*/ 300 h 432"/>
                  <a:gd name="T10" fmla="*/ 1580 w 1728"/>
                  <a:gd name="T11" fmla="*/ 336 h 432"/>
                  <a:gd name="T12" fmla="*/ 1474 w 1728"/>
                  <a:gd name="T13" fmla="*/ 368 h 432"/>
                  <a:gd name="T14" fmla="*/ 1348 w 1728"/>
                  <a:gd name="T15" fmla="*/ 396 h 432"/>
                  <a:gd name="T16" fmla="*/ 1200 w 1728"/>
                  <a:gd name="T17" fmla="*/ 416 h 432"/>
                  <a:gd name="T18" fmla="*/ 1038 w 1728"/>
                  <a:gd name="T19" fmla="*/ 428 h 432"/>
                  <a:gd name="T20" fmla="*/ 864 w 1728"/>
                  <a:gd name="T21" fmla="*/ 432 h 432"/>
                  <a:gd name="T22" fmla="*/ 776 w 1728"/>
                  <a:gd name="T23" fmla="*/ 430 h 432"/>
                  <a:gd name="T24" fmla="*/ 608 w 1728"/>
                  <a:gd name="T25" fmla="*/ 422 h 432"/>
                  <a:gd name="T26" fmla="*/ 452 w 1728"/>
                  <a:gd name="T27" fmla="*/ 406 h 432"/>
                  <a:gd name="T28" fmla="*/ 314 w 1728"/>
                  <a:gd name="T29" fmla="*/ 382 h 432"/>
                  <a:gd name="T30" fmla="*/ 198 w 1728"/>
                  <a:gd name="T31" fmla="*/ 354 h 432"/>
                  <a:gd name="T32" fmla="*/ 104 w 1728"/>
                  <a:gd name="T33" fmla="*/ 318 h 432"/>
                  <a:gd name="T34" fmla="*/ 52 w 1728"/>
                  <a:gd name="T35" fmla="*/ 290 h 432"/>
                  <a:gd name="T36" fmla="*/ 28 w 1728"/>
                  <a:gd name="T37" fmla="*/ 270 h 432"/>
                  <a:gd name="T38" fmla="*/ 10 w 1728"/>
                  <a:gd name="T39" fmla="*/ 248 h 432"/>
                  <a:gd name="T40" fmla="*/ 2 w 1728"/>
                  <a:gd name="T41" fmla="*/ 228 h 432"/>
                  <a:gd name="T42" fmla="*/ 0 w 1728"/>
                  <a:gd name="T43" fmla="*/ 216 h 432"/>
                  <a:gd name="T44" fmla="*/ 4 w 1728"/>
                  <a:gd name="T45" fmla="*/ 194 h 432"/>
                  <a:gd name="T46" fmla="*/ 18 w 1728"/>
                  <a:gd name="T47" fmla="*/ 172 h 432"/>
                  <a:gd name="T48" fmla="*/ 38 w 1728"/>
                  <a:gd name="T49" fmla="*/ 152 h 432"/>
                  <a:gd name="T50" fmla="*/ 68 w 1728"/>
                  <a:gd name="T51" fmla="*/ 132 h 432"/>
                  <a:gd name="T52" fmla="*/ 148 w 1728"/>
                  <a:gd name="T53" fmla="*/ 96 h 432"/>
                  <a:gd name="T54" fmla="*/ 254 w 1728"/>
                  <a:gd name="T55" fmla="*/ 64 h 432"/>
                  <a:gd name="T56" fmla="*/ 380 w 1728"/>
                  <a:gd name="T57" fmla="*/ 36 h 432"/>
                  <a:gd name="T58" fmla="*/ 528 w 1728"/>
                  <a:gd name="T59" fmla="*/ 16 h 432"/>
                  <a:gd name="T60" fmla="*/ 690 w 1728"/>
                  <a:gd name="T61" fmla="*/ 4 h 432"/>
                  <a:gd name="T62" fmla="*/ 864 w 1728"/>
                  <a:gd name="T63" fmla="*/ 0 h 432"/>
                  <a:gd name="T64" fmla="*/ 952 w 1728"/>
                  <a:gd name="T65" fmla="*/ 2 h 432"/>
                  <a:gd name="T66" fmla="*/ 1120 w 1728"/>
                  <a:gd name="T67" fmla="*/ 10 h 432"/>
                  <a:gd name="T68" fmla="*/ 1276 w 1728"/>
                  <a:gd name="T69" fmla="*/ 26 h 432"/>
                  <a:gd name="T70" fmla="*/ 1414 w 1728"/>
                  <a:gd name="T71" fmla="*/ 50 h 432"/>
                  <a:gd name="T72" fmla="*/ 1530 w 1728"/>
                  <a:gd name="T73" fmla="*/ 78 h 432"/>
                  <a:gd name="T74" fmla="*/ 1624 w 1728"/>
                  <a:gd name="T75" fmla="*/ 114 h 432"/>
                  <a:gd name="T76" fmla="*/ 1676 w 1728"/>
                  <a:gd name="T77" fmla="*/ 142 h 432"/>
                  <a:gd name="T78" fmla="*/ 1700 w 1728"/>
                  <a:gd name="T79" fmla="*/ 162 h 432"/>
                  <a:gd name="T80" fmla="*/ 1718 w 1728"/>
                  <a:gd name="T81" fmla="*/ 184 h 432"/>
                  <a:gd name="T82" fmla="*/ 1726 w 1728"/>
                  <a:gd name="T83" fmla="*/ 204 h 432"/>
                  <a:gd name="T84" fmla="*/ 1728 w 1728"/>
                  <a:gd name="T85" fmla="*/ 216 h 4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28"/>
                  <a:gd name="T130" fmla="*/ 0 h 432"/>
                  <a:gd name="T131" fmla="*/ 1728 w 1728"/>
                  <a:gd name="T132" fmla="*/ 432 h 4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28" h="432">
                    <a:moveTo>
                      <a:pt x="1728" y="216"/>
                    </a:moveTo>
                    <a:lnTo>
                      <a:pt x="1728" y="216"/>
                    </a:lnTo>
                    <a:lnTo>
                      <a:pt x="1726" y="228"/>
                    </a:lnTo>
                    <a:lnTo>
                      <a:pt x="1724" y="238"/>
                    </a:lnTo>
                    <a:lnTo>
                      <a:pt x="1718" y="248"/>
                    </a:lnTo>
                    <a:lnTo>
                      <a:pt x="1710" y="260"/>
                    </a:lnTo>
                    <a:lnTo>
                      <a:pt x="1700" y="270"/>
                    </a:lnTo>
                    <a:lnTo>
                      <a:pt x="1690" y="280"/>
                    </a:lnTo>
                    <a:lnTo>
                      <a:pt x="1676" y="290"/>
                    </a:lnTo>
                    <a:lnTo>
                      <a:pt x="1660" y="300"/>
                    </a:lnTo>
                    <a:lnTo>
                      <a:pt x="1624" y="318"/>
                    </a:lnTo>
                    <a:lnTo>
                      <a:pt x="1580" y="336"/>
                    </a:lnTo>
                    <a:lnTo>
                      <a:pt x="1530" y="354"/>
                    </a:lnTo>
                    <a:lnTo>
                      <a:pt x="1474" y="368"/>
                    </a:lnTo>
                    <a:lnTo>
                      <a:pt x="1414" y="382"/>
                    </a:lnTo>
                    <a:lnTo>
                      <a:pt x="1348" y="396"/>
                    </a:lnTo>
                    <a:lnTo>
                      <a:pt x="1276" y="406"/>
                    </a:lnTo>
                    <a:lnTo>
                      <a:pt x="1200" y="416"/>
                    </a:lnTo>
                    <a:lnTo>
                      <a:pt x="1120" y="422"/>
                    </a:lnTo>
                    <a:lnTo>
                      <a:pt x="1038" y="428"/>
                    </a:lnTo>
                    <a:lnTo>
                      <a:pt x="952" y="430"/>
                    </a:lnTo>
                    <a:lnTo>
                      <a:pt x="864" y="432"/>
                    </a:lnTo>
                    <a:lnTo>
                      <a:pt x="776" y="430"/>
                    </a:lnTo>
                    <a:lnTo>
                      <a:pt x="690" y="428"/>
                    </a:lnTo>
                    <a:lnTo>
                      <a:pt x="608" y="422"/>
                    </a:lnTo>
                    <a:lnTo>
                      <a:pt x="528" y="416"/>
                    </a:lnTo>
                    <a:lnTo>
                      <a:pt x="452" y="406"/>
                    </a:lnTo>
                    <a:lnTo>
                      <a:pt x="380" y="396"/>
                    </a:lnTo>
                    <a:lnTo>
                      <a:pt x="314" y="382"/>
                    </a:lnTo>
                    <a:lnTo>
                      <a:pt x="254" y="368"/>
                    </a:lnTo>
                    <a:lnTo>
                      <a:pt x="198" y="354"/>
                    </a:lnTo>
                    <a:lnTo>
                      <a:pt x="148" y="336"/>
                    </a:lnTo>
                    <a:lnTo>
                      <a:pt x="104" y="318"/>
                    </a:lnTo>
                    <a:lnTo>
                      <a:pt x="68" y="300"/>
                    </a:lnTo>
                    <a:lnTo>
                      <a:pt x="52" y="290"/>
                    </a:lnTo>
                    <a:lnTo>
                      <a:pt x="38" y="280"/>
                    </a:lnTo>
                    <a:lnTo>
                      <a:pt x="28" y="270"/>
                    </a:lnTo>
                    <a:lnTo>
                      <a:pt x="18" y="260"/>
                    </a:lnTo>
                    <a:lnTo>
                      <a:pt x="10" y="248"/>
                    </a:lnTo>
                    <a:lnTo>
                      <a:pt x="4" y="238"/>
                    </a:lnTo>
                    <a:lnTo>
                      <a:pt x="2" y="228"/>
                    </a:lnTo>
                    <a:lnTo>
                      <a:pt x="0" y="216"/>
                    </a:lnTo>
                    <a:lnTo>
                      <a:pt x="2" y="204"/>
                    </a:lnTo>
                    <a:lnTo>
                      <a:pt x="4" y="194"/>
                    </a:lnTo>
                    <a:lnTo>
                      <a:pt x="10" y="184"/>
                    </a:lnTo>
                    <a:lnTo>
                      <a:pt x="18" y="172"/>
                    </a:lnTo>
                    <a:lnTo>
                      <a:pt x="28" y="162"/>
                    </a:lnTo>
                    <a:lnTo>
                      <a:pt x="38" y="152"/>
                    </a:lnTo>
                    <a:lnTo>
                      <a:pt x="52" y="142"/>
                    </a:lnTo>
                    <a:lnTo>
                      <a:pt x="68" y="132"/>
                    </a:lnTo>
                    <a:lnTo>
                      <a:pt x="104" y="114"/>
                    </a:lnTo>
                    <a:lnTo>
                      <a:pt x="148" y="96"/>
                    </a:lnTo>
                    <a:lnTo>
                      <a:pt x="198" y="78"/>
                    </a:lnTo>
                    <a:lnTo>
                      <a:pt x="254" y="64"/>
                    </a:lnTo>
                    <a:lnTo>
                      <a:pt x="314" y="50"/>
                    </a:lnTo>
                    <a:lnTo>
                      <a:pt x="380" y="36"/>
                    </a:lnTo>
                    <a:lnTo>
                      <a:pt x="452" y="26"/>
                    </a:lnTo>
                    <a:lnTo>
                      <a:pt x="528" y="16"/>
                    </a:lnTo>
                    <a:lnTo>
                      <a:pt x="608" y="10"/>
                    </a:lnTo>
                    <a:lnTo>
                      <a:pt x="690" y="4"/>
                    </a:lnTo>
                    <a:lnTo>
                      <a:pt x="776" y="2"/>
                    </a:lnTo>
                    <a:lnTo>
                      <a:pt x="864" y="0"/>
                    </a:lnTo>
                    <a:lnTo>
                      <a:pt x="952" y="2"/>
                    </a:lnTo>
                    <a:lnTo>
                      <a:pt x="1038" y="4"/>
                    </a:lnTo>
                    <a:lnTo>
                      <a:pt x="1120" y="10"/>
                    </a:lnTo>
                    <a:lnTo>
                      <a:pt x="1200" y="16"/>
                    </a:lnTo>
                    <a:lnTo>
                      <a:pt x="1276" y="26"/>
                    </a:lnTo>
                    <a:lnTo>
                      <a:pt x="1348" y="36"/>
                    </a:lnTo>
                    <a:lnTo>
                      <a:pt x="1414" y="50"/>
                    </a:lnTo>
                    <a:lnTo>
                      <a:pt x="1474" y="64"/>
                    </a:lnTo>
                    <a:lnTo>
                      <a:pt x="1530" y="78"/>
                    </a:lnTo>
                    <a:lnTo>
                      <a:pt x="1580" y="96"/>
                    </a:lnTo>
                    <a:lnTo>
                      <a:pt x="1624" y="114"/>
                    </a:lnTo>
                    <a:lnTo>
                      <a:pt x="1660" y="132"/>
                    </a:lnTo>
                    <a:lnTo>
                      <a:pt x="1676" y="142"/>
                    </a:lnTo>
                    <a:lnTo>
                      <a:pt x="1690" y="152"/>
                    </a:lnTo>
                    <a:lnTo>
                      <a:pt x="1700" y="162"/>
                    </a:lnTo>
                    <a:lnTo>
                      <a:pt x="1710" y="172"/>
                    </a:lnTo>
                    <a:lnTo>
                      <a:pt x="1718" y="184"/>
                    </a:lnTo>
                    <a:lnTo>
                      <a:pt x="1724" y="194"/>
                    </a:lnTo>
                    <a:lnTo>
                      <a:pt x="1726" y="204"/>
                    </a:lnTo>
                    <a:lnTo>
                      <a:pt x="1728" y="216"/>
                    </a:lnTo>
                    <a:close/>
                  </a:path>
                </a:pathLst>
              </a:custGeom>
              <a:gradFill rotWithShape="1">
                <a:gsLst>
                  <a:gs pos="0">
                    <a:srgbClr val="767676">
                      <a:alpha val="0"/>
                    </a:srgbClr>
                  </a:gs>
                  <a:gs pos="100000">
                    <a:srgbClr val="FFFFFF"/>
                  </a:gs>
                </a:gsLst>
                <a:lin ang="5400000" scaled="1"/>
              </a:gradFill>
              <a:ln>
                <a:noFill/>
              </a:ln>
              <a:extLst>
                <a:ext uri="{91240B29-F687-4F45-9708-019B960494DF}">
                  <a14:hiddenLine xmlns:a14="http://schemas.microsoft.com/office/drawing/2010/main" w="12700">
                    <a:solidFill>
                      <a:srgbClr val="000000"/>
                    </a:solidFill>
                    <a:round/>
                  </a14:hiddenLine>
                </a:ext>
              </a:extLst>
            </p:spPr>
            <p:txBody>
              <a:bodyPr/>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zh-CN" altLang="en-US" sz="555" b="1" i="0" u="none" strike="noStrike" kern="0" cap="none" spc="0" normalizeH="0" baseline="0" noProof="0" smtClean="0">
                  <a:ln>
                    <a:noFill/>
                  </a:ln>
                  <a:solidFill>
                    <a:srgbClr val="00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3" name="Oval 7"/>
            <p:cNvSpPr>
              <a:spLocks noChangeArrowheads="1"/>
            </p:cNvSpPr>
            <p:nvPr/>
          </p:nvSpPr>
          <p:spPr bwMode="auto">
            <a:xfrm>
              <a:off x="1467007" y="3811318"/>
              <a:ext cx="2832099" cy="920750"/>
            </a:xfrm>
            <a:prstGeom prst="ellipse">
              <a:avLst/>
            </a:prstGeom>
            <a:gradFill rotWithShape="1">
              <a:gsLst>
                <a:gs pos="0">
                  <a:srgbClr val="000000">
                    <a:alpha val="50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fontAlgn="ctr" hangingPunct="0">
                <a:lnSpc>
                  <a:spcPct val="120000"/>
                </a:lnSpc>
                <a:spcBef>
                  <a:spcPct val="20000"/>
                </a:spcBef>
                <a:buClr>
                  <a:schemeClr val="accent1"/>
                </a:buClr>
                <a:buSzPct val="60000"/>
                <a:buFont typeface="Wingdings" panose="05000000000000000000" pitchFamily="2" charset="2"/>
                <a:buChar char="l"/>
                <a:defRPr sz="2000" b="1">
                  <a:solidFill>
                    <a:schemeClr val="tx1"/>
                  </a:solidFill>
                  <a:latin typeface="Arial" panose="020B0604020202020204" pitchFamily="34" charset="0"/>
                  <a:ea typeface="微软雅黑" panose="020B0503020204020204" pitchFamily="34" charset="-122"/>
                </a:defRPr>
              </a:lvl1pPr>
              <a:lvl2pPr marL="742950" indent="-285750" eaLnBrk="0" fontAlgn="ctr" hangingPunct="0">
                <a:lnSpc>
                  <a:spcPct val="120000"/>
                </a:lnSpc>
                <a:spcBef>
                  <a:spcPct val="20000"/>
                </a:spcBef>
                <a:buClr>
                  <a:schemeClr val="accent1"/>
                </a:buClr>
                <a:buSzPct val="60000"/>
                <a:buFont typeface="Wingdings" panose="05000000000000000000" pitchFamily="2" charset="2"/>
                <a:buChar char="l"/>
                <a:defRPr>
                  <a:solidFill>
                    <a:schemeClr val="tx1"/>
                  </a:solidFill>
                  <a:latin typeface="Arial" panose="020B0604020202020204" pitchFamily="34" charset="0"/>
                  <a:ea typeface="微软雅黑" panose="020B0503020204020204" pitchFamily="34" charset="-122"/>
                </a:defRPr>
              </a:lvl2pPr>
              <a:lvl3pPr marL="1143000" indent="-228600" eaLnBrk="0" fontAlgn="ctr" hangingPunct="0">
                <a:lnSpc>
                  <a:spcPct val="120000"/>
                </a:lnSpc>
                <a:spcBef>
                  <a:spcPct val="20000"/>
                </a:spcBef>
                <a:buClr>
                  <a:schemeClr val="accent1"/>
                </a:buClr>
                <a:buSzPct val="60000"/>
                <a:buFont typeface="Wingdings" panose="05000000000000000000" pitchFamily="2" charset="2"/>
                <a:buChar char="l"/>
                <a:defRPr sz="1600">
                  <a:solidFill>
                    <a:schemeClr val="tx1"/>
                  </a:solidFill>
                  <a:latin typeface="Arial" panose="020B0604020202020204" pitchFamily="34" charset="0"/>
                  <a:ea typeface="微软雅黑" panose="020B0503020204020204" pitchFamily="34" charset="-122"/>
                </a:defRPr>
              </a:lvl3pPr>
              <a:lvl4pPr marL="1600200" indent="-228600" eaLnBrk="0" fontAlgn="ctr" hangingPunct="0">
                <a:lnSpc>
                  <a:spcPct val="120000"/>
                </a:lnSpc>
                <a:spcBef>
                  <a:spcPct val="20000"/>
                </a:spcBef>
                <a:buClr>
                  <a:schemeClr val="accent1"/>
                </a:buClr>
                <a:buSzPct val="60000"/>
                <a:buFont typeface="Wingdings" panose="05000000000000000000" pitchFamily="2" charset="2"/>
                <a:buChar char="l"/>
                <a:defRPr sz="1400">
                  <a:solidFill>
                    <a:schemeClr val="tx1"/>
                  </a:solidFill>
                  <a:latin typeface="Arial" panose="020B0604020202020204" pitchFamily="34" charset="0"/>
                  <a:ea typeface="微软雅黑" panose="020B0503020204020204" pitchFamily="34" charset="-122"/>
                </a:defRPr>
              </a:lvl4pPr>
              <a:lvl5pPr marL="2057400" indent="-228600" eaLnBrk="0" fontAlgn="ctr" hangingPunct="0">
                <a:lnSpc>
                  <a:spcPct val="120000"/>
                </a:lnSpc>
                <a:spcBef>
                  <a:spcPct val="20000"/>
                </a:spcBef>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9pPr>
            </a:lstStyle>
            <a:p>
              <a:pPr marL="0" marR="0" lvl="0" indent="0" algn="just" defTabSz="915670" eaLnBrk="1" fontAlgn="base" latinLnBrk="0" hangingPunct="1">
                <a:lnSpc>
                  <a:spcPct val="120000"/>
                </a:lnSpc>
                <a:spcBef>
                  <a:spcPts val="0"/>
                </a:spcBef>
                <a:spcAft>
                  <a:spcPts val="0"/>
                </a:spcAft>
                <a:buClrTx/>
                <a:buSzTx/>
                <a:buFont typeface="Wingdings" panose="05000000000000000000" pitchFamily="2" charset="2"/>
                <a:buNone/>
                <a:tabLst/>
                <a:defRPr/>
              </a:pPr>
              <a:endParaRPr kumimoji="0" lang="zh-CN" altLang="en-US" sz="555"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6" name="Group 9"/>
          <p:cNvGrpSpPr/>
          <p:nvPr/>
        </p:nvGrpSpPr>
        <p:grpSpPr>
          <a:xfrm>
            <a:off x="2543579" y="2312548"/>
            <a:ext cx="1769671" cy="1097987"/>
            <a:chOff x="1659095" y="2788969"/>
            <a:chExt cx="2484437" cy="1541462"/>
          </a:xfrm>
        </p:grpSpPr>
        <p:grpSp>
          <p:nvGrpSpPr>
            <p:cNvPr id="17" name="Group 8"/>
            <p:cNvGrpSpPr/>
            <p:nvPr/>
          </p:nvGrpSpPr>
          <p:grpSpPr bwMode="auto">
            <a:xfrm>
              <a:off x="1659095" y="2957244"/>
              <a:ext cx="2484437" cy="1373187"/>
              <a:chOff x="2016" y="1944"/>
              <a:chExt cx="1728" cy="936"/>
            </a:xfrm>
          </p:grpSpPr>
          <p:sp>
            <p:nvSpPr>
              <p:cNvPr id="19" name="Freeform 9"/>
              <p:cNvSpPr/>
              <p:nvPr/>
            </p:nvSpPr>
            <p:spPr bwMode="auto">
              <a:xfrm>
                <a:off x="2016" y="1944"/>
                <a:ext cx="1728" cy="936"/>
              </a:xfrm>
              <a:custGeom>
                <a:avLst/>
                <a:gdLst>
                  <a:gd name="T0" fmla="*/ 1728 w 1728"/>
                  <a:gd name="T1" fmla="*/ 720 h 936"/>
                  <a:gd name="T2" fmla="*/ 1726 w 1728"/>
                  <a:gd name="T3" fmla="*/ 732 h 936"/>
                  <a:gd name="T4" fmla="*/ 1718 w 1728"/>
                  <a:gd name="T5" fmla="*/ 752 h 936"/>
                  <a:gd name="T6" fmla="*/ 1700 w 1728"/>
                  <a:gd name="T7" fmla="*/ 774 h 936"/>
                  <a:gd name="T8" fmla="*/ 1676 w 1728"/>
                  <a:gd name="T9" fmla="*/ 794 h 936"/>
                  <a:gd name="T10" fmla="*/ 1624 w 1728"/>
                  <a:gd name="T11" fmla="*/ 822 h 936"/>
                  <a:gd name="T12" fmla="*/ 1530 w 1728"/>
                  <a:gd name="T13" fmla="*/ 858 h 936"/>
                  <a:gd name="T14" fmla="*/ 1414 w 1728"/>
                  <a:gd name="T15" fmla="*/ 886 h 936"/>
                  <a:gd name="T16" fmla="*/ 1276 w 1728"/>
                  <a:gd name="T17" fmla="*/ 910 h 936"/>
                  <a:gd name="T18" fmla="*/ 1120 w 1728"/>
                  <a:gd name="T19" fmla="*/ 926 h 936"/>
                  <a:gd name="T20" fmla="*/ 952 w 1728"/>
                  <a:gd name="T21" fmla="*/ 934 h 936"/>
                  <a:gd name="T22" fmla="*/ 864 w 1728"/>
                  <a:gd name="T23" fmla="*/ 936 h 936"/>
                  <a:gd name="T24" fmla="*/ 690 w 1728"/>
                  <a:gd name="T25" fmla="*/ 932 h 936"/>
                  <a:gd name="T26" fmla="*/ 528 w 1728"/>
                  <a:gd name="T27" fmla="*/ 920 h 936"/>
                  <a:gd name="T28" fmla="*/ 380 w 1728"/>
                  <a:gd name="T29" fmla="*/ 900 h 936"/>
                  <a:gd name="T30" fmla="*/ 254 w 1728"/>
                  <a:gd name="T31" fmla="*/ 872 h 936"/>
                  <a:gd name="T32" fmla="*/ 148 w 1728"/>
                  <a:gd name="T33" fmla="*/ 840 h 936"/>
                  <a:gd name="T34" fmla="*/ 68 w 1728"/>
                  <a:gd name="T35" fmla="*/ 804 h 936"/>
                  <a:gd name="T36" fmla="*/ 38 w 1728"/>
                  <a:gd name="T37" fmla="*/ 784 h 936"/>
                  <a:gd name="T38" fmla="*/ 18 w 1728"/>
                  <a:gd name="T39" fmla="*/ 764 h 936"/>
                  <a:gd name="T40" fmla="*/ 4 w 1728"/>
                  <a:gd name="T41" fmla="*/ 742 h 936"/>
                  <a:gd name="T42" fmla="*/ 0 w 1728"/>
                  <a:gd name="T43" fmla="*/ 720 h 936"/>
                  <a:gd name="T44" fmla="*/ 288 w 1728"/>
                  <a:gd name="T45" fmla="*/ 144 h 936"/>
                  <a:gd name="T46" fmla="*/ 290 w 1728"/>
                  <a:gd name="T47" fmla="*/ 130 h 936"/>
                  <a:gd name="T48" fmla="*/ 300 w 1728"/>
                  <a:gd name="T49" fmla="*/ 114 h 936"/>
                  <a:gd name="T50" fmla="*/ 334 w 1728"/>
                  <a:gd name="T51" fmla="*/ 88 h 936"/>
                  <a:gd name="T52" fmla="*/ 386 w 1728"/>
                  <a:gd name="T53" fmla="*/ 64 h 936"/>
                  <a:gd name="T54" fmla="*/ 456 w 1728"/>
                  <a:gd name="T55" fmla="*/ 42 h 936"/>
                  <a:gd name="T56" fmla="*/ 542 w 1728"/>
                  <a:gd name="T57" fmla="*/ 24 h 936"/>
                  <a:gd name="T58" fmla="*/ 640 w 1728"/>
                  <a:gd name="T59" fmla="*/ 12 h 936"/>
                  <a:gd name="T60" fmla="*/ 748 w 1728"/>
                  <a:gd name="T61" fmla="*/ 2 h 936"/>
                  <a:gd name="T62" fmla="*/ 864 w 1728"/>
                  <a:gd name="T63" fmla="*/ 0 h 936"/>
                  <a:gd name="T64" fmla="*/ 922 w 1728"/>
                  <a:gd name="T65" fmla="*/ 0 h 936"/>
                  <a:gd name="T66" fmla="*/ 1036 w 1728"/>
                  <a:gd name="T67" fmla="*/ 6 h 936"/>
                  <a:gd name="T68" fmla="*/ 1138 w 1728"/>
                  <a:gd name="T69" fmla="*/ 18 h 936"/>
                  <a:gd name="T70" fmla="*/ 1230 w 1728"/>
                  <a:gd name="T71" fmla="*/ 32 h 936"/>
                  <a:gd name="T72" fmla="*/ 1308 w 1728"/>
                  <a:gd name="T73" fmla="*/ 52 h 936"/>
                  <a:gd name="T74" fmla="*/ 1370 w 1728"/>
                  <a:gd name="T75" fmla="*/ 76 h 936"/>
                  <a:gd name="T76" fmla="*/ 1414 w 1728"/>
                  <a:gd name="T77" fmla="*/ 102 h 936"/>
                  <a:gd name="T78" fmla="*/ 1434 w 1728"/>
                  <a:gd name="T79" fmla="*/ 122 h 936"/>
                  <a:gd name="T80" fmla="*/ 1440 w 1728"/>
                  <a:gd name="T81" fmla="*/ 136 h 936"/>
                  <a:gd name="T82" fmla="*/ 1440 w 1728"/>
                  <a:gd name="T83" fmla="*/ 144 h 9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28"/>
                  <a:gd name="T127" fmla="*/ 0 h 936"/>
                  <a:gd name="T128" fmla="*/ 1728 w 1728"/>
                  <a:gd name="T129" fmla="*/ 936 h 9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28" h="936">
                    <a:moveTo>
                      <a:pt x="1440" y="144"/>
                    </a:moveTo>
                    <a:lnTo>
                      <a:pt x="1728" y="720"/>
                    </a:lnTo>
                    <a:lnTo>
                      <a:pt x="1726" y="732"/>
                    </a:lnTo>
                    <a:lnTo>
                      <a:pt x="1724" y="742"/>
                    </a:lnTo>
                    <a:lnTo>
                      <a:pt x="1718" y="752"/>
                    </a:lnTo>
                    <a:lnTo>
                      <a:pt x="1710" y="764"/>
                    </a:lnTo>
                    <a:lnTo>
                      <a:pt x="1700" y="774"/>
                    </a:lnTo>
                    <a:lnTo>
                      <a:pt x="1690" y="784"/>
                    </a:lnTo>
                    <a:lnTo>
                      <a:pt x="1676" y="794"/>
                    </a:lnTo>
                    <a:lnTo>
                      <a:pt x="1660" y="804"/>
                    </a:lnTo>
                    <a:lnTo>
                      <a:pt x="1624" y="822"/>
                    </a:lnTo>
                    <a:lnTo>
                      <a:pt x="1580" y="840"/>
                    </a:lnTo>
                    <a:lnTo>
                      <a:pt x="1530" y="858"/>
                    </a:lnTo>
                    <a:lnTo>
                      <a:pt x="1474" y="872"/>
                    </a:lnTo>
                    <a:lnTo>
                      <a:pt x="1414" y="886"/>
                    </a:lnTo>
                    <a:lnTo>
                      <a:pt x="1348" y="900"/>
                    </a:lnTo>
                    <a:lnTo>
                      <a:pt x="1276" y="910"/>
                    </a:lnTo>
                    <a:lnTo>
                      <a:pt x="1200" y="920"/>
                    </a:lnTo>
                    <a:lnTo>
                      <a:pt x="1120" y="926"/>
                    </a:lnTo>
                    <a:lnTo>
                      <a:pt x="1038" y="932"/>
                    </a:lnTo>
                    <a:lnTo>
                      <a:pt x="952" y="934"/>
                    </a:lnTo>
                    <a:lnTo>
                      <a:pt x="864" y="936"/>
                    </a:lnTo>
                    <a:lnTo>
                      <a:pt x="776" y="934"/>
                    </a:lnTo>
                    <a:lnTo>
                      <a:pt x="690" y="932"/>
                    </a:lnTo>
                    <a:lnTo>
                      <a:pt x="608" y="926"/>
                    </a:lnTo>
                    <a:lnTo>
                      <a:pt x="528" y="920"/>
                    </a:lnTo>
                    <a:lnTo>
                      <a:pt x="452" y="910"/>
                    </a:lnTo>
                    <a:lnTo>
                      <a:pt x="380" y="900"/>
                    </a:lnTo>
                    <a:lnTo>
                      <a:pt x="314" y="886"/>
                    </a:lnTo>
                    <a:lnTo>
                      <a:pt x="254" y="872"/>
                    </a:lnTo>
                    <a:lnTo>
                      <a:pt x="198" y="858"/>
                    </a:lnTo>
                    <a:lnTo>
                      <a:pt x="148" y="840"/>
                    </a:lnTo>
                    <a:lnTo>
                      <a:pt x="104" y="822"/>
                    </a:lnTo>
                    <a:lnTo>
                      <a:pt x="68" y="804"/>
                    </a:lnTo>
                    <a:lnTo>
                      <a:pt x="52" y="794"/>
                    </a:lnTo>
                    <a:lnTo>
                      <a:pt x="38" y="784"/>
                    </a:lnTo>
                    <a:lnTo>
                      <a:pt x="28" y="774"/>
                    </a:lnTo>
                    <a:lnTo>
                      <a:pt x="18" y="764"/>
                    </a:lnTo>
                    <a:lnTo>
                      <a:pt x="10" y="752"/>
                    </a:lnTo>
                    <a:lnTo>
                      <a:pt x="4" y="742"/>
                    </a:lnTo>
                    <a:lnTo>
                      <a:pt x="2" y="732"/>
                    </a:lnTo>
                    <a:lnTo>
                      <a:pt x="0" y="720"/>
                    </a:lnTo>
                    <a:lnTo>
                      <a:pt x="288" y="144"/>
                    </a:lnTo>
                    <a:lnTo>
                      <a:pt x="288" y="136"/>
                    </a:lnTo>
                    <a:lnTo>
                      <a:pt x="290" y="130"/>
                    </a:lnTo>
                    <a:lnTo>
                      <a:pt x="294" y="122"/>
                    </a:lnTo>
                    <a:lnTo>
                      <a:pt x="300" y="114"/>
                    </a:lnTo>
                    <a:lnTo>
                      <a:pt x="314" y="102"/>
                    </a:lnTo>
                    <a:lnTo>
                      <a:pt x="334" y="88"/>
                    </a:lnTo>
                    <a:lnTo>
                      <a:pt x="358" y="76"/>
                    </a:lnTo>
                    <a:lnTo>
                      <a:pt x="386" y="64"/>
                    </a:lnTo>
                    <a:lnTo>
                      <a:pt x="420" y="52"/>
                    </a:lnTo>
                    <a:lnTo>
                      <a:pt x="456" y="42"/>
                    </a:lnTo>
                    <a:lnTo>
                      <a:pt x="498" y="32"/>
                    </a:lnTo>
                    <a:lnTo>
                      <a:pt x="542" y="24"/>
                    </a:lnTo>
                    <a:lnTo>
                      <a:pt x="590" y="18"/>
                    </a:lnTo>
                    <a:lnTo>
                      <a:pt x="640" y="12"/>
                    </a:lnTo>
                    <a:lnTo>
                      <a:pt x="692" y="6"/>
                    </a:lnTo>
                    <a:lnTo>
                      <a:pt x="748" y="2"/>
                    </a:lnTo>
                    <a:lnTo>
                      <a:pt x="806" y="0"/>
                    </a:lnTo>
                    <a:lnTo>
                      <a:pt x="864" y="0"/>
                    </a:lnTo>
                    <a:lnTo>
                      <a:pt x="922" y="0"/>
                    </a:lnTo>
                    <a:lnTo>
                      <a:pt x="980" y="2"/>
                    </a:lnTo>
                    <a:lnTo>
                      <a:pt x="1036" y="6"/>
                    </a:lnTo>
                    <a:lnTo>
                      <a:pt x="1088" y="12"/>
                    </a:lnTo>
                    <a:lnTo>
                      <a:pt x="1138" y="18"/>
                    </a:lnTo>
                    <a:lnTo>
                      <a:pt x="1186" y="24"/>
                    </a:lnTo>
                    <a:lnTo>
                      <a:pt x="1230" y="32"/>
                    </a:lnTo>
                    <a:lnTo>
                      <a:pt x="1272" y="42"/>
                    </a:lnTo>
                    <a:lnTo>
                      <a:pt x="1308" y="52"/>
                    </a:lnTo>
                    <a:lnTo>
                      <a:pt x="1342" y="64"/>
                    </a:lnTo>
                    <a:lnTo>
                      <a:pt x="1370" y="76"/>
                    </a:lnTo>
                    <a:lnTo>
                      <a:pt x="1394" y="88"/>
                    </a:lnTo>
                    <a:lnTo>
                      <a:pt x="1414" y="102"/>
                    </a:lnTo>
                    <a:lnTo>
                      <a:pt x="1428" y="114"/>
                    </a:lnTo>
                    <a:lnTo>
                      <a:pt x="1434" y="122"/>
                    </a:lnTo>
                    <a:lnTo>
                      <a:pt x="1438" y="130"/>
                    </a:lnTo>
                    <a:lnTo>
                      <a:pt x="1440" y="136"/>
                    </a:lnTo>
                    <a:lnTo>
                      <a:pt x="1440" y="144"/>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lgn="just" defTabSz="913765">
                  <a:lnSpc>
                    <a:spcPct val="120000"/>
                  </a:lnSpc>
                </a:pPr>
                <a:endParaRPr lang="zh-CN" altLang="en-US" sz="555" b="1">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10"/>
              <p:cNvSpPr/>
              <p:nvPr/>
            </p:nvSpPr>
            <p:spPr bwMode="auto">
              <a:xfrm>
                <a:off x="2304" y="1944"/>
                <a:ext cx="1152" cy="288"/>
              </a:xfrm>
              <a:custGeom>
                <a:avLst/>
                <a:gdLst>
                  <a:gd name="T0" fmla="*/ 1152 w 1152"/>
                  <a:gd name="T1" fmla="*/ 144 h 288"/>
                  <a:gd name="T2" fmla="*/ 1150 w 1152"/>
                  <a:gd name="T3" fmla="*/ 158 h 288"/>
                  <a:gd name="T4" fmla="*/ 1140 w 1152"/>
                  <a:gd name="T5" fmla="*/ 174 h 288"/>
                  <a:gd name="T6" fmla="*/ 1106 w 1152"/>
                  <a:gd name="T7" fmla="*/ 200 h 288"/>
                  <a:gd name="T8" fmla="*/ 1054 w 1152"/>
                  <a:gd name="T9" fmla="*/ 224 h 288"/>
                  <a:gd name="T10" fmla="*/ 984 w 1152"/>
                  <a:gd name="T11" fmla="*/ 246 h 288"/>
                  <a:gd name="T12" fmla="*/ 898 w 1152"/>
                  <a:gd name="T13" fmla="*/ 264 h 288"/>
                  <a:gd name="T14" fmla="*/ 800 w 1152"/>
                  <a:gd name="T15" fmla="*/ 276 h 288"/>
                  <a:gd name="T16" fmla="*/ 692 w 1152"/>
                  <a:gd name="T17" fmla="*/ 286 h 288"/>
                  <a:gd name="T18" fmla="*/ 576 w 1152"/>
                  <a:gd name="T19" fmla="*/ 288 h 288"/>
                  <a:gd name="T20" fmla="*/ 518 w 1152"/>
                  <a:gd name="T21" fmla="*/ 288 h 288"/>
                  <a:gd name="T22" fmla="*/ 404 w 1152"/>
                  <a:gd name="T23" fmla="*/ 282 h 288"/>
                  <a:gd name="T24" fmla="*/ 302 w 1152"/>
                  <a:gd name="T25" fmla="*/ 270 h 288"/>
                  <a:gd name="T26" fmla="*/ 210 w 1152"/>
                  <a:gd name="T27" fmla="*/ 256 h 288"/>
                  <a:gd name="T28" fmla="*/ 132 w 1152"/>
                  <a:gd name="T29" fmla="*/ 236 h 288"/>
                  <a:gd name="T30" fmla="*/ 70 w 1152"/>
                  <a:gd name="T31" fmla="*/ 212 h 288"/>
                  <a:gd name="T32" fmla="*/ 26 w 1152"/>
                  <a:gd name="T33" fmla="*/ 186 h 288"/>
                  <a:gd name="T34" fmla="*/ 6 w 1152"/>
                  <a:gd name="T35" fmla="*/ 166 h 288"/>
                  <a:gd name="T36" fmla="*/ 0 w 1152"/>
                  <a:gd name="T37" fmla="*/ 152 h 288"/>
                  <a:gd name="T38" fmla="*/ 0 w 1152"/>
                  <a:gd name="T39" fmla="*/ 144 h 288"/>
                  <a:gd name="T40" fmla="*/ 2 w 1152"/>
                  <a:gd name="T41" fmla="*/ 130 h 288"/>
                  <a:gd name="T42" fmla="*/ 12 w 1152"/>
                  <a:gd name="T43" fmla="*/ 114 h 288"/>
                  <a:gd name="T44" fmla="*/ 46 w 1152"/>
                  <a:gd name="T45" fmla="*/ 88 h 288"/>
                  <a:gd name="T46" fmla="*/ 98 w 1152"/>
                  <a:gd name="T47" fmla="*/ 64 h 288"/>
                  <a:gd name="T48" fmla="*/ 168 w 1152"/>
                  <a:gd name="T49" fmla="*/ 42 h 288"/>
                  <a:gd name="T50" fmla="*/ 254 w 1152"/>
                  <a:gd name="T51" fmla="*/ 24 h 288"/>
                  <a:gd name="T52" fmla="*/ 352 w 1152"/>
                  <a:gd name="T53" fmla="*/ 12 h 288"/>
                  <a:gd name="T54" fmla="*/ 460 w 1152"/>
                  <a:gd name="T55" fmla="*/ 2 h 288"/>
                  <a:gd name="T56" fmla="*/ 576 w 1152"/>
                  <a:gd name="T57" fmla="*/ 0 h 288"/>
                  <a:gd name="T58" fmla="*/ 634 w 1152"/>
                  <a:gd name="T59" fmla="*/ 0 h 288"/>
                  <a:gd name="T60" fmla="*/ 748 w 1152"/>
                  <a:gd name="T61" fmla="*/ 6 h 288"/>
                  <a:gd name="T62" fmla="*/ 850 w 1152"/>
                  <a:gd name="T63" fmla="*/ 18 h 288"/>
                  <a:gd name="T64" fmla="*/ 942 w 1152"/>
                  <a:gd name="T65" fmla="*/ 32 h 288"/>
                  <a:gd name="T66" fmla="*/ 1020 w 1152"/>
                  <a:gd name="T67" fmla="*/ 52 h 288"/>
                  <a:gd name="T68" fmla="*/ 1082 w 1152"/>
                  <a:gd name="T69" fmla="*/ 76 h 288"/>
                  <a:gd name="T70" fmla="*/ 1126 w 1152"/>
                  <a:gd name="T71" fmla="*/ 102 h 288"/>
                  <a:gd name="T72" fmla="*/ 1146 w 1152"/>
                  <a:gd name="T73" fmla="*/ 122 h 288"/>
                  <a:gd name="T74" fmla="*/ 1152 w 1152"/>
                  <a:gd name="T75" fmla="*/ 136 h 288"/>
                  <a:gd name="T76" fmla="*/ 1152 w 1152"/>
                  <a:gd name="T77" fmla="*/ 144 h 2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52"/>
                  <a:gd name="T118" fmla="*/ 0 h 288"/>
                  <a:gd name="T119" fmla="*/ 1152 w 1152"/>
                  <a:gd name="T120" fmla="*/ 288 h 28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52" h="288">
                    <a:moveTo>
                      <a:pt x="1152" y="144"/>
                    </a:moveTo>
                    <a:lnTo>
                      <a:pt x="1152" y="144"/>
                    </a:lnTo>
                    <a:lnTo>
                      <a:pt x="1152" y="152"/>
                    </a:lnTo>
                    <a:lnTo>
                      <a:pt x="1150" y="158"/>
                    </a:lnTo>
                    <a:lnTo>
                      <a:pt x="1146" y="166"/>
                    </a:lnTo>
                    <a:lnTo>
                      <a:pt x="1140" y="174"/>
                    </a:lnTo>
                    <a:lnTo>
                      <a:pt x="1126" y="186"/>
                    </a:lnTo>
                    <a:lnTo>
                      <a:pt x="1106" y="200"/>
                    </a:lnTo>
                    <a:lnTo>
                      <a:pt x="1082" y="212"/>
                    </a:lnTo>
                    <a:lnTo>
                      <a:pt x="1054" y="224"/>
                    </a:lnTo>
                    <a:lnTo>
                      <a:pt x="1020" y="236"/>
                    </a:lnTo>
                    <a:lnTo>
                      <a:pt x="984" y="246"/>
                    </a:lnTo>
                    <a:lnTo>
                      <a:pt x="942" y="256"/>
                    </a:lnTo>
                    <a:lnTo>
                      <a:pt x="898" y="264"/>
                    </a:lnTo>
                    <a:lnTo>
                      <a:pt x="850" y="270"/>
                    </a:lnTo>
                    <a:lnTo>
                      <a:pt x="800" y="276"/>
                    </a:lnTo>
                    <a:lnTo>
                      <a:pt x="748" y="282"/>
                    </a:lnTo>
                    <a:lnTo>
                      <a:pt x="692" y="286"/>
                    </a:lnTo>
                    <a:lnTo>
                      <a:pt x="634" y="288"/>
                    </a:lnTo>
                    <a:lnTo>
                      <a:pt x="576" y="288"/>
                    </a:lnTo>
                    <a:lnTo>
                      <a:pt x="518" y="288"/>
                    </a:lnTo>
                    <a:lnTo>
                      <a:pt x="460" y="286"/>
                    </a:lnTo>
                    <a:lnTo>
                      <a:pt x="404" y="282"/>
                    </a:lnTo>
                    <a:lnTo>
                      <a:pt x="352" y="276"/>
                    </a:lnTo>
                    <a:lnTo>
                      <a:pt x="302" y="270"/>
                    </a:lnTo>
                    <a:lnTo>
                      <a:pt x="254" y="264"/>
                    </a:lnTo>
                    <a:lnTo>
                      <a:pt x="210" y="256"/>
                    </a:lnTo>
                    <a:lnTo>
                      <a:pt x="168" y="246"/>
                    </a:lnTo>
                    <a:lnTo>
                      <a:pt x="132" y="236"/>
                    </a:lnTo>
                    <a:lnTo>
                      <a:pt x="98" y="224"/>
                    </a:lnTo>
                    <a:lnTo>
                      <a:pt x="70" y="212"/>
                    </a:lnTo>
                    <a:lnTo>
                      <a:pt x="46" y="200"/>
                    </a:lnTo>
                    <a:lnTo>
                      <a:pt x="26" y="186"/>
                    </a:lnTo>
                    <a:lnTo>
                      <a:pt x="12" y="174"/>
                    </a:lnTo>
                    <a:lnTo>
                      <a:pt x="6" y="166"/>
                    </a:lnTo>
                    <a:lnTo>
                      <a:pt x="2" y="158"/>
                    </a:lnTo>
                    <a:lnTo>
                      <a:pt x="0" y="152"/>
                    </a:lnTo>
                    <a:lnTo>
                      <a:pt x="0" y="144"/>
                    </a:lnTo>
                    <a:lnTo>
                      <a:pt x="0" y="136"/>
                    </a:lnTo>
                    <a:lnTo>
                      <a:pt x="2" y="130"/>
                    </a:lnTo>
                    <a:lnTo>
                      <a:pt x="6" y="122"/>
                    </a:lnTo>
                    <a:lnTo>
                      <a:pt x="12" y="114"/>
                    </a:lnTo>
                    <a:lnTo>
                      <a:pt x="26" y="102"/>
                    </a:lnTo>
                    <a:lnTo>
                      <a:pt x="46" y="88"/>
                    </a:lnTo>
                    <a:lnTo>
                      <a:pt x="70" y="76"/>
                    </a:lnTo>
                    <a:lnTo>
                      <a:pt x="98" y="64"/>
                    </a:lnTo>
                    <a:lnTo>
                      <a:pt x="132" y="52"/>
                    </a:lnTo>
                    <a:lnTo>
                      <a:pt x="168" y="42"/>
                    </a:lnTo>
                    <a:lnTo>
                      <a:pt x="210" y="32"/>
                    </a:lnTo>
                    <a:lnTo>
                      <a:pt x="254" y="24"/>
                    </a:lnTo>
                    <a:lnTo>
                      <a:pt x="302" y="18"/>
                    </a:lnTo>
                    <a:lnTo>
                      <a:pt x="352" y="12"/>
                    </a:lnTo>
                    <a:lnTo>
                      <a:pt x="404" y="6"/>
                    </a:lnTo>
                    <a:lnTo>
                      <a:pt x="460" y="2"/>
                    </a:lnTo>
                    <a:lnTo>
                      <a:pt x="518" y="0"/>
                    </a:lnTo>
                    <a:lnTo>
                      <a:pt x="576" y="0"/>
                    </a:lnTo>
                    <a:lnTo>
                      <a:pt x="634" y="0"/>
                    </a:lnTo>
                    <a:lnTo>
                      <a:pt x="692" y="2"/>
                    </a:lnTo>
                    <a:lnTo>
                      <a:pt x="748" y="6"/>
                    </a:lnTo>
                    <a:lnTo>
                      <a:pt x="800" y="12"/>
                    </a:lnTo>
                    <a:lnTo>
                      <a:pt x="850" y="18"/>
                    </a:lnTo>
                    <a:lnTo>
                      <a:pt x="898" y="24"/>
                    </a:lnTo>
                    <a:lnTo>
                      <a:pt x="942" y="32"/>
                    </a:lnTo>
                    <a:lnTo>
                      <a:pt x="984" y="42"/>
                    </a:lnTo>
                    <a:lnTo>
                      <a:pt x="1020" y="52"/>
                    </a:lnTo>
                    <a:lnTo>
                      <a:pt x="1054" y="64"/>
                    </a:lnTo>
                    <a:lnTo>
                      <a:pt x="1082" y="76"/>
                    </a:lnTo>
                    <a:lnTo>
                      <a:pt x="1106" y="88"/>
                    </a:lnTo>
                    <a:lnTo>
                      <a:pt x="1126" y="102"/>
                    </a:lnTo>
                    <a:lnTo>
                      <a:pt x="1140" y="114"/>
                    </a:lnTo>
                    <a:lnTo>
                      <a:pt x="1146" y="122"/>
                    </a:lnTo>
                    <a:lnTo>
                      <a:pt x="1150" y="130"/>
                    </a:lnTo>
                    <a:lnTo>
                      <a:pt x="1152" y="136"/>
                    </a:lnTo>
                    <a:lnTo>
                      <a:pt x="1152" y="144"/>
                    </a:lnTo>
                    <a:close/>
                  </a:path>
                </a:pathLst>
              </a:custGeom>
              <a:gradFill rotWithShape="1">
                <a:gsLst>
                  <a:gs pos="0">
                    <a:srgbClr val="767676">
                      <a:alpha val="0"/>
                    </a:srgbClr>
                  </a:gs>
                  <a:gs pos="100000">
                    <a:srgbClr val="FFFFFF"/>
                  </a:gs>
                </a:gsLst>
                <a:lin ang="5400000" scaled="1"/>
              </a:gradFill>
              <a:ln>
                <a:noFill/>
              </a:ln>
              <a:extLst>
                <a:ext uri="{91240B29-F687-4F45-9708-019B960494DF}">
                  <a14:hiddenLine xmlns:a14="http://schemas.microsoft.com/office/drawing/2010/main" w="12700">
                    <a:solidFill>
                      <a:srgbClr val="000000"/>
                    </a:solidFill>
                    <a:round/>
                  </a14:hiddenLine>
                </a:ext>
              </a:extLst>
            </p:spPr>
            <p:txBody>
              <a:bodyPr/>
              <a:lstStyle/>
              <a:p>
                <a:pPr algn="just" defTabSz="913765">
                  <a:lnSpc>
                    <a:spcPct val="120000"/>
                  </a:lnSpc>
                </a:pPr>
                <a:endParaRPr lang="zh-CN" altLang="en-US" sz="555" b="1">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8" name="Oval 11"/>
            <p:cNvSpPr>
              <a:spLocks noChangeArrowheads="1"/>
            </p:cNvSpPr>
            <p:nvPr/>
          </p:nvSpPr>
          <p:spPr bwMode="auto">
            <a:xfrm>
              <a:off x="1927382" y="2788969"/>
              <a:ext cx="1911350" cy="622300"/>
            </a:xfrm>
            <a:prstGeom prst="ellipse">
              <a:avLst/>
            </a:prstGeom>
            <a:gradFill rotWithShape="1">
              <a:gsLst>
                <a:gs pos="0">
                  <a:srgbClr val="000000">
                    <a:alpha val="50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fontAlgn="ctr" hangingPunct="0">
                <a:lnSpc>
                  <a:spcPct val="120000"/>
                </a:lnSpc>
                <a:spcBef>
                  <a:spcPct val="20000"/>
                </a:spcBef>
                <a:buClr>
                  <a:schemeClr val="accent1"/>
                </a:buClr>
                <a:buSzPct val="60000"/>
                <a:buFont typeface="Wingdings" panose="05000000000000000000" pitchFamily="2" charset="2"/>
                <a:buChar char="l"/>
                <a:defRPr sz="2000" b="1">
                  <a:solidFill>
                    <a:schemeClr val="tx1"/>
                  </a:solidFill>
                  <a:latin typeface="Arial" panose="020B0604020202020204" pitchFamily="34" charset="0"/>
                  <a:ea typeface="微软雅黑" panose="020B0503020204020204" pitchFamily="34" charset="-122"/>
                </a:defRPr>
              </a:lvl1pPr>
              <a:lvl2pPr marL="742950" indent="-285750" eaLnBrk="0" fontAlgn="ctr" hangingPunct="0">
                <a:lnSpc>
                  <a:spcPct val="120000"/>
                </a:lnSpc>
                <a:spcBef>
                  <a:spcPct val="20000"/>
                </a:spcBef>
                <a:buClr>
                  <a:schemeClr val="accent1"/>
                </a:buClr>
                <a:buSzPct val="60000"/>
                <a:buFont typeface="Wingdings" panose="05000000000000000000" pitchFamily="2" charset="2"/>
                <a:buChar char="l"/>
                <a:defRPr>
                  <a:solidFill>
                    <a:schemeClr val="tx1"/>
                  </a:solidFill>
                  <a:latin typeface="Arial" panose="020B0604020202020204" pitchFamily="34" charset="0"/>
                  <a:ea typeface="微软雅黑" panose="020B0503020204020204" pitchFamily="34" charset="-122"/>
                </a:defRPr>
              </a:lvl2pPr>
              <a:lvl3pPr marL="1143000" indent="-228600" eaLnBrk="0" fontAlgn="ctr" hangingPunct="0">
                <a:lnSpc>
                  <a:spcPct val="120000"/>
                </a:lnSpc>
                <a:spcBef>
                  <a:spcPct val="20000"/>
                </a:spcBef>
                <a:buClr>
                  <a:schemeClr val="accent1"/>
                </a:buClr>
                <a:buSzPct val="60000"/>
                <a:buFont typeface="Wingdings" panose="05000000000000000000" pitchFamily="2" charset="2"/>
                <a:buChar char="l"/>
                <a:defRPr sz="1600">
                  <a:solidFill>
                    <a:schemeClr val="tx1"/>
                  </a:solidFill>
                  <a:latin typeface="Arial" panose="020B0604020202020204" pitchFamily="34" charset="0"/>
                  <a:ea typeface="微软雅黑" panose="020B0503020204020204" pitchFamily="34" charset="-122"/>
                </a:defRPr>
              </a:lvl3pPr>
              <a:lvl4pPr marL="1600200" indent="-228600" eaLnBrk="0" fontAlgn="ctr" hangingPunct="0">
                <a:lnSpc>
                  <a:spcPct val="120000"/>
                </a:lnSpc>
                <a:spcBef>
                  <a:spcPct val="20000"/>
                </a:spcBef>
                <a:buClr>
                  <a:schemeClr val="accent1"/>
                </a:buClr>
                <a:buSzPct val="60000"/>
                <a:buFont typeface="Wingdings" panose="05000000000000000000" pitchFamily="2" charset="2"/>
                <a:buChar char="l"/>
                <a:defRPr sz="1400">
                  <a:solidFill>
                    <a:schemeClr val="tx1"/>
                  </a:solidFill>
                  <a:latin typeface="Arial" panose="020B0604020202020204" pitchFamily="34" charset="0"/>
                  <a:ea typeface="微软雅黑" panose="020B0503020204020204" pitchFamily="34" charset="-122"/>
                </a:defRPr>
              </a:lvl4pPr>
              <a:lvl5pPr marL="2057400" indent="-228600" eaLnBrk="0" fontAlgn="ctr" hangingPunct="0">
                <a:lnSpc>
                  <a:spcPct val="120000"/>
                </a:lnSpc>
                <a:spcBef>
                  <a:spcPct val="20000"/>
                </a:spcBef>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9pPr>
            </a:lstStyle>
            <a:p>
              <a:pPr algn="just" defTabSz="915670" eaLnBrk="1" fontAlgn="base" hangingPunct="1">
                <a:spcBef>
                  <a:spcPts val="0"/>
                </a:spcBef>
                <a:buClrTx/>
                <a:buSzTx/>
                <a:buFont typeface="Wingdings" panose="05000000000000000000" pitchFamily="2" charset="2"/>
                <a:buNone/>
                <a:defRPr/>
              </a:pPr>
              <a:endParaRPr lang="zh-CN" altLang="en-US" sz="555" b="0" kern="0">
                <a:solidFill>
                  <a:srgbClr val="000000"/>
                </a:solidFill>
                <a:cs typeface="+mn-ea"/>
                <a:sym typeface="Arial" panose="020B0604020202020204" pitchFamily="34" charset="0"/>
              </a:endParaRPr>
            </a:p>
          </p:txBody>
        </p:sp>
      </p:grpSp>
      <p:sp>
        <p:nvSpPr>
          <p:cNvPr id="21" name="Freeform 12"/>
          <p:cNvSpPr/>
          <p:nvPr/>
        </p:nvSpPr>
        <p:spPr bwMode="auto">
          <a:xfrm>
            <a:off x="2918994" y="1491595"/>
            <a:ext cx="1018833" cy="1044843"/>
          </a:xfrm>
          <a:custGeom>
            <a:avLst/>
            <a:gdLst>
              <a:gd name="T0" fmla="*/ 2147483647 w 576"/>
              <a:gd name="T1" fmla="*/ 2147483647 h 648"/>
              <a:gd name="T2" fmla="*/ 2147483647 w 576"/>
              <a:gd name="T3" fmla="*/ 2147483647 h 648"/>
              <a:gd name="T4" fmla="*/ 2147483647 w 576"/>
              <a:gd name="T5" fmla="*/ 2147483647 h 648"/>
              <a:gd name="T6" fmla="*/ 2147483647 w 576"/>
              <a:gd name="T7" fmla="*/ 2147483647 h 648"/>
              <a:gd name="T8" fmla="*/ 2147483647 w 576"/>
              <a:gd name="T9" fmla="*/ 2147483647 h 648"/>
              <a:gd name="T10" fmla="*/ 2147483647 w 576"/>
              <a:gd name="T11" fmla="*/ 2147483647 h 648"/>
              <a:gd name="T12" fmla="*/ 2147483647 w 576"/>
              <a:gd name="T13" fmla="*/ 2147483647 h 648"/>
              <a:gd name="T14" fmla="*/ 2147483647 w 576"/>
              <a:gd name="T15" fmla="*/ 2147483647 h 648"/>
              <a:gd name="T16" fmla="*/ 2147483647 w 576"/>
              <a:gd name="T17" fmla="*/ 2147483647 h 648"/>
              <a:gd name="T18" fmla="*/ 2147483647 w 576"/>
              <a:gd name="T19" fmla="*/ 2147483647 h 648"/>
              <a:gd name="T20" fmla="*/ 2147483647 w 576"/>
              <a:gd name="T21" fmla="*/ 2147483647 h 648"/>
              <a:gd name="T22" fmla="*/ 2133573609 w 576"/>
              <a:gd name="T23" fmla="*/ 2147483647 h 648"/>
              <a:gd name="T24" fmla="*/ 1775924795 w 576"/>
              <a:gd name="T25" fmla="*/ 2147483647 h 648"/>
              <a:gd name="T26" fmla="*/ 1775924795 w 576"/>
              <a:gd name="T27" fmla="*/ 2147483647 h 648"/>
              <a:gd name="T28" fmla="*/ 1418273498 w 576"/>
              <a:gd name="T29" fmla="*/ 2147483647 h 648"/>
              <a:gd name="T30" fmla="*/ 1085285581 w 576"/>
              <a:gd name="T31" fmla="*/ 2147483647 h 648"/>
              <a:gd name="T32" fmla="*/ 776966011 w 576"/>
              <a:gd name="T33" fmla="*/ 2147483647 h 648"/>
              <a:gd name="T34" fmla="*/ 517978169 w 576"/>
              <a:gd name="T35" fmla="*/ 2147483647 h 648"/>
              <a:gd name="T36" fmla="*/ 308319570 w 576"/>
              <a:gd name="T37" fmla="*/ 2147483647 h 648"/>
              <a:gd name="T38" fmla="*/ 209658599 w 576"/>
              <a:gd name="T39" fmla="*/ 2147483647 h 648"/>
              <a:gd name="T40" fmla="*/ 135661008 w 576"/>
              <a:gd name="T41" fmla="*/ 2147483647 h 648"/>
              <a:gd name="T42" fmla="*/ 73997591 w 576"/>
              <a:gd name="T43" fmla="*/ 2147483647 h 648"/>
              <a:gd name="T44" fmla="*/ 36997554 w 576"/>
              <a:gd name="T45" fmla="*/ 2147483647 h 648"/>
              <a:gd name="T46" fmla="*/ 12331690 w 576"/>
              <a:gd name="T47" fmla="*/ 2147483647 h 648"/>
              <a:gd name="T48" fmla="*/ 0 w 576"/>
              <a:gd name="T49" fmla="*/ 2147483647 h 648"/>
              <a:gd name="T50" fmla="*/ 1775924795 w 576"/>
              <a:gd name="T51" fmla="*/ 0 h 648"/>
              <a:gd name="T52" fmla="*/ 2147483647 w 576"/>
              <a:gd name="T53" fmla="*/ 2147483647 h 6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76"/>
              <a:gd name="T82" fmla="*/ 0 h 648"/>
              <a:gd name="T83" fmla="*/ 576 w 576"/>
              <a:gd name="T84" fmla="*/ 648 h 6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76" h="648">
                <a:moveTo>
                  <a:pt x="576" y="576"/>
                </a:moveTo>
                <a:lnTo>
                  <a:pt x="576" y="576"/>
                </a:lnTo>
                <a:lnTo>
                  <a:pt x="574" y="584"/>
                </a:lnTo>
                <a:lnTo>
                  <a:pt x="570" y="590"/>
                </a:lnTo>
                <a:lnTo>
                  <a:pt x="564" y="598"/>
                </a:lnTo>
                <a:lnTo>
                  <a:pt x="554" y="604"/>
                </a:lnTo>
                <a:lnTo>
                  <a:pt x="542" y="610"/>
                </a:lnTo>
                <a:lnTo>
                  <a:pt x="526" y="616"/>
                </a:lnTo>
                <a:lnTo>
                  <a:pt x="492" y="626"/>
                </a:lnTo>
                <a:lnTo>
                  <a:pt x="450" y="636"/>
                </a:lnTo>
                <a:lnTo>
                  <a:pt x="400" y="642"/>
                </a:lnTo>
                <a:lnTo>
                  <a:pt x="346" y="646"/>
                </a:lnTo>
                <a:lnTo>
                  <a:pt x="288" y="648"/>
                </a:lnTo>
                <a:lnTo>
                  <a:pt x="230" y="646"/>
                </a:lnTo>
                <a:lnTo>
                  <a:pt x="176" y="642"/>
                </a:lnTo>
                <a:lnTo>
                  <a:pt x="126" y="636"/>
                </a:lnTo>
                <a:lnTo>
                  <a:pt x="84" y="626"/>
                </a:lnTo>
                <a:lnTo>
                  <a:pt x="50" y="616"/>
                </a:lnTo>
                <a:lnTo>
                  <a:pt x="34" y="610"/>
                </a:lnTo>
                <a:lnTo>
                  <a:pt x="22" y="604"/>
                </a:lnTo>
                <a:lnTo>
                  <a:pt x="12" y="598"/>
                </a:lnTo>
                <a:lnTo>
                  <a:pt x="6" y="590"/>
                </a:lnTo>
                <a:lnTo>
                  <a:pt x="2" y="584"/>
                </a:lnTo>
                <a:lnTo>
                  <a:pt x="0" y="576"/>
                </a:lnTo>
                <a:lnTo>
                  <a:pt x="288" y="0"/>
                </a:lnTo>
                <a:lnTo>
                  <a:pt x="576" y="576"/>
                </a:lnTo>
                <a:close/>
              </a:path>
            </a:pathLst>
          </a:custGeom>
          <a:solidFill>
            <a:srgbClr val="C0504D">
              <a:lumMod val="75000"/>
            </a:srgbClr>
          </a:solidFill>
          <a:ln>
            <a:noFill/>
          </a:ln>
        </p:spPr>
        <p:txBody>
          <a:bodyPr wrap="none" anchor="ctr"/>
          <a:lstStyle/>
          <a:p>
            <a:pPr marL="0" marR="0" lvl="0" indent="0" algn="just" defTabSz="915670" eaLnBrk="1" fontAlgn="auto" latinLnBrk="0" hangingPunct="1">
              <a:lnSpc>
                <a:spcPct val="120000"/>
              </a:lnSpc>
              <a:spcBef>
                <a:spcPts val="0"/>
              </a:spcBef>
              <a:spcAft>
                <a:spcPts val="0"/>
              </a:spcAft>
              <a:buClrTx/>
              <a:buSzTx/>
              <a:buFontTx/>
              <a:buNone/>
              <a:tabLst/>
              <a:defRPr/>
            </a:pPr>
            <a:endParaRPr kumimoji="0" lang="zh-CN" altLang="en-US" sz="555" b="1"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Freeform 19"/>
          <p:cNvSpPr>
            <a:spLocks noEditPoints="1"/>
          </p:cNvSpPr>
          <p:nvPr/>
        </p:nvSpPr>
        <p:spPr bwMode="auto">
          <a:xfrm>
            <a:off x="3296320" y="2908788"/>
            <a:ext cx="326691" cy="315461"/>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ysClr val="window" lastClr="FFFFFF"/>
          </a:solidFill>
          <a:ln>
            <a:noFill/>
          </a:ln>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11"/>
          <p:cNvSpPr>
            <a:spLocks noChangeAspect="1" noEditPoints="1"/>
          </p:cNvSpPr>
          <p:nvPr/>
        </p:nvSpPr>
        <p:spPr bwMode="auto">
          <a:xfrm>
            <a:off x="3258904" y="2013029"/>
            <a:ext cx="341587" cy="341950"/>
          </a:xfrm>
          <a:custGeom>
            <a:avLst/>
            <a:gdLst>
              <a:gd name="T0" fmla="*/ 360 w 400"/>
              <a:gd name="T1" fmla="*/ 184 h 400"/>
              <a:gd name="T2" fmla="*/ 360 w 400"/>
              <a:gd name="T3" fmla="*/ 216 h 400"/>
              <a:gd name="T4" fmla="*/ 400 w 400"/>
              <a:gd name="T5" fmla="*/ 200 h 400"/>
              <a:gd name="T6" fmla="*/ 200 w 400"/>
              <a:gd name="T7" fmla="*/ 90 h 400"/>
              <a:gd name="T8" fmla="*/ 200 w 400"/>
              <a:gd name="T9" fmla="*/ 310 h 400"/>
              <a:gd name="T10" fmla="*/ 200 w 400"/>
              <a:gd name="T11" fmla="*/ 90 h 400"/>
              <a:gd name="T12" fmla="*/ 120 w 400"/>
              <a:gd name="T13" fmla="*/ 200 h 400"/>
              <a:gd name="T14" fmla="*/ 280 w 400"/>
              <a:gd name="T15" fmla="*/ 200 h 400"/>
              <a:gd name="T16" fmla="*/ 59 w 400"/>
              <a:gd name="T17" fmla="*/ 200 h 400"/>
              <a:gd name="T18" fmla="*/ 20 w 400"/>
              <a:gd name="T19" fmla="*/ 184 h 400"/>
              <a:gd name="T20" fmla="*/ 20 w 400"/>
              <a:gd name="T21" fmla="*/ 216 h 400"/>
              <a:gd name="T22" fmla="*/ 59 w 400"/>
              <a:gd name="T23" fmla="*/ 200 h 400"/>
              <a:gd name="T24" fmla="*/ 216 w 400"/>
              <a:gd name="T25" fmla="*/ 40 h 400"/>
              <a:gd name="T26" fmla="*/ 200 w 400"/>
              <a:gd name="T27" fmla="*/ 0 h 400"/>
              <a:gd name="T28" fmla="*/ 184 w 400"/>
              <a:gd name="T29" fmla="*/ 40 h 400"/>
              <a:gd name="T30" fmla="*/ 200 w 400"/>
              <a:gd name="T31" fmla="*/ 340 h 400"/>
              <a:gd name="T32" fmla="*/ 184 w 400"/>
              <a:gd name="T33" fmla="*/ 380 h 400"/>
              <a:gd name="T34" fmla="*/ 216 w 400"/>
              <a:gd name="T35" fmla="*/ 380 h 400"/>
              <a:gd name="T36" fmla="*/ 200 w 400"/>
              <a:gd name="T37" fmla="*/ 340 h 400"/>
              <a:gd name="T38" fmla="*/ 350 w 400"/>
              <a:gd name="T39" fmla="*/ 50 h 400"/>
              <a:gd name="T40" fmla="*/ 310 w 400"/>
              <a:gd name="T41" fmla="*/ 67 h 400"/>
              <a:gd name="T42" fmla="*/ 333 w 400"/>
              <a:gd name="T43" fmla="*/ 89 h 400"/>
              <a:gd name="T44" fmla="*/ 66 w 400"/>
              <a:gd name="T45" fmla="*/ 311 h 400"/>
              <a:gd name="T46" fmla="*/ 50 w 400"/>
              <a:gd name="T47" fmla="*/ 350 h 400"/>
              <a:gd name="T48" fmla="*/ 89 w 400"/>
              <a:gd name="T49" fmla="*/ 333 h 400"/>
              <a:gd name="T50" fmla="*/ 66 w 400"/>
              <a:gd name="T51" fmla="*/ 311 h 400"/>
              <a:gd name="T52" fmla="*/ 50 w 400"/>
              <a:gd name="T53" fmla="*/ 50 h 400"/>
              <a:gd name="T54" fmla="*/ 66 w 400"/>
              <a:gd name="T55" fmla="*/ 89 h 400"/>
              <a:gd name="T56" fmla="*/ 89 w 400"/>
              <a:gd name="T57" fmla="*/ 67 h 400"/>
              <a:gd name="T58" fmla="*/ 310 w 400"/>
              <a:gd name="T59" fmla="*/ 333 h 400"/>
              <a:gd name="T60" fmla="*/ 350 w 400"/>
              <a:gd name="T61" fmla="*/ 350 h 400"/>
              <a:gd name="T62" fmla="*/ 333 w 400"/>
              <a:gd name="T63" fmla="*/ 311 h 400"/>
              <a:gd name="T64" fmla="*/ 310 w 400"/>
              <a:gd name="T65" fmla="*/ 33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400">
                <a:moveTo>
                  <a:pt x="380" y="184"/>
                </a:moveTo>
                <a:cubicBezTo>
                  <a:pt x="376" y="184"/>
                  <a:pt x="364" y="184"/>
                  <a:pt x="360" y="184"/>
                </a:cubicBezTo>
                <a:cubicBezTo>
                  <a:pt x="349" y="184"/>
                  <a:pt x="340" y="191"/>
                  <a:pt x="340" y="200"/>
                </a:cubicBezTo>
                <a:cubicBezTo>
                  <a:pt x="340" y="209"/>
                  <a:pt x="349" y="216"/>
                  <a:pt x="360" y="216"/>
                </a:cubicBezTo>
                <a:cubicBezTo>
                  <a:pt x="364" y="216"/>
                  <a:pt x="376" y="216"/>
                  <a:pt x="380" y="216"/>
                </a:cubicBezTo>
                <a:cubicBezTo>
                  <a:pt x="391" y="216"/>
                  <a:pt x="400" y="209"/>
                  <a:pt x="400" y="200"/>
                </a:cubicBezTo>
                <a:cubicBezTo>
                  <a:pt x="400" y="191"/>
                  <a:pt x="391" y="184"/>
                  <a:pt x="380" y="184"/>
                </a:cubicBezTo>
                <a:close/>
                <a:moveTo>
                  <a:pt x="200" y="90"/>
                </a:moveTo>
                <a:cubicBezTo>
                  <a:pt x="139" y="90"/>
                  <a:pt x="90" y="139"/>
                  <a:pt x="90" y="200"/>
                </a:cubicBezTo>
                <a:cubicBezTo>
                  <a:pt x="90" y="261"/>
                  <a:pt x="139" y="310"/>
                  <a:pt x="200" y="310"/>
                </a:cubicBezTo>
                <a:cubicBezTo>
                  <a:pt x="261" y="310"/>
                  <a:pt x="310" y="261"/>
                  <a:pt x="310" y="200"/>
                </a:cubicBezTo>
                <a:cubicBezTo>
                  <a:pt x="310" y="139"/>
                  <a:pt x="261" y="90"/>
                  <a:pt x="200" y="90"/>
                </a:cubicBezTo>
                <a:close/>
                <a:moveTo>
                  <a:pt x="200" y="280"/>
                </a:moveTo>
                <a:cubicBezTo>
                  <a:pt x="156" y="280"/>
                  <a:pt x="120" y="244"/>
                  <a:pt x="120" y="200"/>
                </a:cubicBezTo>
                <a:cubicBezTo>
                  <a:pt x="120" y="156"/>
                  <a:pt x="156" y="120"/>
                  <a:pt x="200" y="120"/>
                </a:cubicBezTo>
                <a:cubicBezTo>
                  <a:pt x="244" y="120"/>
                  <a:pt x="280" y="156"/>
                  <a:pt x="280" y="200"/>
                </a:cubicBezTo>
                <a:cubicBezTo>
                  <a:pt x="280" y="244"/>
                  <a:pt x="244" y="280"/>
                  <a:pt x="200" y="280"/>
                </a:cubicBezTo>
                <a:close/>
                <a:moveTo>
                  <a:pt x="59" y="200"/>
                </a:moveTo>
                <a:cubicBezTo>
                  <a:pt x="59" y="191"/>
                  <a:pt x="51" y="184"/>
                  <a:pt x="40" y="184"/>
                </a:cubicBezTo>
                <a:cubicBezTo>
                  <a:pt x="36" y="184"/>
                  <a:pt x="23" y="184"/>
                  <a:pt x="20" y="184"/>
                </a:cubicBezTo>
                <a:cubicBezTo>
                  <a:pt x="9" y="184"/>
                  <a:pt x="0" y="191"/>
                  <a:pt x="0" y="200"/>
                </a:cubicBezTo>
                <a:cubicBezTo>
                  <a:pt x="0" y="209"/>
                  <a:pt x="9" y="216"/>
                  <a:pt x="20" y="216"/>
                </a:cubicBezTo>
                <a:cubicBezTo>
                  <a:pt x="23" y="216"/>
                  <a:pt x="36" y="216"/>
                  <a:pt x="40" y="216"/>
                </a:cubicBezTo>
                <a:cubicBezTo>
                  <a:pt x="51" y="216"/>
                  <a:pt x="59" y="209"/>
                  <a:pt x="59" y="200"/>
                </a:cubicBezTo>
                <a:close/>
                <a:moveTo>
                  <a:pt x="200" y="60"/>
                </a:moveTo>
                <a:cubicBezTo>
                  <a:pt x="209" y="60"/>
                  <a:pt x="216" y="51"/>
                  <a:pt x="216" y="40"/>
                </a:cubicBezTo>
                <a:cubicBezTo>
                  <a:pt x="216" y="36"/>
                  <a:pt x="216" y="24"/>
                  <a:pt x="216" y="20"/>
                </a:cubicBezTo>
                <a:cubicBezTo>
                  <a:pt x="216" y="9"/>
                  <a:pt x="209" y="0"/>
                  <a:pt x="200" y="0"/>
                </a:cubicBezTo>
                <a:cubicBezTo>
                  <a:pt x="191" y="0"/>
                  <a:pt x="184" y="9"/>
                  <a:pt x="184" y="20"/>
                </a:cubicBezTo>
                <a:cubicBezTo>
                  <a:pt x="184" y="24"/>
                  <a:pt x="184" y="36"/>
                  <a:pt x="184" y="40"/>
                </a:cubicBezTo>
                <a:cubicBezTo>
                  <a:pt x="184" y="51"/>
                  <a:pt x="191" y="60"/>
                  <a:pt x="200" y="60"/>
                </a:cubicBezTo>
                <a:close/>
                <a:moveTo>
                  <a:pt x="200" y="340"/>
                </a:moveTo>
                <a:cubicBezTo>
                  <a:pt x="191" y="340"/>
                  <a:pt x="184" y="349"/>
                  <a:pt x="184" y="360"/>
                </a:cubicBezTo>
                <a:cubicBezTo>
                  <a:pt x="184" y="364"/>
                  <a:pt x="184" y="376"/>
                  <a:pt x="184" y="380"/>
                </a:cubicBezTo>
                <a:cubicBezTo>
                  <a:pt x="184" y="391"/>
                  <a:pt x="191" y="400"/>
                  <a:pt x="200" y="400"/>
                </a:cubicBezTo>
                <a:cubicBezTo>
                  <a:pt x="209" y="400"/>
                  <a:pt x="216" y="391"/>
                  <a:pt x="216" y="380"/>
                </a:cubicBezTo>
                <a:cubicBezTo>
                  <a:pt x="216" y="376"/>
                  <a:pt x="216" y="364"/>
                  <a:pt x="216" y="360"/>
                </a:cubicBezTo>
                <a:cubicBezTo>
                  <a:pt x="216" y="349"/>
                  <a:pt x="209" y="340"/>
                  <a:pt x="200" y="340"/>
                </a:cubicBezTo>
                <a:close/>
                <a:moveTo>
                  <a:pt x="347" y="75"/>
                </a:moveTo>
                <a:cubicBezTo>
                  <a:pt x="355" y="67"/>
                  <a:pt x="356" y="56"/>
                  <a:pt x="350" y="50"/>
                </a:cubicBezTo>
                <a:cubicBezTo>
                  <a:pt x="344" y="44"/>
                  <a:pt x="332" y="45"/>
                  <a:pt x="324" y="53"/>
                </a:cubicBezTo>
                <a:cubicBezTo>
                  <a:pt x="322" y="55"/>
                  <a:pt x="313" y="64"/>
                  <a:pt x="310" y="67"/>
                </a:cubicBezTo>
                <a:cubicBezTo>
                  <a:pt x="303" y="74"/>
                  <a:pt x="301" y="86"/>
                  <a:pt x="308" y="92"/>
                </a:cubicBezTo>
                <a:cubicBezTo>
                  <a:pt x="314" y="98"/>
                  <a:pt x="325" y="97"/>
                  <a:pt x="333" y="89"/>
                </a:cubicBezTo>
                <a:cubicBezTo>
                  <a:pt x="335" y="87"/>
                  <a:pt x="345" y="77"/>
                  <a:pt x="347" y="75"/>
                </a:cubicBezTo>
                <a:close/>
                <a:moveTo>
                  <a:pt x="66" y="311"/>
                </a:moveTo>
                <a:cubicBezTo>
                  <a:pt x="64" y="313"/>
                  <a:pt x="55" y="322"/>
                  <a:pt x="52" y="325"/>
                </a:cubicBezTo>
                <a:cubicBezTo>
                  <a:pt x="45" y="332"/>
                  <a:pt x="43" y="344"/>
                  <a:pt x="50" y="350"/>
                </a:cubicBezTo>
                <a:cubicBezTo>
                  <a:pt x="56" y="356"/>
                  <a:pt x="67" y="355"/>
                  <a:pt x="75" y="347"/>
                </a:cubicBezTo>
                <a:cubicBezTo>
                  <a:pt x="77" y="345"/>
                  <a:pt x="87" y="335"/>
                  <a:pt x="89" y="333"/>
                </a:cubicBezTo>
                <a:cubicBezTo>
                  <a:pt x="97" y="325"/>
                  <a:pt x="98" y="314"/>
                  <a:pt x="92" y="308"/>
                </a:cubicBezTo>
                <a:cubicBezTo>
                  <a:pt x="86" y="302"/>
                  <a:pt x="74" y="303"/>
                  <a:pt x="66" y="311"/>
                </a:cubicBezTo>
                <a:close/>
                <a:moveTo>
                  <a:pt x="75" y="53"/>
                </a:moveTo>
                <a:cubicBezTo>
                  <a:pt x="67" y="45"/>
                  <a:pt x="56" y="44"/>
                  <a:pt x="50" y="50"/>
                </a:cubicBezTo>
                <a:cubicBezTo>
                  <a:pt x="43" y="56"/>
                  <a:pt x="45" y="67"/>
                  <a:pt x="52" y="75"/>
                </a:cubicBezTo>
                <a:cubicBezTo>
                  <a:pt x="55" y="77"/>
                  <a:pt x="64" y="87"/>
                  <a:pt x="66" y="89"/>
                </a:cubicBezTo>
                <a:cubicBezTo>
                  <a:pt x="74" y="97"/>
                  <a:pt x="86" y="98"/>
                  <a:pt x="92" y="92"/>
                </a:cubicBezTo>
                <a:cubicBezTo>
                  <a:pt x="98" y="86"/>
                  <a:pt x="97" y="74"/>
                  <a:pt x="89" y="67"/>
                </a:cubicBezTo>
                <a:cubicBezTo>
                  <a:pt x="87" y="64"/>
                  <a:pt x="77" y="55"/>
                  <a:pt x="75" y="53"/>
                </a:cubicBezTo>
                <a:close/>
                <a:moveTo>
                  <a:pt x="310" y="333"/>
                </a:moveTo>
                <a:cubicBezTo>
                  <a:pt x="313" y="335"/>
                  <a:pt x="322" y="345"/>
                  <a:pt x="324" y="347"/>
                </a:cubicBezTo>
                <a:cubicBezTo>
                  <a:pt x="332" y="355"/>
                  <a:pt x="344" y="356"/>
                  <a:pt x="350" y="350"/>
                </a:cubicBezTo>
                <a:cubicBezTo>
                  <a:pt x="356" y="344"/>
                  <a:pt x="355" y="332"/>
                  <a:pt x="347" y="325"/>
                </a:cubicBezTo>
                <a:cubicBezTo>
                  <a:pt x="345" y="322"/>
                  <a:pt x="335" y="313"/>
                  <a:pt x="333" y="311"/>
                </a:cubicBezTo>
                <a:cubicBezTo>
                  <a:pt x="325" y="303"/>
                  <a:pt x="314" y="302"/>
                  <a:pt x="308" y="308"/>
                </a:cubicBezTo>
                <a:cubicBezTo>
                  <a:pt x="301" y="314"/>
                  <a:pt x="303" y="325"/>
                  <a:pt x="310" y="333"/>
                </a:cubicBezTo>
                <a:close/>
              </a:path>
            </a:pathLst>
          </a:custGeom>
          <a:solidFill>
            <a:sysClr val="window" lastClr="FFFFFF"/>
          </a:solidFill>
          <a:ln>
            <a:noFill/>
          </a:ln>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en-US" sz="555" b="0" i="0" u="none" strike="noStrike" kern="0" cap="none" spc="0" normalizeH="0" baseline="0" noProof="0" dirty="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24" name="Group 21"/>
          <p:cNvGrpSpPr/>
          <p:nvPr/>
        </p:nvGrpSpPr>
        <p:grpSpPr>
          <a:xfrm>
            <a:off x="3275293" y="3876077"/>
            <a:ext cx="321587" cy="315461"/>
            <a:chOff x="6786562" y="796925"/>
            <a:chExt cx="500063" cy="490538"/>
          </a:xfrm>
          <a:solidFill>
            <a:sysClr val="window" lastClr="FFFFFF"/>
          </a:solidFill>
        </p:grpSpPr>
        <p:sp>
          <p:nvSpPr>
            <p:cNvPr id="25" name="Freeform 27"/>
            <p:cNvSpPr>
              <a:spLocks noEditPoints="1"/>
            </p:cNvSpPr>
            <p:nvPr/>
          </p:nvSpPr>
          <p:spPr bwMode="auto">
            <a:xfrm>
              <a:off x="6786562" y="796925"/>
              <a:ext cx="500063" cy="490538"/>
            </a:xfrm>
            <a:custGeom>
              <a:avLst/>
              <a:gdLst>
                <a:gd name="T0" fmla="*/ 127 w 130"/>
                <a:gd name="T1" fmla="*/ 42 h 128"/>
                <a:gd name="T2" fmla="*/ 87 w 130"/>
                <a:gd name="T3" fmla="*/ 2 h 128"/>
                <a:gd name="T4" fmla="*/ 79 w 130"/>
                <a:gd name="T5" fmla="*/ 0 h 128"/>
                <a:gd name="T6" fmla="*/ 75 w 130"/>
                <a:gd name="T7" fmla="*/ 2 h 128"/>
                <a:gd name="T8" fmla="*/ 73 w 130"/>
                <a:gd name="T9" fmla="*/ 6 h 128"/>
                <a:gd name="T10" fmla="*/ 64 w 130"/>
                <a:gd name="T11" fmla="*/ 21 h 128"/>
                <a:gd name="T12" fmla="*/ 41 w 130"/>
                <a:gd name="T13" fmla="*/ 37 h 128"/>
                <a:gd name="T14" fmla="*/ 15 w 130"/>
                <a:gd name="T15" fmla="*/ 55 h 128"/>
                <a:gd name="T16" fmla="*/ 1 w 130"/>
                <a:gd name="T17" fmla="*/ 78 h 128"/>
                <a:gd name="T18" fmla="*/ 3 w 130"/>
                <a:gd name="T19" fmla="*/ 86 h 128"/>
                <a:gd name="T20" fmla="*/ 43 w 130"/>
                <a:gd name="T21" fmla="*/ 126 h 128"/>
                <a:gd name="T22" fmla="*/ 51 w 130"/>
                <a:gd name="T23" fmla="*/ 128 h 128"/>
                <a:gd name="T24" fmla="*/ 55 w 130"/>
                <a:gd name="T25" fmla="*/ 126 h 128"/>
                <a:gd name="T26" fmla="*/ 57 w 130"/>
                <a:gd name="T27" fmla="*/ 122 h 128"/>
                <a:gd name="T28" fmla="*/ 66 w 130"/>
                <a:gd name="T29" fmla="*/ 107 h 128"/>
                <a:gd name="T30" fmla="*/ 89 w 130"/>
                <a:gd name="T31" fmla="*/ 91 h 128"/>
                <a:gd name="T32" fmla="*/ 115 w 130"/>
                <a:gd name="T33" fmla="*/ 73 h 128"/>
                <a:gd name="T34" fmla="*/ 129 w 130"/>
                <a:gd name="T35" fmla="*/ 50 h 128"/>
                <a:gd name="T36" fmla="*/ 127 w 130"/>
                <a:gd name="T37" fmla="*/ 42 h 128"/>
                <a:gd name="T38" fmla="*/ 49 w 130"/>
                <a:gd name="T39" fmla="*/ 120 h 128"/>
                <a:gd name="T40" fmla="*/ 9 w 130"/>
                <a:gd name="T41" fmla="*/ 80 h 128"/>
                <a:gd name="T42" fmla="*/ 81 w 130"/>
                <a:gd name="T43" fmla="*/ 8 h 128"/>
                <a:gd name="T44" fmla="*/ 121 w 130"/>
                <a:gd name="T45" fmla="*/ 48 h 128"/>
                <a:gd name="T46" fmla="*/ 49 w 130"/>
                <a:gd name="T4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128">
                  <a:moveTo>
                    <a:pt x="127" y="42"/>
                  </a:moveTo>
                  <a:cubicBezTo>
                    <a:pt x="87" y="2"/>
                    <a:pt x="87" y="2"/>
                    <a:pt x="87" y="2"/>
                  </a:cubicBezTo>
                  <a:cubicBezTo>
                    <a:pt x="85" y="0"/>
                    <a:pt x="82" y="0"/>
                    <a:pt x="79" y="0"/>
                  </a:cubicBezTo>
                  <a:cubicBezTo>
                    <a:pt x="78" y="1"/>
                    <a:pt x="76" y="1"/>
                    <a:pt x="75" y="2"/>
                  </a:cubicBezTo>
                  <a:cubicBezTo>
                    <a:pt x="74" y="3"/>
                    <a:pt x="74" y="4"/>
                    <a:pt x="73" y="6"/>
                  </a:cubicBezTo>
                  <a:cubicBezTo>
                    <a:pt x="72" y="12"/>
                    <a:pt x="68" y="17"/>
                    <a:pt x="64" y="21"/>
                  </a:cubicBezTo>
                  <a:cubicBezTo>
                    <a:pt x="58" y="27"/>
                    <a:pt x="50" y="32"/>
                    <a:pt x="41" y="37"/>
                  </a:cubicBezTo>
                  <a:cubicBezTo>
                    <a:pt x="32" y="42"/>
                    <a:pt x="23" y="48"/>
                    <a:pt x="15" y="55"/>
                  </a:cubicBezTo>
                  <a:cubicBezTo>
                    <a:pt x="8" y="62"/>
                    <a:pt x="4" y="69"/>
                    <a:pt x="1" y="78"/>
                  </a:cubicBezTo>
                  <a:cubicBezTo>
                    <a:pt x="0" y="80"/>
                    <a:pt x="1" y="84"/>
                    <a:pt x="3" y="86"/>
                  </a:cubicBezTo>
                  <a:cubicBezTo>
                    <a:pt x="43" y="126"/>
                    <a:pt x="43" y="126"/>
                    <a:pt x="43" y="126"/>
                  </a:cubicBezTo>
                  <a:cubicBezTo>
                    <a:pt x="45" y="128"/>
                    <a:pt x="48" y="128"/>
                    <a:pt x="51" y="128"/>
                  </a:cubicBezTo>
                  <a:cubicBezTo>
                    <a:pt x="52" y="127"/>
                    <a:pt x="54" y="127"/>
                    <a:pt x="55" y="126"/>
                  </a:cubicBezTo>
                  <a:cubicBezTo>
                    <a:pt x="56" y="125"/>
                    <a:pt x="56" y="124"/>
                    <a:pt x="57" y="122"/>
                  </a:cubicBezTo>
                  <a:cubicBezTo>
                    <a:pt x="58" y="116"/>
                    <a:pt x="62" y="111"/>
                    <a:pt x="66" y="107"/>
                  </a:cubicBezTo>
                  <a:cubicBezTo>
                    <a:pt x="72" y="101"/>
                    <a:pt x="80" y="96"/>
                    <a:pt x="89" y="91"/>
                  </a:cubicBezTo>
                  <a:cubicBezTo>
                    <a:pt x="98" y="86"/>
                    <a:pt x="107" y="80"/>
                    <a:pt x="115" y="73"/>
                  </a:cubicBezTo>
                  <a:cubicBezTo>
                    <a:pt x="122" y="66"/>
                    <a:pt x="126" y="59"/>
                    <a:pt x="129" y="50"/>
                  </a:cubicBezTo>
                  <a:cubicBezTo>
                    <a:pt x="130" y="48"/>
                    <a:pt x="129" y="44"/>
                    <a:pt x="127" y="42"/>
                  </a:cubicBezTo>
                  <a:close/>
                  <a:moveTo>
                    <a:pt x="49" y="120"/>
                  </a:moveTo>
                  <a:cubicBezTo>
                    <a:pt x="36" y="107"/>
                    <a:pt x="22" y="93"/>
                    <a:pt x="9" y="80"/>
                  </a:cubicBezTo>
                  <a:cubicBezTo>
                    <a:pt x="20" y="43"/>
                    <a:pt x="70" y="45"/>
                    <a:pt x="81" y="8"/>
                  </a:cubicBezTo>
                  <a:cubicBezTo>
                    <a:pt x="94" y="21"/>
                    <a:pt x="108" y="35"/>
                    <a:pt x="121" y="48"/>
                  </a:cubicBezTo>
                  <a:cubicBezTo>
                    <a:pt x="110" y="85"/>
                    <a:pt x="60" y="83"/>
                    <a:pt x="49" y="1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28"/>
            <p:cNvSpPr>
              <a:spLocks noEditPoints="1"/>
            </p:cNvSpPr>
            <p:nvPr/>
          </p:nvSpPr>
          <p:spPr bwMode="auto">
            <a:xfrm>
              <a:off x="6967538" y="969963"/>
              <a:ext cx="134938" cy="138113"/>
            </a:xfrm>
            <a:custGeom>
              <a:avLst/>
              <a:gdLst>
                <a:gd name="T0" fmla="*/ 28 w 35"/>
                <a:gd name="T1" fmla="*/ 12 h 36"/>
                <a:gd name="T2" fmla="*/ 20 w 35"/>
                <a:gd name="T3" fmla="*/ 13 h 36"/>
                <a:gd name="T4" fmla="*/ 10 w 35"/>
                <a:gd name="T5" fmla="*/ 7 h 36"/>
                <a:gd name="T6" fmla="*/ 15 w 35"/>
                <a:gd name="T7" fmla="*/ 6 h 36"/>
                <a:gd name="T8" fmla="*/ 19 w 35"/>
                <a:gd name="T9" fmla="*/ 6 h 36"/>
                <a:gd name="T10" fmla="*/ 20 w 35"/>
                <a:gd name="T11" fmla="*/ 2 h 36"/>
                <a:gd name="T12" fmla="*/ 13 w 35"/>
                <a:gd name="T13" fmla="*/ 1 h 36"/>
                <a:gd name="T14" fmla="*/ 6 w 35"/>
                <a:gd name="T15" fmla="*/ 4 h 36"/>
                <a:gd name="T16" fmla="*/ 5 w 35"/>
                <a:gd name="T17" fmla="*/ 3 h 36"/>
                <a:gd name="T18" fmla="*/ 3 w 35"/>
                <a:gd name="T19" fmla="*/ 5 h 36"/>
                <a:gd name="T20" fmla="*/ 4 w 35"/>
                <a:gd name="T21" fmla="*/ 6 h 36"/>
                <a:gd name="T22" fmla="*/ 1 w 35"/>
                <a:gd name="T23" fmla="*/ 15 h 36"/>
                <a:gd name="T24" fmla="*/ 3 w 35"/>
                <a:gd name="T25" fmla="*/ 22 h 36"/>
                <a:gd name="T26" fmla="*/ 18 w 35"/>
                <a:gd name="T27" fmla="*/ 21 h 36"/>
                <a:gd name="T28" fmla="*/ 23 w 35"/>
                <a:gd name="T29" fmla="*/ 31 h 36"/>
                <a:gd name="T30" fmla="*/ 19 w 35"/>
                <a:gd name="T31" fmla="*/ 30 h 36"/>
                <a:gd name="T32" fmla="*/ 16 w 35"/>
                <a:gd name="T33" fmla="*/ 28 h 36"/>
                <a:gd name="T34" fmla="*/ 13 w 35"/>
                <a:gd name="T35" fmla="*/ 31 h 36"/>
                <a:gd name="T36" fmla="*/ 17 w 35"/>
                <a:gd name="T37" fmla="*/ 35 h 36"/>
                <a:gd name="T38" fmla="*/ 25 w 35"/>
                <a:gd name="T39" fmla="*/ 36 h 36"/>
                <a:gd name="T40" fmla="*/ 31 w 35"/>
                <a:gd name="T41" fmla="*/ 35 h 36"/>
                <a:gd name="T42" fmla="*/ 33 w 35"/>
                <a:gd name="T43" fmla="*/ 34 h 36"/>
                <a:gd name="T44" fmla="*/ 33 w 35"/>
                <a:gd name="T45" fmla="*/ 32 h 36"/>
                <a:gd name="T46" fmla="*/ 34 w 35"/>
                <a:gd name="T47" fmla="*/ 26 h 36"/>
                <a:gd name="T48" fmla="*/ 35 w 35"/>
                <a:gd name="T49" fmla="*/ 18 h 36"/>
                <a:gd name="T50" fmla="*/ 10 w 35"/>
                <a:gd name="T51" fmla="*/ 17 h 36"/>
                <a:gd name="T52" fmla="*/ 6 w 35"/>
                <a:gd name="T53" fmla="*/ 15 h 36"/>
                <a:gd name="T54" fmla="*/ 7 w 35"/>
                <a:gd name="T55" fmla="*/ 11 h 36"/>
                <a:gd name="T56" fmla="*/ 14 w 35"/>
                <a:gd name="T57" fmla="*/ 16 h 36"/>
                <a:gd name="T58" fmla="*/ 29 w 35"/>
                <a:gd name="T59" fmla="*/ 25 h 36"/>
                <a:gd name="T60" fmla="*/ 21 w 35"/>
                <a:gd name="T61" fmla="*/ 20 h 36"/>
                <a:gd name="T62" fmla="*/ 25 w 35"/>
                <a:gd name="T63" fmla="*/ 18 h 36"/>
                <a:gd name="T64" fmla="*/ 28 w 35"/>
                <a:gd name="T65" fmla="*/ 20 h 36"/>
                <a:gd name="T66" fmla="*/ 29 w 35"/>
                <a:gd name="T6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6">
                  <a:moveTo>
                    <a:pt x="32" y="15"/>
                  </a:moveTo>
                  <a:cubicBezTo>
                    <a:pt x="31" y="14"/>
                    <a:pt x="30" y="13"/>
                    <a:pt x="28" y="12"/>
                  </a:cubicBezTo>
                  <a:cubicBezTo>
                    <a:pt x="27" y="12"/>
                    <a:pt x="26" y="12"/>
                    <a:pt x="24" y="12"/>
                  </a:cubicBezTo>
                  <a:cubicBezTo>
                    <a:pt x="23" y="12"/>
                    <a:pt x="22" y="12"/>
                    <a:pt x="20" y="13"/>
                  </a:cubicBezTo>
                  <a:cubicBezTo>
                    <a:pt x="19" y="13"/>
                    <a:pt x="18" y="14"/>
                    <a:pt x="16" y="15"/>
                  </a:cubicBezTo>
                  <a:cubicBezTo>
                    <a:pt x="14" y="12"/>
                    <a:pt x="12" y="10"/>
                    <a:pt x="10" y="7"/>
                  </a:cubicBezTo>
                  <a:cubicBezTo>
                    <a:pt x="11" y="7"/>
                    <a:pt x="12" y="6"/>
                    <a:pt x="13" y="6"/>
                  </a:cubicBezTo>
                  <a:cubicBezTo>
                    <a:pt x="14" y="6"/>
                    <a:pt x="14" y="6"/>
                    <a:pt x="15" y="6"/>
                  </a:cubicBezTo>
                  <a:cubicBezTo>
                    <a:pt x="16" y="7"/>
                    <a:pt x="17" y="7"/>
                    <a:pt x="18" y="7"/>
                  </a:cubicBezTo>
                  <a:cubicBezTo>
                    <a:pt x="18" y="7"/>
                    <a:pt x="19" y="7"/>
                    <a:pt x="19" y="6"/>
                  </a:cubicBezTo>
                  <a:cubicBezTo>
                    <a:pt x="20" y="6"/>
                    <a:pt x="20" y="5"/>
                    <a:pt x="20" y="5"/>
                  </a:cubicBezTo>
                  <a:cubicBezTo>
                    <a:pt x="20" y="4"/>
                    <a:pt x="20" y="3"/>
                    <a:pt x="20" y="2"/>
                  </a:cubicBezTo>
                  <a:cubicBezTo>
                    <a:pt x="19" y="1"/>
                    <a:pt x="18" y="1"/>
                    <a:pt x="16" y="0"/>
                  </a:cubicBezTo>
                  <a:cubicBezTo>
                    <a:pt x="15" y="0"/>
                    <a:pt x="14" y="0"/>
                    <a:pt x="13" y="1"/>
                  </a:cubicBezTo>
                  <a:cubicBezTo>
                    <a:pt x="11" y="1"/>
                    <a:pt x="10" y="1"/>
                    <a:pt x="9" y="2"/>
                  </a:cubicBezTo>
                  <a:cubicBezTo>
                    <a:pt x="8" y="3"/>
                    <a:pt x="7" y="3"/>
                    <a:pt x="6" y="4"/>
                  </a:cubicBezTo>
                  <a:cubicBezTo>
                    <a:pt x="6" y="4"/>
                    <a:pt x="6" y="3"/>
                    <a:pt x="6" y="3"/>
                  </a:cubicBezTo>
                  <a:cubicBezTo>
                    <a:pt x="5" y="3"/>
                    <a:pt x="5" y="3"/>
                    <a:pt x="5" y="3"/>
                  </a:cubicBezTo>
                  <a:cubicBezTo>
                    <a:pt x="4" y="3"/>
                    <a:pt x="4" y="3"/>
                    <a:pt x="3" y="3"/>
                  </a:cubicBezTo>
                  <a:cubicBezTo>
                    <a:pt x="3" y="4"/>
                    <a:pt x="3" y="4"/>
                    <a:pt x="3" y="5"/>
                  </a:cubicBezTo>
                  <a:cubicBezTo>
                    <a:pt x="3" y="5"/>
                    <a:pt x="3" y="5"/>
                    <a:pt x="4" y="6"/>
                  </a:cubicBezTo>
                  <a:cubicBezTo>
                    <a:pt x="4" y="6"/>
                    <a:pt x="4" y="6"/>
                    <a:pt x="4" y="6"/>
                  </a:cubicBezTo>
                  <a:cubicBezTo>
                    <a:pt x="3" y="7"/>
                    <a:pt x="2" y="9"/>
                    <a:pt x="2" y="10"/>
                  </a:cubicBezTo>
                  <a:cubicBezTo>
                    <a:pt x="1" y="12"/>
                    <a:pt x="1" y="13"/>
                    <a:pt x="1" y="15"/>
                  </a:cubicBezTo>
                  <a:cubicBezTo>
                    <a:pt x="0" y="16"/>
                    <a:pt x="1" y="17"/>
                    <a:pt x="1" y="18"/>
                  </a:cubicBezTo>
                  <a:cubicBezTo>
                    <a:pt x="1" y="20"/>
                    <a:pt x="2" y="21"/>
                    <a:pt x="3" y="22"/>
                  </a:cubicBezTo>
                  <a:cubicBezTo>
                    <a:pt x="5" y="23"/>
                    <a:pt x="8" y="24"/>
                    <a:pt x="10" y="24"/>
                  </a:cubicBezTo>
                  <a:cubicBezTo>
                    <a:pt x="13" y="23"/>
                    <a:pt x="15" y="23"/>
                    <a:pt x="18" y="21"/>
                  </a:cubicBezTo>
                  <a:cubicBezTo>
                    <a:pt x="21" y="24"/>
                    <a:pt x="23" y="27"/>
                    <a:pt x="25" y="29"/>
                  </a:cubicBezTo>
                  <a:cubicBezTo>
                    <a:pt x="24" y="30"/>
                    <a:pt x="24" y="30"/>
                    <a:pt x="23" y="31"/>
                  </a:cubicBezTo>
                  <a:cubicBezTo>
                    <a:pt x="22" y="31"/>
                    <a:pt x="21" y="31"/>
                    <a:pt x="21" y="31"/>
                  </a:cubicBezTo>
                  <a:cubicBezTo>
                    <a:pt x="20" y="30"/>
                    <a:pt x="20" y="30"/>
                    <a:pt x="19" y="30"/>
                  </a:cubicBezTo>
                  <a:cubicBezTo>
                    <a:pt x="18" y="29"/>
                    <a:pt x="18" y="29"/>
                    <a:pt x="17" y="29"/>
                  </a:cubicBezTo>
                  <a:cubicBezTo>
                    <a:pt x="17" y="28"/>
                    <a:pt x="16" y="28"/>
                    <a:pt x="16" y="28"/>
                  </a:cubicBezTo>
                  <a:cubicBezTo>
                    <a:pt x="15" y="28"/>
                    <a:pt x="15" y="29"/>
                    <a:pt x="14" y="29"/>
                  </a:cubicBezTo>
                  <a:cubicBezTo>
                    <a:pt x="13" y="30"/>
                    <a:pt x="13" y="30"/>
                    <a:pt x="13" y="31"/>
                  </a:cubicBezTo>
                  <a:cubicBezTo>
                    <a:pt x="13" y="32"/>
                    <a:pt x="13" y="33"/>
                    <a:pt x="14" y="33"/>
                  </a:cubicBezTo>
                  <a:cubicBezTo>
                    <a:pt x="15" y="34"/>
                    <a:pt x="16" y="35"/>
                    <a:pt x="17" y="35"/>
                  </a:cubicBezTo>
                  <a:cubicBezTo>
                    <a:pt x="18" y="36"/>
                    <a:pt x="19" y="36"/>
                    <a:pt x="20" y="36"/>
                  </a:cubicBezTo>
                  <a:cubicBezTo>
                    <a:pt x="22" y="36"/>
                    <a:pt x="23" y="36"/>
                    <a:pt x="25" y="36"/>
                  </a:cubicBezTo>
                  <a:cubicBezTo>
                    <a:pt x="26" y="35"/>
                    <a:pt x="27" y="34"/>
                    <a:pt x="29" y="33"/>
                  </a:cubicBezTo>
                  <a:cubicBezTo>
                    <a:pt x="30" y="33"/>
                    <a:pt x="30" y="34"/>
                    <a:pt x="31" y="35"/>
                  </a:cubicBezTo>
                  <a:cubicBezTo>
                    <a:pt x="31" y="35"/>
                    <a:pt x="32" y="35"/>
                    <a:pt x="32" y="35"/>
                  </a:cubicBezTo>
                  <a:cubicBezTo>
                    <a:pt x="33" y="35"/>
                    <a:pt x="33" y="35"/>
                    <a:pt x="33" y="34"/>
                  </a:cubicBezTo>
                  <a:cubicBezTo>
                    <a:pt x="33" y="34"/>
                    <a:pt x="34" y="34"/>
                    <a:pt x="34" y="33"/>
                  </a:cubicBezTo>
                  <a:cubicBezTo>
                    <a:pt x="34" y="33"/>
                    <a:pt x="33" y="32"/>
                    <a:pt x="33" y="32"/>
                  </a:cubicBezTo>
                  <a:cubicBezTo>
                    <a:pt x="32" y="32"/>
                    <a:pt x="32" y="31"/>
                    <a:pt x="31" y="30"/>
                  </a:cubicBezTo>
                  <a:cubicBezTo>
                    <a:pt x="32" y="29"/>
                    <a:pt x="33" y="27"/>
                    <a:pt x="34" y="26"/>
                  </a:cubicBezTo>
                  <a:cubicBezTo>
                    <a:pt x="35" y="24"/>
                    <a:pt x="35" y="23"/>
                    <a:pt x="35" y="21"/>
                  </a:cubicBezTo>
                  <a:cubicBezTo>
                    <a:pt x="35" y="20"/>
                    <a:pt x="35" y="19"/>
                    <a:pt x="35" y="18"/>
                  </a:cubicBezTo>
                  <a:cubicBezTo>
                    <a:pt x="34" y="17"/>
                    <a:pt x="33" y="16"/>
                    <a:pt x="32" y="15"/>
                  </a:cubicBezTo>
                  <a:close/>
                  <a:moveTo>
                    <a:pt x="10" y="17"/>
                  </a:moveTo>
                  <a:cubicBezTo>
                    <a:pt x="9" y="17"/>
                    <a:pt x="8" y="17"/>
                    <a:pt x="7" y="16"/>
                  </a:cubicBezTo>
                  <a:cubicBezTo>
                    <a:pt x="7" y="16"/>
                    <a:pt x="6" y="15"/>
                    <a:pt x="6" y="15"/>
                  </a:cubicBezTo>
                  <a:cubicBezTo>
                    <a:pt x="6" y="14"/>
                    <a:pt x="6" y="14"/>
                    <a:pt x="6" y="13"/>
                  </a:cubicBezTo>
                  <a:cubicBezTo>
                    <a:pt x="6" y="13"/>
                    <a:pt x="6" y="12"/>
                    <a:pt x="7" y="11"/>
                  </a:cubicBezTo>
                  <a:cubicBezTo>
                    <a:pt x="7" y="11"/>
                    <a:pt x="7" y="10"/>
                    <a:pt x="8" y="9"/>
                  </a:cubicBezTo>
                  <a:cubicBezTo>
                    <a:pt x="10" y="11"/>
                    <a:pt x="12" y="14"/>
                    <a:pt x="14" y="16"/>
                  </a:cubicBezTo>
                  <a:cubicBezTo>
                    <a:pt x="12" y="17"/>
                    <a:pt x="11" y="17"/>
                    <a:pt x="10" y="17"/>
                  </a:cubicBezTo>
                  <a:close/>
                  <a:moveTo>
                    <a:pt x="29" y="25"/>
                  </a:moveTo>
                  <a:cubicBezTo>
                    <a:pt x="28" y="26"/>
                    <a:pt x="28" y="27"/>
                    <a:pt x="27" y="27"/>
                  </a:cubicBezTo>
                  <a:cubicBezTo>
                    <a:pt x="25" y="25"/>
                    <a:pt x="23" y="22"/>
                    <a:pt x="21" y="20"/>
                  </a:cubicBezTo>
                  <a:cubicBezTo>
                    <a:pt x="21" y="20"/>
                    <a:pt x="22" y="19"/>
                    <a:pt x="23" y="19"/>
                  </a:cubicBezTo>
                  <a:cubicBezTo>
                    <a:pt x="23" y="19"/>
                    <a:pt x="24" y="19"/>
                    <a:pt x="25" y="18"/>
                  </a:cubicBezTo>
                  <a:cubicBezTo>
                    <a:pt x="25" y="18"/>
                    <a:pt x="26" y="18"/>
                    <a:pt x="27" y="19"/>
                  </a:cubicBezTo>
                  <a:cubicBezTo>
                    <a:pt x="27" y="19"/>
                    <a:pt x="28" y="19"/>
                    <a:pt x="28" y="20"/>
                  </a:cubicBezTo>
                  <a:cubicBezTo>
                    <a:pt x="29" y="20"/>
                    <a:pt x="29" y="21"/>
                    <a:pt x="29" y="21"/>
                  </a:cubicBezTo>
                  <a:cubicBezTo>
                    <a:pt x="30" y="22"/>
                    <a:pt x="30" y="23"/>
                    <a:pt x="29" y="23"/>
                  </a:cubicBezTo>
                  <a:cubicBezTo>
                    <a:pt x="29" y="24"/>
                    <a:pt x="29" y="25"/>
                    <a:pt x="29"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29"/>
            <p:cNvSpPr/>
            <p:nvPr/>
          </p:nvSpPr>
          <p:spPr bwMode="auto">
            <a:xfrm>
              <a:off x="6956425" y="1135063"/>
              <a:ext cx="73025" cy="79375"/>
            </a:xfrm>
            <a:custGeom>
              <a:avLst/>
              <a:gdLst>
                <a:gd name="T0" fmla="*/ 16 w 19"/>
                <a:gd name="T1" fmla="*/ 1 h 21"/>
                <a:gd name="T2" fmla="*/ 16 w 19"/>
                <a:gd name="T3" fmla="*/ 1 h 21"/>
                <a:gd name="T4" fmla="*/ 9 w 19"/>
                <a:gd name="T5" fmla="*/ 7 h 21"/>
                <a:gd name="T6" fmla="*/ 3 w 19"/>
                <a:gd name="T7" fmla="*/ 14 h 21"/>
                <a:gd name="T8" fmla="*/ 0 w 19"/>
                <a:gd name="T9" fmla="*/ 17 h 21"/>
                <a:gd name="T10" fmla="*/ 0 w 19"/>
                <a:gd name="T11" fmla="*/ 17 h 21"/>
                <a:gd name="T12" fmla="*/ 0 w 19"/>
                <a:gd name="T13" fmla="*/ 20 h 21"/>
                <a:gd name="T14" fmla="*/ 3 w 19"/>
                <a:gd name="T15" fmla="*/ 20 h 21"/>
                <a:gd name="T16" fmla="*/ 3 w 19"/>
                <a:gd name="T17" fmla="*/ 20 h 21"/>
                <a:gd name="T18" fmla="*/ 6 w 19"/>
                <a:gd name="T19" fmla="*/ 16 h 21"/>
                <a:gd name="T20" fmla="*/ 11 w 19"/>
                <a:gd name="T21" fmla="*/ 10 h 21"/>
                <a:gd name="T22" fmla="*/ 18 w 19"/>
                <a:gd name="T23" fmla="*/ 4 h 21"/>
                <a:gd name="T24" fmla="*/ 18 w 19"/>
                <a:gd name="T25" fmla="*/ 4 h 21"/>
                <a:gd name="T26" fmla="*/ 19 w 19"/>
                <a:gd name="T27" fmla="*/ 4 h 21"/>
                <a:gd name="T28" fmla="*/ 19 w 19"/>
                <a:gd name="T29" fmla="*/ 1 h 21"/>
                <a:gd name="T30" fmla="*/ 16 w 19"/>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1">
                  <a:moveTo>
                    <a:pt x="16" y="1"/>
                  </a:moveTo>
                  <a:cubicBezTo>
                    <a:pt x="16" y="1"/>
                    <a:pt x="16" y="1"/>
                    <a:pt x="16" y="1"/>
                  </a:cubicBezTo>
                  <a:cubicBezTo>
                    <a:pt x="13" y="3"/>
                    <a:pt x="11" y="5"/>
                    <a:pt x="9" y="7"/>
                  </a:cubicBezTo>
                  <a:cubicBezTo>
                    <a:pt x="6" y="9"/>
                    <a:pt x="5" y="11"/>
                    <a:pt x="3" y="14"/>
                  </a:cubicBezTo>
                  <a:cubicBezTo>
                    <a:pt x="0" y="17"/>
                    <a:pt x="0" y="17"/>
                    <a:pt x="0" y="17"/>
                  </a:cubicBezTo>
                  <a:cubicBezTo>
                    <a:pt x="0" y="17"/>
                    <a:pt x="0" y="17"/>
                    <a:pt x="0" y="17"/>
                  </a:cubicBezTo>
                  <a:cubicBezTo>
                    <a:pt x="0" y="18"/>
                    <a:pt x="0" y="19"/>
                    <a:pt x="0" y="20"/>
                  </a:cubicBezTo>
                  <a:cubicBezTo>
                    <a:pt x="1" y="21"/>
                    <a:pt x="2" y="21"/>
                    <a:pt x="3" y="20"/>
                  </a:cubicBezTo>
                  <a:cubicBezTo>
                    <a:pt x="3" y="20"/>
                    <a:pt x="3" y="20"/>
                    <a:pt x="3" y="20"/>
                  </a:cubicBezTo>
                  <a:cubicBezTo>
                    <a:pt x="6" y="16"/>
                    <a:pt x="6" y="16"/>
                    <a:pt x="6" y="16"/>
                  </a:cubicBezTo>
                  <a:cubicBezTo>
                    <a:pt x="8" y="14"/>
                    <a:pt x="9" y="12"/>
                    <a:pt x="11" y="10"/>
                  </a:cubicBezTo>
                  <a:cubicBezTo>
                    <a:pt x="14" y="8"/>
                    <a:pt x="16" y="6"/>
                    <a:pt x="18" y="4"/>
                  </a:cubicBezTo>
                  <a:cubicBezTo>
                    <a:pt x="18" y="4"/>
                    <a:pt x="18" y="4"/>
                    <a:pt x="18" y="4"/>
                  </a:cubicBezTo>
                  <a:cubicBezTo>
                    <a:pt x="18" y="4"/>
                    <a:pt x="18" y="4"/>
                    <a:pt x="19" y="4"/>
                  </a:cubicBezTo>
                  <a:cubicBezTo>
                    <a:pt x="19" y="3"/>
                    <a:pt x="19" y="2"/>
                    <a:pt x="19" y="1"/>
                  </a:cubicBezTo>
                  <a:cubicBezTo>
                    <a:pt x="18" y="0"/>
                    <a:pt x="17" y="0"/>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8" name="Freeform 30"/>
            <p:cNvSpPr/>
            <p:nvPr/>
          </p:nvSpPr>
          <p:spPr bwMode="auto">
            <a:xfrm>
              <a:off x="7043738" y="873125"/>
              <a:ext cx="77788" cy="80963"/>
            </a:xfrm>
            <a:custGeom>
              <a:avLst/>
              <a:gdLst>
                <a:gd name="T0" fmla="*/ 8 w 20"/>
                <a:gd name="T1" fmla="*/ 11 h 21"/>
                <a:gd name="T2" fmla="*/ 1 w 20"/>
                <a:gd name="T3" fmla="*/ 17 h 21"/>
                <a:gd name="T4" fmla="*/ 0 w 20"/>
                <a:gd name="T5" fmla="*/ 17 h 21"/>
                <a:gd name="T6" fmla="*/ 0 w 20"/>
                <a:gd name="T7" fmla="*/ 20 h 21"/>
                <a:gd name="T8" fmla="*/ 3 w 20"/>
                <a:gd name="T9" fmla="*/ 20 h 21"/>
                <a:gd name="T10" fmla="*/ 3 w 20"/>
                <a:gd name="T11" fmla="*/ 20 h 21"/>
                <a:gd name="T12" fmla="*/ 10 w 20"/>
                <a:gd name="T13" fmla="*/ 14 h 21"/>
                <a:gd name="T14" fmla="*/ 16 w 20"/>
                <a:gd name="T15" fmla="*/ 7 h 21"/>
                <a:gd name="T16" fmla="*/ 19 w 20"/>
                <a:gd name="T17" fmla="*/ 3 h 21"/>
                <a:gd name="T18" fmla="*/ 19 w 20"/>
                <a:gd name="T19" fmla="*/ 3 h 21"/>
                <a:gd name="T20" fmla="*/ 19 w 20"/>
                <a:gd name="T21" fmla="*/ 0 h 21"/>
                <a:gd name="T22" fmla="*/ 16 w 20"/>
                <a:gd name="T23" fmla="*/ 0 h 21"/>
                <a:gd name="T24" fmla="*/ 16 w 20"/>
                <a:gd name="T25" fmla="*/ 1 h 21"/>
                <a:gd name="T26" fmla="*/ 13 w 20"/>
                <a:gd name="T27" fmla="*/ 5 h 21"/>
                <a:gd name="T28" fmla="*/ 8 w 20"/>
                <a:gd name="T2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8" y="11"/>
                  </a:moveTo>
                  <a:cubicBezTo>
                    <a:pt x="5" y="13"/>
                    <a:pt x="3" y="15"/>
                    <a:pt x="1" y="17"/>
                  </a:cubicBezTo>
                  <a:cubicBezTo>
                    <a:pt x="1" y="17"/>
                    <a:pt x="0" y="17"/>
                    <a:pt x="0" y="17"/>
                  </a:cubicBezTo>
                  <a:cubicBezTo>
                    <a:pt x="0" y="18"/>
                    <a:pt x="0" y="19"/>
                    <a:pt x="0" y="20"/>
                  </a:cubicBezTo>
                  <a:cubicBezTo>
                    <a:pt x="1" y="21"/>
                    <a:pt x="2" y="21"/>
                    <a:pt x="3" y="20"/>
                  </a:cubicBezTo>
                  <a:cubicBezTo>
                    <a:pt x="3" y="20"/>
                    <a:pt x="3" y="20"/>
                    <a:pt x="3" y="20"/>
                  </a:cubicBezTo>
                  <a:cubicBezTo>
                    <a:pt x="6" y="18"/>
                    <a:pt x="8" y="16"/>
                    <a:pt x="10" y="14"/>
                  </a:cubicBezTo>
                  <a:cubicBezTo>
                    <a:pt x="13" y="12"/>
                    <a:pt x="14" y="9"/>
                    <a:pt x="16" y="7"/>
                  </a:cubicBezTo>
                  <a:cubicBezTo>
                    <a:pt x="19" y="3"/>
                    <a:pt x="19" y="3"/>
                    <a:pt x="19" y="3"/>
                  </a:cubicBezTo>
                  <a:cubicBezTo>
                    <a:pt x="19" y="3"/>
                    <a:pt x="19" y="3"/>
                    <a:pt x="19" y="3"/>
                  </a:cubicBezTo>
                  <a:cubicBezTo>
                    <a:pt x="20" y="2"/>
                    <a:pt x="20" y="1"/>
                    <a:pt x="19" y="0"/>
                  </a:cubicBezTo>
                  <a:cubicBezTo>
                    <a:pt x="18" y="0"/>
                    <a:pt x="17" y="0"/>
                    <a:pt x="16" y="0"/>
                  </a:cubicBezTo>
                  <a:cubicBezTo>
                    <a:pt x="16" y="1"/>
                    <a:pt x="16" y="1"/>
                    <a:pt x="16" y="1"/>
                  </a:cubicBezTo>
                  <a:cubicBezTo>
                    <a:pt x="13" y="5"/>
                    <a:pt x="13" y="5"/>
                    <a:pt x="13" y="5"/>
                  </a:cubicBezTo>
                  <a:cubicBezTo>
                    <a:pt x="11" y="7"/>
                    <a:pt x="10" y="9"/>
                    <a:pt x="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aphicFrame>
        <p:nvGraphicFramePr>
          <p:cNvPr id="29" name="表格 28"/>
          <p:cNvGraphicFramePr>
            <a:graphicFrameLocks noGrp="1"/>
          </p:cNvGraphicFramePr>
          <p:nvPr>
            <p:extLst>
              <p:ext uri="{D42A27DB-BD31-4B8C-83A1-F6EECF244321}">
                <p14:modId xmlns:p14="http://schemas.microsoft.com/office/powerpoint/2010/main" val="4288123406"/>
              </p:ext>
            </p:extLst>
          </p:nvPr>
        </p:nvGraphicFramePr>
        <p:xfrm>
          <a:off x="668362" y="4608031"/>
          <a:ext cx="4184650" cy="1207135"/>
        </p:xfrm>
        <a:graphic>
          <a:graphicData uri="http://schemas.openxmlformats.org/drawingml/2006/table">
            <a:tbl>
              <a:tblPr firstRow="1" bandRow="1">
                <a:effectLst>
                  <a:outerShdw blurRad="50800" dist="38100" dir="5400000" algn="t" rotWithShape="0">
                    <a:prstClr val="black">
                      <a:alpha val="40000"/>
                    </a:prstClr>
                  </a:outerShdw>
                </a:effectLst>
              </a:tblPr>
              <a:tblGrid>
                <a:gridCol w="836930"/>
                <a:gridCol w="836930"/>
                <a:gridCol w="836930"/>
                <a:gridCol w="836930"/>
                <a:gridCol w="836930"/>
              </a:tblGrid>
              <a:tr h="40259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CN" altLang="en-US" sz="1000" dirty="0" smtClean="0">
                          <a:latin typeface="微软雅黑" panose="020B0503020204020204" pitchFamily="34" charset="-122"/>
                          <a:ea typeface="微软雅黑" panose="020B0503020204020204" pitchFamily="34" charset="-122"/>
                        </a:rPr>
                        <a:t>一级伤残</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CN" altLang="en-US" sz="1000" dirty="0" smtClean="0">
                          <a:latin typeface="微软雅黑" panose="020B0503020204020204" pitchFamily="34" charset="-122"/>
                          <a:ea typeface="微软雅黑" panose="020B0503020204020204" pitchFamily="34" charset="-122"/>
                        </a:rPr>
                        <a:t>二级伤残</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CN" altLang="en-US" sz="1000" dirty="0" smtClean="0">
                          <a:latin typeface="微软雅黑" panose="020B0503020204020204" pitchFamily="34" charset="-122"/>
                          <a:ea typeface="微软雅黑" panose="020B0503020204020204" pitchFamily="34" charset="-122"/>
                        </a:rPr>
                        <a:t>三级伤残</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CN" altLang="en-US" sz="1000" dirty="0" smtClean="0">
                          <a:latin typeface="微软雅黑" panose="020B0503020204020204" pitchFamily="34" charset="-122"/>
                          <a:ea typeface="微软雅黑" panose="020B0503020204020204" pitchFamily="34" charset="-122"/>
                        </a:rPr>
                        <a:t>四级伤残</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CN" altLang="en-US" sz="1000" dirty="0" smtClean="0">
                          <a:latin typeface="微软雅黑" panose="020B0503020204020204" pitchFamily="34" charset="-122"/>
                          <a:ea typeface="微软雅黑" panose="020B0503020204020204" pitchFamily="34" charset="-122"/>
                        </a:rPr>
                        <a:t>五级伤残</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60000"/>
                        <a:lumOff val="40000"/>
                      </a:srgbClr>
                    </a:solidFill>
                  </a:tcPr>
                </a:tc>
              </a:tr>
              <a:tr h="2482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000" dirty="0" smtClean="0">
                          <a:latin typeface="微软雅黑" panose="020B0503020204020204" pitchFamily="34" charset="-122"/>
                          <a:ea typeface="微软雅黑" panose="020B0503020204020204" pitchFamily="34" charset="-122"/>
                        </a:rPr>
                        <a:t>100%</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000" dirty="0" smtClean="0">
                          <a:latin typeface="微软雅黑" panose="020B0503020204020204" pitchFamily="34" charset="-122"/>
                          <a:ea typeface="微软雅黑" panose="020B0503020204020204" pitchFamily="34" charset="-122"/>
                        </a:rPr>
                        <a:t>85%</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000" dirty="0" smtClean="0">
                          <a:latin typeface="微软雅黑" panose="020B0503020204020204" pitchFamily="34" charset="-122"/>
                          <a:ea typeface="微软雅黑" panose="020B0503020204020204" pitchFamily="34" charset="-122"/>
                        </a:rPr>
                        <a:t>65%</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000" dirty="0" smtClean="0">
                          <a:latin typeface="微软雅黑" panose="020B0503020204020204" pitchFamily="34" charset="-122"/>
                          <a:ea typeface="微软雅黑" panose="020B0503020204020204" pitchFamily="34" charset="-122"/>
                        </a:rPr>
                        <a:t>55%</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000" dirty="0" smtClean="0">
                          <a:latin typeface="微软雅黑" panose="020B0503020204020204" pitchFamily="34" charset="-122"/>
                          <a:ea typeface="微软雅黑" panose="020B0503020204020204" pitchFamily="34" charset="-122"/>
                        </a:rPr>
                        <a:t>45%</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3079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CN" altLang="en-US" sz="1000" b="1" dirty="0" smtClean="0">
                          <a:solidFill>
                            <a:schemeClr val="bg1"/>
                          </a:solidFill>
                          <a:latin typeface="微软雅黑" panose="020B0503020204020204" pitchFamily="34" charset="-122"/>
                          <a:ea typeface="微软雅黑" panose="020B0503020204020204" pitchFamily="34" charset="-122"/>
                        </a:rPr>
                        <a:t>六级伤残</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CN" altLang="en-US" sz="1000" b="1" dirty="0" smtClean="0">
                          <a:solidFill>
                            <a:schemeClr val="bg1"/>
                          </a:solidFill>
                          <a:latin typeface="微软雅黑" panose="020B0503020204020204" pitchFamily="34" charset="-122"/>
                          <a:ea typeface="微软雅黑" panose="020B0503020204020204" pitchFamily="34" charset="-122"/>
                        </a:rPr>
                        <a:t>七级伤残</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CN" altLang="en-US" sz="1000" b="1" dirty="0" smtClean="0">
                          <a:solidFill>
                            <a:schemeClr val="bg1"/>
                          </a:solidFill>
                          <a:latin typeface="微软雅黑" panose="020B0503020204020204" pitchFamily="34" charset="-122"/>
                          <a:ea typeface="微软雅黑" panose="020B0503020204020204" pitchFamily="34" charset="-122"/>
                        </a:rPr>
                        <a:t>八级伤残</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CN" altLang="en-US" sz="1000" b="1" dirty="0" smtClean="0">
                          <a:solidFill>
                            <a:schemeClr val="bg1"/>
                          </a:solidFill>
                          <a:latin typeface="微软雅黑" panose="020B0503020204020204" pitchFamily="34" charset="-122"/>
                          <a:ea typeface="微软雅黑" panose="020B0503020204020204" pitchFamily="34" charset="-122"/>
                        </a:rPr>
                        <a:t>九级伤残</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CN" altLang="en-US" sz="1000" b="1" dirty="0" smtClean="0">
                          <a:solidFill>
                            <a:schemeClr val="bg1"/>
                          </a:solidFill>
                          <a:latin typeface="微软雅黑" panose="020B0503020204020204" pitchFamily="34" charset="-122"/>
                          <a:ea typeface="微软雅黑" panose="020B0503020204020204" pitchFamily="34" charset="-122"/>
                        </a:rPr>
                        <a:t>十级伤残</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60000"/>
                        <a:lumOff val="40000"/>
                      </a:srgbClr>
                    </a:solidFill>
                  </a:tcPr>
                </a:tc>
              </a:tr>
              <a:tr h="2482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000" dirty="0" smtClean="0">
                          <a:latin typeface="微软雅黑" panose="020B0503020204020204" pitchFamily="34" charset="-122"/>
                          <a:ea typeface="微软雅黑" panose="020B0503020204020204" pitchFamily="34" charset="-122"/>
                        </a:rPr>
                        <a:t>25%</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000" dirty="0" smtClean="0">
                          <a:latin typeface="微软雅黑" panose="020B0503020204020204" pitchFamily="34" charset="-122"/>
                          <a:ea typeface="微软雅黑" panose="020B0503020204020204" pitchFamily="34" charset="-122"/>
                        </a:rPr>
                        <a:t>15%</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000" dirty="0" smtClean="0">
                          <a:latin typeface="微软雅黑" panose="020B0503020204020204" pitchFamily="34" charset="-122"/>
                          <a:ea typeface="微软雅黑" panose="020B0503020204020204" pitchFamily="34" charset="-122"/>
                        </a:rPr>
                        <a:t>10%</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000" dirty="0" smtClean="0">
                          <a:latin typeface="微软雅黑" panose="020B0503020204020204" pitchFamily="34" charset="-122"/>
                          <a:ea typeface="微软雅黑" panose="020B0503020204020204" pitchFamily="34" charset="-122"/>
                        </a:rPr>
                        <a:t>4%</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000" dirty="0" smtClean="0">
                          <a:latin typeface="微软雅黑" panose="020B0503020204020204" pitchFamily="34" charset="-122"/>
                          <a:ea typeface="微软雅黑" panose="020B0503020204020204" pitchFamily="34" charset="-122"/>
                        </a:rPr>
                        <a:t>1%</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bl>
          </a:graphicData>
        </a:graphic>
      </p:graphicFrame>
      <p:sp>
        <p:nvSpPr>
          <p:cNvPr id="30" name="TextBox 9"/>
          <p:cNvSpPr txBox="1">
            <a:spLocks noChangeArrowheads="1"/>
          </p:cNvSpPr>
          <p:nvPr/>
        </p:nvSpPr>
        <p:spPr bwMode="auto">
          <a:xfrm>
            <a:off x="1356702" y="782428"/>
            <a:ext cx="280797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defTabSz="876300" eaLnBrk="1" hangingPunct="1"/>
            <a:r>
              <a:rPr lang="zh-CN" altLang="en-US" b="1" dirty="0" smtClean="0">
                <a:solidFill>
                  <a:srgbClr val="000000"/>
                </a:solidFill>
                <a:latin typeface="微软雅黑" panose="020B0503020204020204" pitchFamily="34" charset="-122"/>
                <a:ea typeface="微软雅黑" panose="020B0503020204020204" pitchFamily="34" charset="-122"/>
              </a:rPr>
              <a:t>赔偿处理</a:t>
            </a:r>
          </a:p>
        </p:txBody>
      </p:sp>
    </p:spTree>
    <p:extLst>
      <p:ext uri="{BB962C8B-B14F-4D97-AF65-F5344CB8AC3E}">
        <p14:creationId xmlns:p14="http://schemas.microsoft.com/office/powerpoint/2010/main" val="162539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900" fill="hold"/>
                                        <p:tgtEl>
                                          <p:spTgt spid="11"/>
                                        </p:tgtEl>
                                        <p:attrNameLst>
                                          <p:attrName>ppt_x</p:attrName>
                                        </p:attrNameLst>
                                      </p:cBhvr>
                                      <p:tavLst>
                                        <p:tav tm="0">
                                          <p:val>
                                            <p:strVal val="#ppt_x"/>
                                          </p:val>
                                        </p:tav>
                                        <p:tav tm="100000">
                                          <p:val>
                                            <p:strVal val="#ppt_x"/>
                                          </p:val>
                                        </p:tav>
                                      </p:tavLst>
                                    </p:anim>
                                    <p:anim calcmode="lin" valueType="num">
                                      <p:cBhvr additive="base">
                                        <p:cTn id="8" dur="19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20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30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0-#ppt_h/2"/>
                                          </p:val>
                                        </p:tav>
                                        <p:tav tm="100000">
                                          <p:val>
                                            <p:strVal val="#ppt_y"/>
                                          </p:val>
                                        </p:tav>
                                      </p:tavLst>
                                    </p:anim>
                                  </p:childTnLst>
                                </p:cTn>
                              </p:par>
                              <p:par>
                                <p:cTn id="17" presetID="53" presetClass="entr" presetSubtype="16" fill="hold" nodeType="withEffect">
                                  <p:stCondLst>
                                    <p:cond delay="400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400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par>
                                <p:cTn id="27" presetID="53" presetClass="entr" presetSubtype="16" fill="hold" grpId="0" nodeType="withEffect">
                                  <p:stCondLst>
                                    <p:cond delay="40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4500"/>
                            </p:stCondLst>
                            <p:childTnLst>
                              <p:par>
                                <p:cTn id="33" presetID="2"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1+#ppt_w/2"/>
                                          </p:val>
                                        </p:tav>
                                        <p:tav tm="100000">
                                          <p:val>
                                            <p:strVal val="#ppt_x"/>
                                          </p:val>
                                        </p:tav>
                                      </p:tavLst>
                                    </p:anim>
                                    <p:anim calcmode="lin" valueType="num">
                                      <p:cBhvr additive="base">
                                        <p:cTn id="36" dur="500" fill="hold"/>
                                        <p:tgtEl>
                                          <p:spTgt spid="3"/>
                                        </p:tgtEl>
                                        <p:attrNameLst>
                                          <p:attrName>ppt_y</p:attrName>
                                        </p:attrNameLst>
                                      </p:cBhvr>
                                      <p:tavLst>
                                        <p:tav tm="0">
                                          <p:val>
                                            <p:strVal val="#ppt_y"/>
                                          </p:val>
                                        </p:tav>
                                        <p:tav tm="100000">
                                          <p:val>
                                            <p:strVal val="#ppt_y"/>
                                          </p:val>
                                        </p:tav>
                                      </p:tavLst>
                                    </p:anim>
                                  </p:childTnLst>
                                </p:cTn>
                              </p:par>
                            </p:childTnLst>
                          </p:cTn>
                        </p:par>
                        <p:par>
                          <p:cTn id="37" fill="hold">
                            <p:stCondLst>
                              <p:cond delay="5000"/>
                            </p:stCondLst>
                            <p:childTnLst>
                              <p:par>
                                <p:cTn id="38" presetID="2" presetClass="entr" presetSubtype="4"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childTnLst>
                          </p:cTn>
                        </p:par>
                        <p:par>
                          <p:cTn id="46" fill="hold">
                            <p:stCondLst>
                              <p:cond delay="5500"/>
                            </p:stCondLst>
                            <p:childTnLst>
                              <p:par>
                                <p:cTn id="47" presetID="2" presetClass="entr" presetSubtype="2"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1+#ppt_w/2"/>
                                          </p:val>
                                        </p:tav>
                                        <p:tav tm="100000">
                                          <p:val>
                                            <p:strVal val="#ppt_x"/>
                                          </p:val>
                                        </p:tav>
                                      </p:tavLst>
                                    </p:anim>
                                    <p:anim calcmode="lin" valueType="num">
                                      <p:cBhvr additive="base">
                                        <p:cTn id="50" dur="500" fill="hold"/>
                                        <p:tgtEl>
                                          <p:spTgt spid="4"/>
                                        </p:tgtEl>
                                        <p:attrNameLst>
                                          <p:attrName>ppt_y</p:attrName>
                                        </p:attrNameLst>
                                      </p:cBhvr>
                                      <p:tavLst>
                                        <p:tav tm="0">
                                          <p:val>
                                            <p:strVal val="#ppt_y"/>
                                          </p:val>
                                        </p:tav>
                                        <p:tav tm="100000">
                                          <p:val>
                                            <p:strVal val="#ppt_y"/>
                                          </p:val>
                                        </p:tav>
                                      </p:tavLst>
                                    </p:anim>
                                  </p:childTnLst>
                                </p:cTn>
                              </p:par>
                            </p:childTnLst>
                          </p:cTn>
                        </p:par>
                        <p:par>
                          <p:cTn id="51" fill="hold">
                            <p:stCondLst>
                              <p:cond delay="6000"/>
                            </p:stCondLst>
                            <p:childTnLst>
                              <p:par>
                                <p:cTn id="52" presetID="2" presetClass="entr" presetSubtype="4"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ppt_x"/>
                                          </p:val>
                                        </p:tav>
                                        <p:tav tm="100000">
                                          <p:val>
                                            <p:strVal val="#ppt_x"/>
                                          </p:val>
                                        </p:tav>
                                      </p:tavLst>
                                    </p:anim>
                                    <p:anim calcmode="lin" valueType="num">
                                      <p:cBhvr additive="base">
                                        <p:cTn id="55" dur="500" fill="hold"/>
                                        <p:tgtEl>
                                          <p:spTgt spid="10"/>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ppt_x"/>
                                          </p:val>
                                        </p:tav>
                                        <p:tav tm="100000">
                                          <p:val>
                                            <p:strVal val="#ppt_x"/>
                                          </p:val>
                                        </p:tav>
                                      </p:tavLst>
                                    </p:anim>
                                    <p:anim calcmode="lin" valueType="num">
                                      <p:cBhvr additive="base">
                                        <p:cTn id="59" dur="500" fill="hold"/>
                                        <p:tgtEl>
                                          <p:spTgt spid="6"/>
                                        </p:tgtEl>
                                        <p:attrNameLst>
                                          <p:attrName>ppt_y</p:attrName>
                                        </p:attrNameLst>
                                      </p:cBhvr>
                                      <p:tavLst>
                                        <p:tav tm="0">
                                          <p:val>
                                            <p:strVal val="1+#ppt_h/2"/>
                                          </p:val>
                                        </p:tav>
                                        <p:tav tm="100000">
                                          <p:val>
                                            <p:strVal val="#ppt_y"/>
                                          </p:val>
                                        </p:tav>
                                      </p:tavLst>
                                    </p:anim>
                                  </p:childTnLst>
                                </p:cTn>
                              </p:par>
                            </p:childTnLst>
                          </p:cTn>
                        </p:par>
                        <p:par>
                          <p:cTn id="60" fill="hold">
                            <p:stCondLst>
                              <p:cond delay="6500"/>
                            </p:stCondLst>
                            <p:childTnLst>
                              <p:par>
                                <p:cTn id="61" presetID="2" presetClass="entr" presetSubtype="2"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1+#ppt_w/2"/>
                                          </p:val>
                                        </p:tav>
                                        <p:tav tm="100000">
                                          <p:val>
                                            <p:strVal val="#ppt_x"/>
                                          </p:val>
                                        </p:tav>
                                      </p:tavLst>
                                    </p:anim>
                                    <p:anim calcmode="lin" valueType="num">
                                      <p:cBhvr additive="base">
                                        <p:cTn id="64" dur="500" fill="hold"/>
                                        <p:tgtEl>
                                          <p:spTgt spid="2"/>
                                        </p:tgtEl>
                                        <p:attrNameLst>
                                          <p:attrName>ppt_y</p:attrName>
                                        </p:attrNameLst>
                                      </p:cBhvr>
                                      <p:tavLst>
                                        <p:tav tm="0">
                                          <p:val>
                                            <p:strVal val="#ppt_y"/>
                                          </p:val>
                                        </p:tav>
                                        <p:tav tm="100000">
                                          <p:val>
                                            <p:strVal val="#ppt_y"/>
                                          </p:val>
                                        </p:tav>
                                      </p:tavLst>
                                    </p:anim>
                                  </p:childTnLst>
                                </p:cTn>
                              </p:par>
                            </p:childTnLst>
                          </p:cTn>
                        </p:par>
                        <p:par>
                          <p:cTn id="65" fill="hold">
                            <p:stCondLst>
                              <p:cond delay="7000"/>
                            </p:stCondLst>
                            <p:childTnLst>
                              <p:par>
                                <p:cTn id="66" presetID="2" presetClass="entr" presetSubtype="4"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additive="base">
                                        <p:cTn id="68" dur="500" fill="hold"/>
                                        <p:tgtEl>
                                          <p:spTgt spid="9"/>
                                        </p:tgtEl>
                                        <p:attrNameLst>
                                          <p:attrName>ppt_x</p:attrName>
                                        </p:attrNameLst>
                                      </p:cBhvr>
                                      <p:tavLst>
                                        <p:tav tm="0">
                                          <p:val>
                                            <p:strVal val="#ppt_x"/>
                                          </p:val>
                                        </p:tav>
                                        <p:tav tm="100000">
                                          <p:val>
                                            <p:strVal val="#ppt_x"/>
                                          </p:val>
                                        </p:tav>
                                      </p:tavLst>
                                    </p:anim>
                                    <p:anim calcmode="lin" valueType="num">
                                      <p:cBhvr additive="base">
                                        <p:cTn id="69" dur="500" fill="hold"/>
                                        <p:tgtEl>
                                          <p:spTgt spid="9"/>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additive="base">
                                        <p:cTn id="72" dur="500" fill="hold"/>
                                        <p:tgtEl>
                                          <p:spTgt spid="7"/>
                                        </p:tgtEl>
                                        <p:attrNameLst>
                                          <p:attrName>ppt_x</p:attrName>
                                        </p:attrNameLst>
                                      </p:cBhvr>
                                      <p:tavLst>
                                        <p:tav tm="0">
                                          <p:val>
                                            <p:strVal val="#ppt_x"/>
                                          </p:val>
                                        </p:tav>
                                        <p:tav tm="100000">
                                          <p:val>
                                            <p:strVal val="#ppt_x"/>
                                          </p:val>
                                        </p:tav>
                                      </p:tavLst>
                                    </p:anim>
                                    <p:anim calcmode="lin" valueType="num">
                                      <p:cBhvr additive="base">
                                        <p:cTn id="7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8" presetClass="entr" presetSubtype="16" fill="hold"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diamond(in)">
                                      <p:cBhvr>
                                        <p:cTn id="78"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9" grpId="0" animBg="1"/>
      <p:bldP spid="10" grpId="0" animBg="1"/>
      <p:bldP spid="21" grpId="0" bldLvl="0" animBg="1"/>
      <p:bldP spid="22" grpId="0" bldLvl="0" animBg="1"/>
      <p:bldP spid="2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65"/>
          <p:cNvCxnSpPr/>
          <p:nvPr/>
        </p:nvCxnSpPr>
        <p:spPr>
          <a:xfrm>
            <a:off x="4433116" y="5016436"/>
            <a:ext cx="1282143" cy="0"/>
          </a:xfrm>
          <a:prstGeom prst="line">
            <a:avLst/>
          </a:prstGeom>
          <a:noFill/>
          <a:ln w="9525" cap="flat" cmpd="sng" algn="ctr">
            <a:solidFill>
              <a:sysClr val="window" lastClr="FFFFFF">
                <a:lumMod val="65000"/>
              </a:sysClr>
            </a:solidFill>
            <a:prstDash val="sysDash"/>
            <a:headEnd type="none" w="med" len="med"/>
            <a:tailEnd type="none" w="med" len="med"/>
          </a:ln>
          <a:effectLst/>
        </p:spPr>
      </p:cxnSp>
      <p:cxnSp>
        <p:nvCxnSpPr>
          <p:cNvPr id="3" name="Straight Connector 64"/>
          <p:cNvCxnSpPr/>
          <p:nvPr/>
        </p:nvCxnSpPr>
        <p:spPr>
          <a:xfrm>
            <a:off x="4882106" y="4221877"/>
            <a:ext cx="1538574" cy="0"/>
          </a:xfrm>
          <a:prstGeom prst="line">
            <a:avLst/>
          </a:prstGeom>
          <a:noFill/>
          <a:ln w="9525" cap="flat" cmpd="sng" algn="ctr">
            <a:solidFill>
              <a:sysClr val="window" lastClr="FFFFFF">
                <a:lumMod val="65000"/>
              </a:sysClr>
            </a:solidFill>
            <a:prstDash val="sysDash"/>
            <a:headEnd type="none" w="med" len="med"/>
            <a:tailEnd type="none" w="med" len="med"/>
          </a:ln>
          <a:effectLst/>
        </p:spPr>
      </p:cxnSp>
      <p:cxnSp>
        <p:nvCxnSpPr>
          <p:cNvPr id="4" name="Straight Connector 63"/>
          <p:cNvCxnSpPr/>
          <p:nvPr/>
        </p:nvCxnSpPr>
        <p:spPr>
          <a:xfrm>
            <a:off x="4504034" y="3441270"/>
            <a:ext cx="1282143" cy="0"/>
          </a:xfrm>
          <a:prstGeom prst="line">
            <a:avLst/>
          </a:prstGeom>
          <a:noFill/>
          <a:ln w="9525" cap="flat" cmpd="sng" algn="ctr">
            <a:solidFill>
              <a:sysClr val="window" lastClr="FFFFFF">
                <a:lumMod val="65000"/>
              </a:sysClr>
            </a:solidFill>
            <a:prstDash val="sysDash"/>
            <a:headEnd type="none" w="med" len="med"/>
            <a:tailEnd type="none" w="med" len="med"/>
          </a:ln>
          <a:effectLst/>
        </p:spPr>
      </p:cxnSp>
      <p:cxnSp>
        <p:nvCxnSpPr>
          <p:cNvPr id="5" name="Straight Connector 62"/>
          <p:cNvCxnSpPr/>
          <p:nvPr/>
        </p:nvCxnSpPr>
        <p:spPr>
          <a:xfrm>
            <a:off x="4060989" y="2589595"/>
            <a:ext cx="1282143" cy="0"/>
          </a:xfrm>
          <a:prstGeom prst="line">
            <a:avLst/>
          </a:prstGeom>
          <a:noFill/>
          <a:ln w="9525" cap="flat" cmpd="sng" algn="ctr">
            <a:solidFill>
              <a:sysClr val="window" lastClr="FFFFFF">
                <a:lumMod val="65000"/>
              </a:sysClr>
            </a:solidFill>
            <a:prstDash val="sysDash"/>
            <a:headEnd type="none" w="med" len="med"/>
            <a:tailEnd type="none" w="med" len="med"/>
          </a:ln>
          <a:effectLst/>
        </p:spPr>
      </p:cxnSp>
      <p:grpSp>
        <p:nvGrpSpPr>
          <p:cNvPr id="6" name="Group 4"/>
          <p:cNvGrpSpPr/>
          <p:nvPr/>
        </p:nvGrpSpPr>
        <p:grpSpPr>
          <a:xfrm>
            <a:off x="3933042" y="4692106"/>
            <a:ext cx="849541" cy="799599"/>
            <a:chOff x="6139503" y="4871969"/>
            <a:chExt cx="1192668" cy="1122553"/>
          </a:xfrm>
          <a:effectLst/>
        </p:grpSpPr>
        <p:sp>
          <p:nvSpPr>
            <p:cNvPr id="7" name="Rounded Rectangle 5"/>
            <p:cNvSpPr>
              <a:spLocks noChangeArrowheads="1"/>
            </p:cNvSpPr>
            <p:nvPr/>
          </p:nvSpPr>
          <p:spPr bwMode="auto">
            <a:xfrm>
              <a:off x="6139503" y="4871969"/>
              <a:ext cx="1192668" cy="1122553"/>
            </a:xfrm>
            <a:prstGeom prst="roundRect">
              <a:avLst>
                <a:gd name="adj" fmla="val 9375"/>
              </a:avLst>
            </a:prstGeom>
            <a:solidFill>
              <a:srgbClr val="C0504D">
                <a:lumMod val="60000"/>
                <a:lumOff val="40000"/>
              </a:srgbClr>
            </a:solidFill>
            <a:ln w="9525">
              <a:noFill/>
              <a:round/>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3765" eaLnBrk="1" fontAlgn="auto" latinLnBrk="0" hangingPunct="1">
                <a:lnSpc>
                  <a:spcPct val="120000"/>
                </a:lnSpc>
                <a:spcBef>
                  <a:spcPts val="0"/>
                </a:spcBef>
                <a:spcAft>
                  <a:spcPts val="0"/>
                </a:spcAft>
                <a:buClrTx/>
                <a:buSzTx/>
                <a:buFontTx/>
                <a:buNone/>
                <a:tabLst/>
                <a:defRPr/>
              </a:pPr>
              <a:endParaRPr kumimoji="0" lang="id-ID" altLang="id-ID" sz="1975"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 name="TextBox 21"/>
            <p:cNvSpPr txBox="1">
              <a:spLocks noChangeArrowheads="1"/>
            </p:cNvSpPr>
            <p:nvPr/>
          </p:nvSpPr>
          <p:spPr bwMode="auto">
            <a:xfrm>
              <a:off x="6356737" y="5179787"/>
              <a:ext cx="771727" cy="64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3765" eaLnBrk="1" fontAlgn="auto" latinLnBrk="0" hangingPunct="1">
                <a:lnSpc>
                  <a:spcPct val="120000"/>
                </a:lnSpc>
                <a:spcBef>
                  <a:spcPts val="0"/>
                </a:spcBef>
                <a:spcAft>
                  <a:spcPts val="0"/>
                </a:spcAft>
                <a:buClrTx/>
                <a:buSzTx/>
                <a:buFontTx/>
                <a:buNone/>
                <a:tabLst/>
                <a:defRPr/>
              </a:pPr>
              <a:r>
                <a:rPr kumimoji="0" lang="nb-NO" altLang="id-ID" sz="1975"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rPr>
                <a:t>01</a:t>
              </a:r>
            </a:p>
          </p:txBody>
        </p:sp>
      </p:grpSp>
      <p:grpSp>
        <p:nvGrpSpPr>
          <p:cNvPr id="9" name="Group 7"/>
          <p:cNvGrpSpPr/>
          <p:nvPr/>
        </p:nvGrpSpPr>
        <p:grpSpPr>
          <a:xfrm>
            <a:off x="4132933" y="3892512"/>
            <a:ext cx="849541" cy="799600"/>
            <a:chOff x="6420131" y="3749417"/>
            <a:chExt cx="1192668" cy="1122553"/>
          </a:xfrm>
          <a:effectLst/>
        </p:grpSpPr>
        <p:sp>
          <p:nvSpPr>
            <p:cNvPr id="10" name="Rounded Rectangle 8"/>
            <p:cNvSpPr>
              <a:spLocks noChangeArrowheads="1"/>
            </p:cNvSpPr>
            <p:nvPr/>
          </p:nvSpPr>
          <p:spPr bwMode="auto">
            <a:xfrm>
              <a:off x="6420131" y="3749417"/>
              <a:ext cx="1192668" cy="1122553"/>
            </a:xfrm>
            <a:prstGeom prst="roundRect">
              <a:avLst>
                <a:gd name="adj" fmla="val 9375"/>
              </a:avLst>
            </a:prstGeom>
            <a:solidFill>
              <a:srgbClr val="C00000"/>
            </a:solidFill>
            <a:ln w="9525">
              <a:noFill/>
              <a:round/>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3765">
                <a:lnSpc>
                  <a:spcPct val="120000"/>
                </a:lnSpc>
              </a:pPr>
              <a:endParaRPr lang="id-ID" altLang="id-ID" sz="197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TextBox 22"/>
            <p:cNvSpPr txBox="1">
              <a:spLocks noChangeArrowheads="1"/>
            </p:cNvSpPr>
            <p:nvPr/>
          </p:nvSpPr>
          <p:spPr bwMode="auto">
            <a:xfrm>
              <a:off x="6672041" y="4034885"/>
              <a:ext cx="771727" cy="64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3765">
                <a:lnSpc>
                  <a:spcPct val="120000"/>
                </a:lnSpc>
              </a:pPr>
              <a:r>
                <a:rPr lang="nb-NO" altLang="id-ID" sz="1975" dirty="0">
                  <a:solidFill>
                    <a:prstClr val="white"/>
                  </a:solidFill>
                  <a:latin typeface="Arial" panose="020B0604020202020204" pitchFamily="34" charset="0"/>
                  <a:ea typeface="微软雅黑" panose="020B0503020204020204" pitchFamily="34" charset="-122"/>
                  <a:sym typeface="Arial" panose="020B0604020202020204" pitchFamily="34" charset="0"/>
                </a:rPr>
                <a:t>02</a:t>
              </a:r>
            </a:p>
          </p:txBody>
        </p:sp>
      </p:grpSp>
      <p:grpSp>
        <p:nvGrpSpPr>
          <p:cNvPr id="12" name="Group 10"/>
          <p:cNvGrpSpPr/>
          <p:nvPr/>
        </p:nvGrpSpPr>
        <p:grpSpPr>
          <a:xfrm>
            <a:off x="3833095" y="3092921"/>
            <a:ext cx="849541" cy="799598"/>
            <a:chOff x="5999190" y="2626865"/>
            <a:chExt cx="1192668" cy="1122553"/>
          </a:xfrm>
          <a:effectLst/>
        </p:grpSpPr>
        <p:sp>
          <p:nvSpPr>
            <p:cNvPr id="13" name="Rounded Rectangle 11"/>
            <p:cNvSpPr>
              <a:spLocks noChangeArrowheads="1"/>
            </p:cNvSpPr>
            <p:nvPr/>
          </p:nvSpPr>
          <p:spPr bwMode="auto">
            <a:xfrm>
              <a:off x="5999190" y="2626865"/>
              <a:ext cx="1192668" cy="1122553"/>
            </a:xfrm>
            <a:prstGeom prst="roundRect">
              <a:avLst>
                <a:gd name="adj" fmla="val 9375"/>
              </a:avLst>
            </a:prstGeom>
            <a:solidFill>
              <a:srgbClr val="C0504D">
                <a:lumMod val="60000"/>
                <a:lumOff val="40000"/>
              </a:srgbClr>
            </a:solidFill>
            <a:ln w="9525">
              <a:noFill/>
              <a:round/>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3765" eaLnBrk="1" fontAlgn="auto" latinLnBrk="0" hangingPunct="1">
                <a:lnSpc>
                  <a:spcPct val="120000"/>
                </a:lnSpc>
                <a:spcBef>
                  <a:spcPts val="0"/>
                </a:spcBef>
                <a:spcAft>
                  <a:spcPts val="0"/>
                </a:spcAft>
                <a:buClrTx/>
                <a:buSzTx/>
                <a:buFontTx/>
                <a:buNone/>
                <a:tabLst/>
                <a:defRPr/>
              </a:pPr>
              <a:endParaRPr kumimoji="0" lang="id-ID" altLang="id-ID" sz="1975"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23"/>
            <p:cNvSpPr txBox="1">
              <a:spLocks noChangeArrowheads="1"/>
            </p:cNvSpPr>
            <p:nvPr/>
          </p:nvSpPr>
          <p:spPr bwMode="auto">
            <a:xfrm>
              <a:off x="6231728" y="2895663"/>
              <a:ext cx="771727" cy="64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3765" eaLnBrk="1" fontAlgn="auto" latinLnBrk="0" hangingPunct="1">
                <a:lnSpc>
                  <a:spcPct val="120000"/>
                </a:lnSpc>
                <a:spcBef>
                  <a:spcPts val="0"/>
                </a:spcBef>
                <a:spcAft>
                  <a:spcPts val="0"/>
                </a:spcAft>
                <a:buClrTx/>
                <a:buSzTx/>
                <a:buFontTx/>
                <a:buNone/>
                <a:tabLst/>
                <a:defRPr/>
              </a:pPr>
              <a:r>
                <a:rPr kumimoji="0" lang="nb-NO" altLang="id-ID" sz="1975"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rPr>
                <a:t>03</a:t>
              </a:r>
            </a:p>
          </p:txBody>
        </p:sp>
      </p:grpSp>
      <p:grpSp>
        <p:nvGrpSpPr>
          <p:cNvPr id="15" name="Group 13"/>
          <p:cNvGrpSpPr/>
          <p:nvPr/>
        </p:nvGrpSpPr>
        <p:grpSpPr>
          <a:xfrm>
            <a:off x="3408329" y="2337881"/>
            <a:ext cx="849541" cy="799599"/>
            <a:chOff x="5402860" y="1566869"/>
            <a:chExt cx="1192668" cy="1122553"/>
          </a:xfrm>
          <a:effectLst/>
        </p:grpSpPr>
        <p:sp>
          <p:nvSpPr>
            <p:cNvPr id="16" name="Rounded Rectangle 14"/>
            <p:cNvSpPr>
              <a:spLocks noChangeArrowheads="1"/>
            </p:cNvSpPr>
            <p:nvPr/>
          </p:nvSpPr>
          <p:spPr bwMode="auto">
            <a:xfrm rot="20684149">
              <a:off x="5402860" y="1566869"/>
              <a:ext cx="1192668" cy="1122553"/>
            </a:xfrm>
            <a:prstGeom prst="roundRect">
              <a:avLst>
                <a:gd name="adj" fmla="val 9375"/>
              </a:avLst>
            </a:prstGeom>
            <a:solidFill>
              <a:srgbClr val="C00000"/>
            </a:solidFill>
            <a:ln w="9525">
              <a:noFill/>
              <a:round/>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3765">
                <a:lnSpc>
                  <a:spcPct val="120000"/>
                </a:lnSpc>
              </a:pPr>
              <a:endParaRPr lang="id-ID" altLang="id-ID" sz="197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TextBox 24"/>
            <p:cNvSpPr txBox="1">
              <a:spLocks noChangeArrowheads="1"/>
            </p:cNvSpPr>
            <p:nvPr/>
          </p:nvSpPr>
          <p:spPr bwMode="auto">
            <a:xfrm rot="20681241">
              <a:off x="5613324" y="1778750"/>
              <a:ext cx="771727" cy="64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3765">
                <a:lnSpc>
                  <a:spcPct val="120000"/>
                </a:lnSpc>
              </a:pPr>
              <a:r>
                <a:rPr lang="nb-NO" altLang="id-ID" sz="1975" dirty="0">
                  <a:solidFill>
                    <a:prstClr val="white"/>
                  </a:solidFill>
                  <a:latin typeface="Arial" panose="020B0604020202020204" pitchFamily="34" charset="0"/>
                  <a:ea typeface="微软雅黑" panose="020B0503020204020204" pitchFamily="34" charset="-122"/>
                  <a:sym typeface="Arial" panose="020B0604020202020204" pitchFamily="34" charset="0"/>
                </a:rPr>
                <a:t>04</a:t>
              </a:r>
            </a:p>
          </p:txBody>
        </p:sp>
      </p:grpSp>
      <p:grpSp>
        <p:nvGrpSpPr>
          <p:cNvPr id="18" name="Group 26"/>
          <p:cNvGrpSpPr>
            <a:grpSpLocks noChangeAspect="1"/>
          </p:cNvGrpSpPr>
          <p:nvPr/>
        </p:nvGrpSpPr>
        <p:grpSpPr>
          <a:xfrm>
            <a:off x="4930640" y="2309731"/>
            <a:ext cx="641073" cy="641073"/>
            <a:chOff x="5385173" y="1917525"/>
            <a:chExt cx="1440000" cy="1440000"/>
          </a:xfrm>
        </p:grpSpPr>
        <p:sp>
          <p:nvSpPr>
            <p:cNvPr id="19" name="Oval 27"/>
            <p:cNvSpPr>
              <a:spLocks noChangeAspect="1"/>
            </p:cNvSpPr>
            <p:nvPr/>
          </p:nvSpPr>
          <p:spPr>
            <a:xfrm>
              <a:off x="5385173" y="1917525"/>
              <a:ext cx="1440000" cy="1440000"/>
            </a:xfrm>
            <a:prstGeom prst="ellipse">
              <a:avLst/>
            </a:prstGeom>
            <a:solidFill>
              <a:sysClr val="window" lastClr="FFFFFF">
                <a:lumMod val="65000"/>
                <a:alpha val="60000"/>
              </a:sysClr>
            </a:solidFill>
            <a:ln w="25400" cap="flat" cmpd="sng" algn="ctr">
              <a:noFill/>
              <a:prstDash val="solid"/>
            </a:ln>
            <a:effectLst/>
          </p:spPr>
          <p:txBody>
            <a:bodyPr rtlCol="0" anchor="ctr"/>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Oval 28"/>
            <p:cNvSpPr/>
            <p:nvPr/>
          </p:nvSpPr>
          <p:spPr>
            <a:xfrm>
              <a:off x="5475173" y="2007525"/>
              <a:ext cx="1260000" cy="1260000"/>
            </a:xfrm>
            <a:prstGeom prst="ellipse">
              <a:avLst/>
            </a:prstGeom>
            <a:solidFill>
              <a:srgbClr val="C00000"/>
            </a:solidFill>
            <a:ln w="25400" cap="flat" cmpd="sng" algn="ctr">
              <a:noFill/>
              <a:prstDash val="solid"/>
            </a:ln>
            <a:effectLst/>
          </p:spPr>
          <p:txBody>
            <a:bodyPr rtlCol="0" anchor="ctr"/>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1" name="Group 29"/>
          <p:cNvGrpSpPr>
            <a:grpSpLocks noChangeAspect="1"/>
          </p:cNvGrpSpPr>
          <p:nvPr/>
        </p:nvGrpSpPr>
        <p:grpSpPr>
          <a:xfrm>
            <a:off x="5628110" y="4682884"/>
            <a:ext cx="641072" cy="641073"/>
            <a:chOff x="5385173" y="1917525"/>
            <a:chExt cx="1440000" cy="1440000"/>
          </a:xfrm>
        </p:grpSpPr>
        <p:sp>
          <p:nvSpPr>
            <p:cNvPr id="22" name="Oval 30"/>
            <p:cNvSpPr>
              <a:spLocks noChangeAspect="1"/>
            </p:cNvSpPr>
            <p:nvPr/>
          </p:nvSpPr>
          <p:spPr>
            <a:xfrm>
              <a:off x="5385173" y="1917525"/>
              <a:ext cx="1440000" cy="1440000"/>
            </a:xfrm>
            <a:prstGeom prst="ellipse">
              <a:avLst/>
            </a:prstGeom>
            <a:solidFill>
              <a:sysClr val="window" lastClr="FFFFFF">
                <a:lumMod val="65000"/>
                <a:alpha val="60000"/>
              </a:sysClr>
            </a:solidFill>
            <a:ln w="25400" cap="flat" cmpd="sng" algn="ctr">
              <a:noFill/>
              <a:prstDash val="solid"/>
            </a:ln>
            <a:effectLst/>
          </p:spPr>
          <p:txBody>
            <a:bodyPr rtlCol="0" anchor="ctr"/>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Oval 31"/>
            <p:cNvSpPr/>
            <p:nvPr/>
          </p:nvSpPr>
          <p:spPr>
            <a:xfrm>
              <a:off x="5475175" y="2007525"/>
              <a:ext cx="1260001" cy="1260000"/>
            </a:xfrm>
            <a:prstGeom prst="ellipse">
              <a:avLst/>
            </a:prstGeom>
            <a:solidFill>
              <a:srgbClr val="C0504D">
                <a:lumMod val="60000"/>
                <a:lumOff val="40000"/>
              </a:srgbClr>
            </a:solidFill>
            <a:ln w="25400" cap="flat" cmpd="sng" algn="ctr">
              <a:noFill/>
              <a:prstDash val="solid"/>
            </a:ln>
            <a:effectLst/>
          </p:spPr>
          <p:txBody>
            <a:bodyPr rtlCol="0" anchor="ctr"/>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4" name="Group 32"/>
          <p:cNvGrpSpPr>
            <a:grpSpLocks noChangeAspect="1"/>
          </p:cNvGrpSpPr>
          <p:nvPr/>
        </p:nvGrpSpPr>
        <p:grpSpPr>
          <a:xfrm>
            <a:off x="6268688" y="3900021"/>
            <a:ext cx="641073" cy="641073"/>
            <a:chOff x="5385173" y="1917525"/>
            <a:chExt cx="1440000" cy="1440000"/>
          </a:xfrm>
        </p:grpSpPr>
        <p:sp>
          <p:nvSpPr>
            <p:cNvPr id="25" name="Oval 33"/>
            <p:cNvSpPr>
              <a:spLocks noChangeAspect="1"/>
            </p:cNvSpPr>
            <p:nvPr/>
          </p:nvSpPr>
          <p:spPr>
            <a:xfrm>
              <a:off x="5385173" y="1917525"/>
              <a:ext cx="1440000" cy="1440000"/>
            </a:xfrm>
            <a:prstGeom prst="ellipse">
              <a:avLst/>
            </a:prstGeom>
            <a:solidFill>
              <a:sysClr val="window" lastClr="FFFFFF">
                <a:lumMod val="65000"/>
                <a:alpha val="60000"/>
              </a:sysClr>
            </a:solidFill>
            <a:ln w="25400" cap="flat" cmpd="sng" algn="ctr">
              <a:noFill/>
              <a:prstDash val="solid"/>
            </a:ln>
            <a:effectLst/>
          </p:spPr>
          <p:txBody>
            <a:bodyPr rtlCol="0" anchor="ctr"/>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6" name="Oval 34"/>
            <p:cNvSpPr/>
            <p:nvPr/>
          </p:nvSpPr>
          <p:spPr>
            <a:xfrm>
              <a:off x="5475173" y="2007525"/>
              <a:ext cx="1260000" cy="1260000"/>
            </a:xfrm>
            <a:prstGeom prst="ellipse">
              <a:avLst/>
            </a:prstGeom>
            <a:solidFill>
              <a:srgbClr val="C00000"/>
            </a:solidFill>
            <a:ln w="25400" cap="flat" cmpd="sng" algn="ctr">
              <a:noFill/>
              <a:prstDash val="solid"/>
            </a:ln>
            <a:effectLst/>
          </p:spPr>
          <p:txBody>
            <a:bodyPr rtlCol="0" anchor="ctr"/>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7" name="Group 35"/>
          <p:cNvGrpSpPr>
            <a:grpSpLocks noChangeAspect="1"/>
          </p:cNvGrpSpPr>
          <p:nvPr/>
        </p:nvGrpSpPr>
        <p:grpSpPr>
          <a:xfrm>
            <a:off x="5496753" y="3071260"/>
            <a:ext cx="641073" cy="641073"/>
            <a:chOff x="5385173" y="1917525"/>
            <a:chExt cx="1440000" cy="1440000"/>
          </a:xfrm>
        </p:grpSpPr>
        <p:sp>
          <p:nvSpPr>
            <p:cNvPr id="28" name="Oval 36"/>
            <p:cNvSpPr>
              <a:spLocks noChangeAspect="1"/>
            </p:cNvSpPr>
            <p:nvPr/>
          </p:nvSpPr>
          <p:spPr>
            <a:xfrm>
              <a:off x="5385173" y="1917525"/>
              <a:ext cx="1440000" cy="1440000"/>
            </a:xfrm>
            <a:prstGeom prst="ellipse">
              <a:avLst/>
            </a:prstGeom>
            <a:solidFill>
              <a:sysClr val="window" lastClr="FFFFFF">
                <a:lumMod val="65000"/>
                <a:alpha val="60000"/>
              </a:sysClr>
            </a:solidFill>
            <a:ln w="25400" cap="flat" cmpd="sng" algn="ctr">
              <a:noFill/>
              <a:prstDash val="solid"/>
            </a:ln>
            <a:effectLst/>
          </p:spPr>
          <p:txBody>
            <a:bodyPr rtlCol="0" anchor="ctr"/>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Oval 37"/>
            <p:cNvSpPr/>
            <p:nvPr/>
          </p:nvSpPr>
          <p:spPr>
            <a:xfrm>
              <a:off x="5475173" y="2007525"/>
              <a:ext cx="1260000" cy="1260000"/>
            </a:xfrm>
            <a:prstGeom prst="ellipse">
              <a:avLst/>
            </a:prstGeom>
            <a:solidFill>
              <a:srgbClr val="C0504D">
                <a:lumMod val="60000"/>
                <a:lumOff val="40000"/>
              </a:srgbClr>
            </a:solidFill>
            <a:ln w="25400" cap="flat" cmpd="sng" algn="ctr">
              <a:noFill/>
              <a:prstDash val="solid"/>
            </a:ln>
            <a:effectLst/>
          </p:spPr>
          <p:txBody>
            <a:bodyPr rtlCol="0" anchor="ctr"/>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30" name="Group 38"/>
          <p:cNvGrpSpPr>
            <a:grpSpLocks noChangeAspect="1"/>
          </p:cNvGrpSpPr>
          <p:nvPr/>
        </p:nvGrpSpPr>
        <p:grpSpPr>
          <a:xfrm>
            <a:off x="5074448" y="2449965"/>
            <a:ext cx="347249" cy="347249"/>
            <a:chOff x="-2771775" y="66675"/>
            <a:chExt cx="827087" cy="827088"/>
          </a:xfrm>
          <a:solidFill>
            <a:sysClr val="window" lastClr="FFFFFF"/>
          </a:solidFill>
        </p:grpSpPr>
        <p:sp>
          <p:nvSpPr>
            <p:cNvPr id="31"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3"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4" name="Group 42"/>
          <p:cNvGrpSpPr/>
          <p:nvPr/>
        </p:nvGrpSpPr>
        <p:grpSpPr>
          <a:xfrm>
            <a:off x="5792186" y="4883815"/>
            <a:ext cx="307976" cy="235386"/>
            <a:chOff x="5516563" y="84138"/>
            <a:chExt cx="1414463" cy="1081087"/>
          </a:xfrm>
          <a:solidFill>
            <a:sysClr val="window" lastClr="FFFFFF"/>
          </a:solidFill>
        </p:grpSpPr>
        <p:sp>
          <p:nvSpPr>
            <p:cNvPr id="35"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6"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7"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8" name="Freeform 16"/>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17"/>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18"/>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19"/>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2" name="Group 50"/>
          <p:cNvGrpSpPr/>
          <p:nvPr/>
        </p:nvGrpSpPr>
        <p:grpSpPr>
          <a:xfrm>
            <a:off x="6423361" y="4080929"/>
            <a:ext cx="318688" cy="274445"/>
            <a:chOff x="2727325" y="-39687"/>
            <a:chExt cx="1463675" cy="1260475"/>
          </a:xfrm>
          <a:solidFill>
            <a:sysClr val="window" lastClr="FFFFFF"/>
          </a:solidFill>
        </p:grpSpPr>
        <p:sp>
          <p:nvSpPr>
            <p:cNvPr id="43"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21"/>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45" name="Freeform 13"/>
          <p:cNvSpPr>
            <a:spLocks noChangeAspect="1" noEditPoints="1"/>
          </p:cNvSpPr>
          <p:nvPr/>
        </p:nvSpPr>
        <p:spPr bwMode="auto">
          <a:xfrm>
            <a:off x="5676834" y="3231627"/>
            <a:ext cx="301575" cy="293682"/>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ysClr val="window" lastClr="FFFFFF"/>
          </a:solidFill>
          <a:ln>
            <a:noFill/>
          </a:ln>
        </p:spPr>
        <p:txBody>
          <a:bodyPr vert="horz" wrap="square" lIns="65134" tIns="32566" rIns="65134" bIns="32566" numCol="1" anchor="t" anchorCtr="0" compatLnSpc="1"/>
          <a:lstStyle/>
          <a:p>
            <a:pPr marL="0" marR="0" lvl="0" indent="0" algn="just" defTabSz="913765" eaLnBrk="1" fontAlgn="auto" latinLnBrk="0" hangingPunct="1">
              <a:lnSpc>
                <a:spcPct val="120000"/>
              </a:lnSpc>
              <a:spcBef>
                <a:spcPts val="0"/>
              </a:spcBef>
              <a:spcAft>
                <a:spcPts val="0"/>
              </a:spcAft>
              <a:buClrTx/>
              <a:buSzTx/>
              <a:buFontTx/>
              <a:buNone/>
              <a:tabLst/>
              <a:defRPr/>
            </a:pPr>
            <a:endParaRPr kumimoji="0" lang="id-ID" sz="555"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58"/>
          <p:cNvSpPr txBox="1"/>
          <p:nvPr/>
        </p:nvSpPr>
        <p:spPr>
          <a:xfrm>
            <a:off x="5684099" y="2405530"/>
            <a:ext cx="2746375" cy="220980"/>
          </a:xfrm>
          <a:prstGeom prst="rect">
            <a:avLst/>
          </a:prstGeom>
          <a:noFill/>
        </p:spPr>
        <p:txBody>
          <a:bodyPr wrap="square" lIns="0" tIns="0" rIns="0" bIns="0" numCol="1" spcCol="360000">
            <a:spAutoFit/>
          </a:bodyPr>
          <a:lstStyle/>
          <a:p>
            <a:pPr algn="just" defTabSz="913765">
              <a:lnSpc>
                <a:spcPct val="120000"/>
              </a:lnSpc>
              <a:defRPr/>
            </a:pPr>
            <a:r>
              <a:rPr lang="zh-CN" altLang="en-US" sz="120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安装假肢、假牙、假眼和残疾用具费用</a:t>
            </a:r>
          </a:p>
        </p:txBody>
      </p:sp>
      <p:sp>
        <p:nvSpPr>
          <p:cNvPr id="47" name="TextBox 59"/>
          <p:cNvSpPr txBox="1"/>
          <p:nvPr/>
        </p:nvSpPr>
        <p:spPr>
          <a:xfrm>
            <a:off x="6238454" y="3186580"/>
            <a:ext cx="2297430" cy="220980"/>
          </a:xfrm>
          <a:prstGeom prst="rect">
            <a:avLst/>
          </a:prstGeom>
          <a:noFill/>
        </p:spPr>
        <p:txBody>
          <a:bodyPr wrap="square" lIns="0" tIns="0" rIns="0" bIns="0" numCol="1" spcCol="360000">
            <a:spAutoFit/>
          </a:bodyPr>
          <a:lstStyle/>
          <a:p>
            <a:pPr algn="just" defTabSz="913765">
              <a:lnSpc>
                <a:spcPct val="120000"/>
              </a:lnSpc>
              <a:defRPr/>
            </a:pPr>
            <a:r>
              <a:rPr lang="zh-CN" altLang="en-US" sz="120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就（转）诊交通费、急救车费</a:t>
            </a:r>
          </a:p>
        </p:txBody>
      </p:sp>
      <p:sp>
        <p:nvSpPr>
          <p:cNvPr id="48" name="TextBox 60"/>
          <p:cNvSpPr txBox="1"/>
          <p:nvPr/>
        </p:nvSpPr>
        <p:spPr>
          <a:xfrm>
            <a:off x="6988209" y="3940600"/>
            <a:ext cx="1880070" cy="441960"/>
          </a:xfrm>
          <a:prstGeom prst="rect">
            <a:avLst/>
          </a:prstGeom>
          <a:noFill/>
        </p:spPr>
        <p:txBody>
          <a:bodyPr wrap="square" lIns="0" tIns="0" rIns="0" bIns="0" numCol="1" spcCol="360000">
            <a:spAutoFit/>
          </a:bodyPr>
          <a:lstStyle/>
          <a:p>
            <a:pPr algn="just" defTabSz="913765">
              <a:lnSpc>
                <a:spcPct val="120000"/>
              </a:lnSpc>
              <a:defRPr/>
            </a:pPr>
            <a:r>
              <a:rPr lang="zh-CN" altLang="en-US" sz="120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住院期间的床位费、陪护费、伙食费、取暖费、空调费</a:t>
            </a:r>
          </a:p>
        </p:txBody>
      </p:sp>
      <p:sp>
        <p:nvSpPr>
          <p:cNvPr id="49" name="TextBox 61"/>
          <p:cNvSpPr txBox="1"/>
          <p:nvPr/>
        </p:nvSpPr>
        <p:spPr>
          <a:xfrm>
            <a:off x="6355294" y="4756300"/>
            <a:ext cx="2513330" cy="441960"/>
          </a:xfrm>
          <a:prstGeom prst="rect">
            <a:avLst/>
          </a:prstGeom>
          <a:noFill/>
        </p:spPr>
        <p:txBody>
          <a:bodyPr wrap="square" lIns="0" tIns="0" rIns="0" bIns="0" numCol="1" spcCol="360000">
            <a:spAutoFit/>
          </a:bodyPr>
          <a:lstStyle/>
          <a:p>
            <a:pPr algn="just" defTabSz="913765">
              <a:lnSpc>
                <a:spcPct val="120000"/>
              </a:lnSpc>
              <a:defRPr/>
            </a:pPr>
            <a:r>
              <a:rPr lang="zh-CN" altLang="en-US" sz="12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挂号费、治疗费、手术费、检查费、医药费</a:t>
            </a:r>
          </a:p>
        </p:txBody>
      </p:sp>
      <p:sp>
        <p:nvSpPr>
          <p:cNvPr id="50" name="文本框 49"/>
          <p:cNvSpPr txBox="1"/>
          <p:nvPr/>
        </p:nvSpPr>
        <p:spPr>
          <a:xfrm>
            <a:off x="416774" y="1957855"/>
            <a:ext cx="2829560" cy="2861310"/>
          </a:xfrm>
          <a:prstGeom prst="rect">
            <a:avLst/>
          </a:prstGeom>
          <a:noFill/>
        </p:spPr>
        <p:txBody>
          <a:bodyPr wrap="square" rtlCol="0" anchor="t">
            <a:spAutoFit/>
          </a:bodyPr>
          <a:lstStyle/>
          <a:p>
            <a:pPr>
              <a:lnSpc>
                <a:spcPct val="150000"/>
              </a:lnSpc>
              <a:buFont typeface="Arial" panose="020B0604020202020204" pitchFamily="34" charset="0"/>
              <a:buNone/>
              <a:defRPr/>
            </a:pPr>
            <a:r>
              <a:rPr lang="zh-CN" altLang="en-US" sz="1200" b="1" dirty="0">
                <a:solidFill>
                  <a:prstClr val="black"/>
                </a:solidFill>
                <a:latin typeface="微软雅黑" panose="020B0503020204020204" pitchFamily="34" charset="-122"/>
                <a:ea typeface="微软雅黑" panose="020B0503020204020204" pitchFamily="34" charset="-122"/>
                <a:sym typeface="+mn-ea"/>
              </a:rPr>
              <a:t>第二十六条   </a:t>
            </a:r>
            <a:r>
              <a:rPr lang="zh-CN" altLang="zh-CN" sz="1200" dirty="0">
                <a:solidFill>
                  <a:prstClr val="black"/>
                </a:solidFill>
                <a:latin typeface="微软雅黑" panose="020B0503020204020204" pitchFamily="34" charset="-122"/>
                <a:ea typeface="微软雅黑" panose="020B0503020204020204" pitchFamily="34" charset="-122"/>
                <a:sym typeface="+mn-ea"/>
              </a:rPr>
              <a:t>在保险责任范围内，保险人按照以下方式计算赔偿：</a:t>
            </a:r>
            <a:r>
              <a:rPr lang="zh-CN" altLang="en-US" sz="1200" b="1" dirty="0">
                <a:solidFill>
                  <a:prstClr val="black"/>
                </a:solidFill>
                <a:latin typeface="微软雅黑" panose="020B0503020204020204" pitchFamily="34" charset="-122"/>
                <a:ea typeface="微软雅黑" panose="020B0503020204020204" pitchFamily="34" charset="-122"/>
                <a:sym typeface="+mn-ea"/>
              </a:rPr>
              <a:t> </a:t>
            </a:r>
            <a:endParaRPr lang="en-US" altLang="zh-CN" sz="1200" b="1" dirty="0">
              <a:solidFill>
                <a:prstClr val="black"/>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None/>
              <a:defRPr/>
            </a:pPr>
            <a:r>
              <a:rPr lang="en-US" altLang="zh-CN" sz="1200" dirty="0">
                <a:solidFill>
                  <a:prstClr val="black"/>
                </a:solidFill>
                <a:latin typeface="微软雅黑" panose="020B0503020204020204" pitchFamily="34" charset="-122"/>
                <a:ea typeface="微软雅黑" panose="020B0503020204020204" pitchFamily="34" charset="-122"/>
                <a:sym typeface="+mn-ea"/>
              </a:rPr>
              <a:t>    </a:t>
            </a:r>
            <a:r>
              <a:rPr lang="zh-CN" altLang="zh-CN" sz="1200" dirty="0">
                <a:solidFill>
                  <a:prstClr val="black"/>
                </a:solidFill>
                <a:latin typeface="微软雅黑" panose="020B0503020204020204" pitchFamily="34" charset="-122"/>
                <a:ea typeface="微软雅黑" panose="020B0503020204020204" pitchFamily="34" charset="-122"/>
                <a:sym typeface="+mn-ea"/>
              </a:rPr>
              <a:t>（四）被保险人承担的诊疗项目、药品、住院服务及辅助器具配置费用，</a:t>
            </a:r>
            <a:r>
              <a:rPr lang="zh-CN" altLang="zh-CN" sz="1200" b="1" dirty="0">
                <a:solidFill>
                  <a:srgbClr val="FF0000"/>
                </a:solidFill>
                <a:latin typeface="微软雅黑" panose="020B0503020204020204" pitchFamily="34" charset="-122"/>
                <a:ea typeface="微软雅黑" panose="020B0503020204020204" pitchFamily="34" charset="-122"/>
                <a:sym typeface="+mn-ea"/>
              </a:rPr>
              <a:t>保险人均按照国家工伤保险待遇规定的标准，</a:t>
            </a:r>
            <a:r>
              <a:rPr lang="zh-CN" altLang="zh-CN" sz="1200" dirty="0">
                <a:solidFill>
                  <a:prstClr val="black"/>
                </a:solidFill>
                <a:latin typeface="微软雅黑" panose="020B0503020204020204" pitchFamily="34" charset="-122"/>
                <a:ea typeface="微软雅黑" panose="020B0503020204020204" pitchFamily="34" charset="-122"/>
                <a:sym typeface="+mn-ea"/>
              </a:rPr>
              <a:t>在依据本款下列第</a:t>
            </a:r>
            <a:r>
              <a:rPr lang="en-US" altLang="zh-CN" sz="1200" dirty="0">
                <a:solidFill>
                  <a:prstClr val="black"/>
                </a:solidFill>
                <a:latin typeface="微软雅黑" panose="020B0503020204020204" pitchFamily="34" charset="-122"/>
                <a:ea typeface="微软雅黑" panose="020B0503020204020204" pitchFamily="34" charset="-122"/>
                <a:sym typeface="+mn-ea"/>
              </a:rPr>
              <a:t>1</a:t>
            </a:r>
            <a:r>
              <a:rPr lang="zh-CN" altLang="zh-CN" sz="1200" dirty="0">
                <a:solidFill>
                  <a:prstClr val="black"/>
                </a:solidFill>
                <a:latin typeface="微软雅黑" panose="020B0503020204020204" pitchFamily="34" charset="-122"/>
                <a:ea typeface="微软雅黑" panose="020B0503020204020204" pitchFamily="34" charset="-122"/>
                <a:sym typeface="+mn-ea"/>
              </a:rPr>
              <a:t>项至第</a:t>
            </a:r>
            <a:r>
              <a:rPr lang="en-US" altLang="zh-CN" sz="1200" dirty="0">
                <a:solidFill>
                  <a:prstClr val="black"/>
                </a:solidFill>
                <a:latin typeface="微软雅黑" panose="020B0503020204020204" pitchFamily="34" charset="-122"/>
                <a:ea typeface="微软雅黑" panose="020B0503020204020204" pitchFamily="34" charset="-122"/>
                <a:sym typeface="+mn-ea"/>
              </a:rPr>
              <a:t>4</a:t>
            </a:r>
            <a:r>
              <a:rPr lang="zh-CN" altLang="zh-CN" sz="1200" dirty="0">
                <a:solidFill>
                  <a:prstClr val="black"/>
                </a:solidFill>
                <a:latin typeface="微软雅黑" panose="020B0503020204020204" pitchFamily="34" charset="-122"/>
                <a:ea typeface="微软雅黑" panose="020B0503020204020204" pitchFamily="34" charset="-122"/>
                <a:sym typeface="+mn-ea"/>
              </a:rPr>
              <a:t>项计算的基础上，扣除每次事故每人医疗费用免赔额，在每人医疗费用责任限额内据实赔偿。除另有约定外，医疗费用具体项目包括：</a:t>
            </a:r>
          </a:p>
        </p:txBody>
      </p:sp>
      <p:sp>
        <p:nvSpPr>
          <p:cNvPr id="51" name="TextBox 9"/>
          <p:cNvSpPr txBox="1">
            <a:spLocks noChangeArrowheads="1"/>
          </p:cNvSpPr>
          <p:nvPr/>
        </p:nvSpPr>
        <p:spPr bwMode="auto">
          <a:xfrm>
            <a:off x="840954" y="1437790"/>
            <a:ext cx="280797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defTabSz="876300" eaLnBrk="1" hangingPunct="1"/>
            <a:r>
              <a:rPr lang="zh-CN" altLang="en-US" b="1" dirty="0" smtClean="0">
                <a:solidFill>
                  <a:srgbClr val="000000"/>
                </a:solidFill>
                <a:latin typeface="微软雅黑" panose="020B0503020204020204" pitchFamily="34" charset="-122"/>
                <a:ea typeface="微软雅黑" panose="020B0503020204020204" pitchFamily="34" charset="-122"/>
              </a:rPr>
              <a:t>赔偿处理</a:t>
            </a:r>
            <a:r>
              <a:rPr lang="en-US" altLang="zh-CN" b="1" dirty="0" smtClean="0">
                <a:solidFill>
                  <a:srgbClr val="000000"/>
                </a:solidFill>
                <a:latin typeface="微软雅黑" panose="020B0503020204020204" pitchFamily="34" charset="-122"/>
                <a:ea typeface="微软雅黑" panose="020B0503020204020204" pitchFamily="34" charset="-122"/>
              </a:rPr>
              <a:t>-</a:t>
            </a:r>
            <a:r>
              <a:rPr lang="zh-CN" altLang="en-US" b="1" dirty="0" smtClean="0">
                <a:solidFill>
                  <a:srgbClr val="000000"/>
                </a:solidFill>
                <a:latin typeface="微软雅黑" panose="020B0503020204020204" pitchFamily="34" charset="-122"/>
                <a:ea typeface="微软雅黑" panose="020B0503020204020204" pitchFamily="34" charset="-122"/>
              </a:rPr>
              <a:t>医药费用</a:t>
            </a:r>
          </a:p>
        </p:txBody>
      </p:sp>
    </p:spTree>
    <p:extLst>
      <p:ext uri="{BB962C8B-B14F-4D97-AF65-F5344CB8AC3E}">
        <p14:creationId xmlns:p14="http://schemas.microsoft.com/office/powerpoint/2010/main" val="162967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linds(horizontal)">
                                      <p:cBhvr>
                                        <p:cTn id="7" dur="500"/>
                                        <p:tgtEl>
                                          <p:spTgt spid="50"/>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1"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6" presetClass="entr" presetSubtype="37"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outVertical)">
                                      <p:cBhvr>
                                        <p:cTn id="31" dur="1000"/>
                                        <p:tgtEl>
                                          <p:spTgt spid="18"/>
                                        </p:tgtEl>
                                      </p:cBhvr>
                                    </p:animEffect>
                                  </p:childTnLst>
                                </p:cTn>
                              </p:par>
                            </p:childTnLst>
                          </p:cTn>
                        </p:par>
                        <p:par>
                          <p:cTn id="32" fill="hold">
                            <p:stCondLst>
                              <p:cond delay="3500"/>
                            </p:stCondLst>
                            <p:childTnLst>
                              <p:par>
                                <p:cTn id="33" presetID="16" presetClass="entr" presetSubtype="37"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outVertical)">
                                      <p:cBhvr>
                                        <p:cTn id="35" dur="1000"/>
                                        <p:tgtEl>
                                          <p:spTgt spid="21"/>
                                        </p:tgtEl>
                                      </p:cBhvr>
                                    </p:animEffect>
                                  </p:childTnLst>
                                </p:cTn>
                              </p:par>
                            </p:childTnLst>
                          </p:cTn>
                        </p:par>
                        <p:par>
                          <p:cTn id="36" fill="hold">
                            <p:stCondLst>
                              <p:cond delay="4500"/>
                            </p:stCondLst>
                            <p:childTnLst>
                              <p:par>
                                <p:cTn id="37" presetID="16" presetClass="entr" presetSubtype="37"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outVertical)">
                                      <p:cBhvr>
                                        <p:cTn id="39" dur="1000"/>
                                        <p:tgtEl>
                                          <p:spTgt spid="24"/>
                                        </p:tgtEl>
                                      </p:cBhvr>
                                    </p:animEffect>
                                  </p:childTnLst>
                                </p:cTn>
                              </p:par>
                            </p:childTnLst>
                          </p:cTn>
                        </p:par>
                        <p:par>
                          <p:cTn id="40" fill="hold">
                            <p:stCondLst>
                              <p:cond delay="5500"/>
                            </p:stCondLst>
                            <p:childTnLst>
                              <p:par>
                                <p:cTn id="41" presetID="16" presetClass="entr" presetSubtype="37"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outVertical)">
                                      <p:cBhvr>
                                        <p:cTn id="43" dur="1000"/>
                                        <p:tgtEl>
                                          <p:spTgt spid="27"/>
                                        </p:tgtEl>
                                      </p:cBhvr>
                                    </p:animEffect>
                                  </p:childTnLst>
                                </p:cTn>
                              </p:par>
                            </p:childTnLst>
                          </p:cTn>
                        </p:par>
                        <p:par>
                          <p:cTn id="44" fill="hold">
                            <p:stCondLst>
                              <p:cond delay="6500"/>
                            </p:stCondLst>
                            <p:childTnLst>
                              <p:par>
                                <p:cTn id="45" presetID="53" presetClass="entr" presetSubtype="16"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par>
                          <p:cTn id="50" fill="hold">
                            <p:stCondLst>
                              <p:cond delay="7000"/>
                            </p:stCondLst>
                            <p:childTnLst>
                              <p:par>
                                <p:cTn id="51" presetID="53" presetClass="entr" presetSubtype="16"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500" fill="hold"/>
                                        <p:tgtEl>
                                          <p:spTgt spid="34"/>
                                        </p:tgtEl>
                                        <p:attrNameLst>
                                          <p:attrName>ppt_w</p:attrName>
                                        </p:attrNameLst>
                                      </p:cBhvr>
                                      <p:tavLst>
                                        <p:tav tm="0">
                                          <p:val>
                                            <p:fltVal val="0"/>
                                          </p:val>
                                        </p:tav>
                                        <p:tav tm="100000">
                                          <p:val>
                                            <p:strVal val="#ppt_w"/>
                                          </p:val>
                                        </p:tav>
                                      </p:tavLst>
                                    </p:anim>
                                    <p:anim calcmode="lin" valueType="num">
                                      <p:cBhvr>
                                        <p:cTn id="54" dur="500" fill="hold"/>
                                        <p:tgtEl>
                                          <p:spTgt spid="34"/>
                                        </p:tgtEl>
                                        <p:attrNameLst>
                                          <p:attrName>ppt_h</p:attrName>
                                        </p:attrNameLst>
                                      </p:cBhvr>
                                      <p:tavLst>
                                        <p:tav tm="0">
                                          <p:val>
                                            <p:fltVal val="0"/>
                                          </p:val>
                                        </p:tav>
                                        <p:tav tm="100000">
                                          <p:val>
                                            <p:strVal val="#ppt_h"/>
                                          </p:val>
                                        </p:tav>
                                      </p:tavLst>
                                    </p:anim>
                                    <p:animEffect transition="in" filter="fade">
                                      <p:cBhvr>
                                        <p:cTn id="55" dur="500"/>
                                        <p:tgtEl>
                                          <p:spTgt spid="34"/>
                                        </p:tgtEl>
                                      </p:cBhvr>
                                    </p:animEffect>
                                  </p:childTnLst>
                                </p:cTn>
                              </p:par>
                            </p:childTnLst>
                          </p:cTn>
                        </p:par>
                        <p:par>
                          <p:cTn id="56" fill="hold">
                            <p:stCondLst>
                              <p:cond delay="7500"/>
                            </p:stCondLst>
                            <p:childTnLst>
                              <p:par>
                                <p:cTn id="57" presetID="53" presetClass="entr" presetSubtype="16" fill="hold" nodeType="after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p:cTn id="59" dur="500" fill="hold"/>
                                        <p:tgtEl>
                                          <p:spTgt spid="42"/>
                                        </p:tgtEl>
                                        <p:attrNameLst>
                                          <p:attrName>ppt_w</p:attrName>
                                        </p:attrNameLst>
                                      </p:cBhvr>
                                      <p:tavLst>
                                        <p:tav tm="0">
                                          <p:val>
                                            <p:fltVal val="0"/>
                                          </p:val>
                                        </p:tav>
                                        <p:tav tm="100000">
                                          <p:val>
                                            <p:strVal val="#ppt_w"/>
                                          </p:val>
                                        </p:tav>
                                      </p:tavLst>
                                    </p:anim>
                                    <p:anim calcmode="lin" valueType="num">
                                      <p:cBhvr>
                                        <p:cTn id="60" dur="500" fill="hold"/>
                                        <p:tgtEl>
                                          <p:spTgt spid="42"/>
                                        </p:tgtEl>
                                        <p:attrNameLst>
                                          <p:attrName>ppt_h</p:attrName>
                                        </p:attrNameLst>
                                      </p:cBhvr>
                                      <p:tavLst>
                                        <p:tav tm="0">
                                          <p:val>
                                            <p:fltVal val="0"/>
                                          </p:val>
                                        </p:tav>
                                        <p:tav tm="100000">
                                          <p:val>
                                            <p:strVal val="#ppt_h"/>
                                          </p:val>
                                        </p:tav>
                                      </p:tavLst>
                                    </p:anim>
                                    <p:animEffect transition="in" filter="fade">
                                      <p:cBhvr>
                                        <p:cTn id="61" dur="500"/>
                                        <p:tgtEl>
                                          <p:spTgt spid="42"/>
                                        </p:tgtEl>
                                      </p:cBhvr>
                                    </p:animEffect>
                                  </p:childTnLst>
                                </p:cTn>
                              </p:par>
                            </p:childTnLst>
                          </p:cTn>
                        </p:par>
                        <p:par>
                          <p:cTn id="62" fill="hold">
                            <p:stCondLst>
                              <p:cond delay="8000"/>
                            </p:stCondLst>
                            <p:childTnLst>
                              <p:par>
                                <p:cTn id="63" presetID="53" presetClass="entr" presetSubtype="16"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p:cTn id="65" dur="500" fill="hold"/>
                                        <p:tgtEl>
                                          <p:spTgt spid="45"/>
                                        </p:tgtEl>
                                        <p:attrNameLst>
                                          <p:attrName>ppt_w</p:attrName>
                                        </p:attrNameLst>
                                      </p:cBhvr>
                                      <p:tavLst>
                                        <p:tav tm="0">
                                          <p:val>
                                            <p:fltVal val="0"/>
                                          </p:val>
                                        </p:tav>
                                        <p:tav tm="100000">
                                          <p:val>
                                            <p:strVal val="#ppt_w"/>
                                          </p:val>
                                        </p:tav>
                                      </p:tavLst>
                                    </p:anim>
                                    <p:anim calcmode="lin" valueType="num">
                                      <p:cBhvr>
                                        <p:cTn id="66" dur="500" fill="hold"/>
                                        <p:tgtEl>
                                          <p:spTgt spid="45"/>
                                        </p:tgtEl>
                                        <p:attrNameLst>
                                          <p:attrName>ppt_h</p:attrName>
                                        </p:attrNameLst>
                                      </p:cBhvr>
                                      <p:tavLst>
                                        <p:tav tm="0">
                                          <p:val>
                                            <p:fltVal val="0"/>
                                          </p:val>
                                        </p:tav>
                                        <p:tav tm="100000">
                                          <p:val>
                                            <p:strVal val="#ppt_h"/>
                                          </p:val>
                                        </p:tav>
                                      </p:tavLst>
                                    </p:anim>
                                    <p:animEffect transition="in" filter="fade">
                                      <p:cBhvr>
                                        <p:cTn id="67" dur="500"/>
                                        <p:tgtEl>
                                          <p:spTgt spid="45"/>
                                        </p:tgtEl>
                                      </p:cBhvr>
                                    </p:animEffect>
                                  </p:childTnLst>
                                </p:cTn>
                              </p:par>
                            </p:childTnLst>
                          </p:cTn>
                        </p:par>
                        <p:par>
                          <p:cTn id="68" fill="hold">
                            <p:stCondLst>
                              <p:cond delay="8500"/>
                            </p:stCondLst>
                            <p:childTnLst>
                              <p:par>
                                <p:cTn id="69" presetID="2" presetClass="entr" presetSubtype="2" fill="hold" grpId="0" nodeType="after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1+#ppt_w/2"/>
                                          </p:val>
                                        </p:tav>
                                        <p:tav tm="100000">
                                          <p:val>
                                            <p:strVal val="#ppt_x"/>
                                          </p:val>
                                        </p:tav>
                                      </p:tavLst>
                                    </p:anim>
                                    <p:anim calcmode="lin" valueType="num">
                                      <p:cBhvr additive="base">
                                        <p:cTn id="72" dur="500" fill="hold"/>
                                        <p:tgtEl>
                                          <p:spTgt spid="46"/>
                                        </p:tgtEl>
                                        <p:attrNameLst>
                                          <p:attrName>ppt_y</p:attrName>
                                        </p:attrNameLst>
                                      </p:cBhvr>
                                      <p:tavLst>
                                        <p:tav tm="0">
                                          <p:val>
                                            <p:strVal val="#ppt_y"/>
                                          </p:val>
                                        </p:tav>
                                        <p:tav tm="100000">
                                          <p:val>
                                            <p:strVal val="#ppt_y"/>
                                          </p:val>
                                        </p:tav>
                                      </p:tavLst>
                                    </p:anim>
                                  </p:childTnLst>
                                </p:cTn>
                              </p:par>
                            </p:childTnLst>
                          </p:cTn>
                        </p:par>
                        <p:par>
                          <p:cTn id="73" fill="hold">
                            <p:stCondLst>
                              <p:cond delay="9000"/>
                            </p:stCondLst>
                            <p:childTnLst>
                              <p:par>
                                <p:cTn id="74" presetID="2" presetClass="entr" presetSubtype="2" fill="hold" grpId="0" nodeType="afterEffect">
                                  <p:stCondLst>
                                    <p:cond delay="0"/>
                                  </p:stCondLst>
                                  <p:childTnLst>
                                    <p:set>
                                      <p:cBhvr>
                                        <p:cTn id="75" dur="1" fill="hold">
                                          <p:stCondLst>
                                            <p:cond delay="0"/>
                                          </p:stCondLst>
                                        </p:cTn>
                                        <p:tgtEl>
                                          <p:spTgt spid="47"/>
                                        </p:tgtEl>
                                        <p:attrNameLst>
                                          <p:attrName>style.visibility</p:attrName>
                                        </p:attrNameLst>
                                      </p:cBhvr>
                                      <p:to>
                                        <p:strVal val="visible"/>
                                      </p:to>
                                    </p:set>
                                    <p:anim calcmode="lin" valueType="num">
                                      <p:cBhvr additive="base">
                                        <p:cTn id="76" dur="500" fill="hold"/>
                                        <p:tgtEl>
                                          <p:spTgt spid="47"/>
                                        </p:tgtEl>
                                        <p:attrNameLst>
                                          <p:attrName>ppt_x</p:attrName>
                                        </p:attrNameLst>
                                      </p:cBhvr>
                                      <p:tavLst>
                                        <p:tav tm="0">
                                          <p:val>
                                            <p:strVal val="1+#ppt_w/2"/>
                                          </p:val>
                                        </p:tav>
                                        <p:tav tm="100000">
                                          <p:val>
                                            <p:strVal val="#ppt_x"/>
                                          </p:val>
                                        </p:tav>
                                      </p:tavLst>
                                    </p:anim>
                                    <p:anim calcmode="lin" valueType="num">
                                      <p:cBhvr additive="base">
                                        <p:cTn id="77" dur="500" fill="hold"/>
                                        <p:tgtEl>
                                          <p:spTgt spid="47"/>
                                        </p:tgtEl>
                                        <p:attrNameLst>
                                          <p:attrName>ppt_y</p:attrName>
                                        </p:attrNameLst>
                                      </p:cBhvr>
                                      <p:tavLst>
                                        <p:tav tm="0">
                                          <p:val>
                                            <p:strVal val="#ppt_y"/>
                                          </p:val>
                                        </p:tav>
                                        <p:tav tm="100000">
                                          <p:val>
                                            <p:strVal val="#ppt_y"/>
                                          </p:val>
                                        </p:tav>
                                      </p:tavLst>
                                    </p:anim>
                                  </p:childTnLst>
                                </p:cTn>
                              </p:par>
                            </p:childTnLst>
                          </p:cTn>
                        </p:par>
                        <p:par>
                          <p:cTn id="78" fill="hold">
                            <p:stCondLst>
                              <p:cond delay="9500"/>
                            </p:stCondLst>
                            <p:childTnLst>
                              <p:par>
                                <p:cTn id="79" presetID="2" presetClass="entr" presetSubtype="2"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anim calcmode="lin" valueType="num">
                                      <p:cBhvr additive="base">
                                        <p:cTn id="81" dur="500" fill="hold"/>
                                        <p:tgtEl>
                                          <p:spTgt spid="48"/>
                                        </p:tgtEl>
                                        <p:attrNameLst>
                                          <p:attrName>ppt_x</p:attrName>
                                        </p:attrNameLst>
                                      </p:cBhvr>
                                      <p:tavLst>
                                        <p:tav tm="0">
                                          <p:val>
                                            <p:strVal val="1+#ppt_w/2"/>
                                          </p:val>
                                        </p:tav>
                                        <p:tav tm="100000">
                                          <p:val>
                                            <p:strVal val="#ppt_x"/>
                                          </p:val>
                                        </p:tav>
                                      </p:tavLst>
                                    </p:anim>
                                    <p:anim calcmode="lin" valueType="num">
                                      <p:cBhvr additive="base">
                                        <p:cTn id="82" dur="500" fill="hold"/>
                                        <p:tgtEl>
                                          <p:spTgt spid="48"/>
                                        </p:tgtEl>
                                        <p:attrNameLst>
                                          <p:attrName>ppt_y</p:attrName>
                                        </p:attrNameLst>
                                      </p:cBhvr>
                                      <p:tavLst>
                                        <p:tav tm="0">
                                          <p:val>
                                            <p:strVal val="#ppt_y"/>
                                          </p:val>
                                        </p:tav>
                                        <p:tav tm="100000">
                                          <p:val>
                                            <p:strVal val="#ppt_y"/>
                                          </p:val>
                                        </p:tav>
                                      </p:tavLst>
                                    </p:anim>
                                  </p:childTnLst>
                                </p:cTn>
                              </p:par>
                            </p:childTnLst>
                          </p:cTn>
                        </p:par>
                        <p:par>
                          <p:cTn id="83" fill="hold">
                            <p:stCondLst>
                              <p:cond delay="10000"/>
                            </p:stCondLst>
                            <p:childTnLst>
                              <p:par>
                                <p:cTn id="84" presetID="2" presetClass="entr" presetSubtype="2" fill="hold" grpId="0" nodeType="afterEffect">
                                  <p:stCondLst>
                                    <p:cond delay="0"/>
                                  </p:stCondLst>
                                  <p:childTnLst>
                                    <p:set>
                                      <p:cBhvr>
                                        <p:cTn id="85" dur="1" fill="hold">
                                          <p:stCondLst>
                                            <p:cond delay="0"/>
                                          </p:stCondLst>
                                        </p:cTn>
                                        <p:tgtEl>
                                          <p:spTgt spid="49"/>
                                        </p:tgtEl>
                                        <p:attrNameLst>
                                          <p:attrName>style.visibility</p:attrName>
                                        </p:attrNameLst>
                                      </p:cBhvr>
                                      <p:to>
                                        <p:strVal val="visible"/>
                                      </p:to>
                                    </p:set>
                                    <p:anim calcmode="lin" valueType="num">
                                      <p:cBhvr additive="base">
                                        <p:cTn id="86" dur="500" fill="hold"/>
                                        <p:tgtEl>
                                          <p:spTgt spid="49"/>
                                        </p:tgtEl>
                                        <p:attrNameLst>
                                          <p:attrName>ppt_x</p:attrName>
                                        </p:attrNameLst>
                                      </p:cBhvr>
                                      <p:tavLst>
                                        <p:tav tm="0">
                                          <p:val>
                                            <p:strVal val="1+#ppt_w/2"/>
                                          </p:val>
                                        </p:tav>
                                        <p:tav tm="100000">
                                          <p:val>
                                            <p:strVal val="#ppt_x"/>
                                          </p:val>
                                        </p:tav>
                                      </p:tavLst>
                                    </p:anim>
                                    <p:anim calcmode="lin" valueType="num">
                                      <p:cBhvr additive="base">
                                        <p:cTn id="87" dur="500" fill="hold"/>
                                        <p:tgtEl>
                                          <p:spTgt spid="49"/>
                                        </p:tgtEl>
                                        <p:attrNameLst>
                                          <p:attrName>ppt_y</p:attrName>
                                        </p:attrNameLst>
                                      </p:cBhvr>
                                      <p:tavLst>
                                        <p:tav tm="0">
                                          <p:val>
                                            <p:strVal val="#ppt_y"/>
                                          </p:val>
                                        </p:tav>
                                        <p:tav tm="100000">
                                          <p:val>
                                            <p:strVal val="#ppt_y"/>
                                          </p:val>
                                        </p:tav>
                                      </p:tavLst>
                                    </p:anim>
                                  </p:childTnLst>
                                </p:cTn>
                              </p:par>
                              <p:par>
                                <p:cTn id="88" presetID="31" presetClass="entr" presetSubtype="0" fill="hold" nodeType="withEffect">
                                  <p:stCondLst>
                                    <p:cond delay="1000"/>
                                  </p:stCondLst>
                                  <p:childTnLst>
                                    <p:set>
                                      <p:cBhvr>
                                        <p:cTn id="89" dur="1" fill="hold">
                                          <p:stCondLst>
                                            <p:cond delay="0"/>
                                          </p:stCondLst>
                                        </p:cTn>
                                        <p:tgtEl>
                                          <p:spTgt spid="5"/>
                                        </p:tgtEl>
                                        <p:attrNameLst>
                                          <p:attrName>style.visibility</p:attrName>
                                        </p:attrNameLst>
                                      </p:cBhvr>
                                      <p:to>
                                        <p:strVal val="visible"/>
                                      </p:to>
                                    </p:set>
                                    <p:anim calcmode="lin" valueType="num">
                                      <p:cBhvr>
                                        <p:cTn id="90" dur="1000" fill="hold"/>
                                        <p:tgtEl>
                                          <p:spTgt spid="5"/>
                                        </p:tgtEl>
                                        <p:attrNameLst>
                                          <p:attrName>ppt_w</p:attrName>
                                        </p:attrNameLst>
                                      </p:cBhvr>
                                      <p:tavLst>
                                        <p:tav tm="0">
                                          <p:val>
                                            <p:fltVal val="0"/>
                                          </p:val>
                                        </p:tav>
                                        <p:tav tm="100000">
                                          <p:val>
                                            <p:strVal val="#ppt_w"/>
                                          </p:val>
                                        </p:tav>
                                      </p:tavLst>
                                    </p:anim>
                                    <p:anim calcmode="lin" valueType="num">
                                      <p:cBhvr>
                                        <p:cTn id="91" dur="1000" fill="hold"/>
                                        <p:tgtEl>
                                          <p:spTgt spid="5"/>
                                        </p:tgtEl>
                                        <p:attrNameLst>
                                          <p:attrName>ppt_h</p:attrName>
                                        </p:attrNameLst>
                                      </p:cBhvr>
                                      <p:tavLst>
                                        <p:tav tm="0">
                                          <p:val>
                                            <p:fltVal val="0"/>
                                          </p:val>
                                        </p:tav>
                                        <p:tav tm="100000">
                                          <p:val>
                                            <p:strVal val="#ppt_h"/>
                                          </p:val>
                                        </p:tav>
                                      </p:tavLst>
                                    </p:anim>
                                    <p:anim calcmode="lin" valueType="num">
                                      <p:cBhvr>
                                        <p:cTn id="92" dur="1000" fill="hold"/>
                                        <p:tgtEl>
                                          <p:spTgt spid="5"/>
                                        </p:tgtEl>
                                        <p:attrNameLst>
                                          <p:attrName>style.rotation</p:attrName>
                                        </p:attrNameLst>
                                      </p:cBhvr>
                                      <p:tavLst>
                                        <p:tav tm="0">
                                          <p:val>
                                            <p:fltVal val="90"/>
                                          </p:val>
                                        </p:tav>
                                        <p:tav tm="100000">
                                          <p:val>
                                            <p:fltVal val="0"/>
                                          </p:val>
                                        </p:tav>
                                      </p:tavLst>
                                    </p:anim>
                                    <p:animEffect transition="in" filter="fade">
                                      <p:cBhvr>
                                        <p:cTn id="93" dur="1000"/>
                                        <p:tgtEl>
                                          <p:spTgt spid="5"/>
                                        </p:tgtEl>
                                      </p:cBhvr>
                                    </p:animEffect>
                                  </p:childTnLst>
                                </p:cTn>
                              </p:par>
                              <p:par>
                                <p:cTn id="94" presetID="31" presetClass="entr" presetSubtype="0" fill="hold" nodeType="withEffect">
                                  <p:stCondLst>
                                    <p:cond delay="1000"/>
                                  </p:stCondLst>
                                  <p:childTnLst>
                                    <p:set>
                                      <p:cBhvr>
                                        <p:cTn id="95" dur="1" fill="hold">
                                          <p:stCondLst>
                                            <p:cond delay="0"/>
                                          </p:stCondLst>
                                        </p:cTn>
                                        <p:tgtEl>
                                          <p:spTgt spid="4"/>
                                        </p:tgtEl>
                                        <p:attrNameLst>
                                          <p:attrName>style.visibility</p:attrName>
                                        </p:attrNameLst>
                                      </p:cBhvr>
                                      <p:to>
                                        <p:strVal val="visible"/>
                                      </p:to>
                                    </p:set>
                                    <p:anim calcmode="lin" valueType="num">
                                      <p:cBhvr>
                                        <p:cTn id="96" dur="1000" fill="hold"/>
                                        <p:tgtEl>
                                          <p:spTgt spid="4"/>
                                        </p:tgtEl>
                                        <p:attrNameLst>
                                          <p:attrName>ppt_w</p:attrName>
                                        </p:attrNameLst>
                                      </p:cBhvr>
                                      <p:tavLst>
                                        <p:tav tm="0">
                                          <p:val>
                                            <p:fltVal val="0"/>
                                          </p:val>
                                        </p:tav>
                                        <p:tav tm="100000">
                                          <p:val>
                                            <p:strVal val="#ppt_w"/>
                                          </p:val>
                                        </p:tav>
                                      </p:tavLst>
                                    </p:anim>
                                    <p:anim calcmode="lin" valueType="num">
                                      <p:cBhvr>
                                        <p:cTn id="97" dur="1000" fill="hold"/>
                                        <p:tgtEl>
                                          <p:spTgt spid="4"/>
                                        </p:tgtEl>
                                        <p:attrNameLst>
                                          <p:attrName>ppt_h</p:attrName>
                                        </p:attrNameLst>
                                      </p:cBhvr>
                                      <p:tavLst>
                                        <p:tav tm="0">
                                          <p:val>
                                            <p:fltVal val="0"/>
                                          </p:val>
                                        </p:tav>
                                        <p:tav tm="100000">
                                          <p:val>
                                            <p:strVal val="#ppt_h"/>
                                          </p:val>
                                        </p:tav>
                                      </p:tavLst>
                                    </p:anim>
                                    <p:anim calcmode="lin" valueType="num">
                                      <p:cBhvr>
                                        <p:cTn id="98" dur="1000" fill="hold"/>
                                        <p:tgtEl>
                                          <p:spTgt spid="4"/>
                                        </p:tgtEl>
                                        <p:attrNameLst>
                                          <p:attrName>style.rotation</p:attrName>
                                        </p:attrNameLst>
                                      </p:cBhvr>
                                      <p:tavLst>
                                        <p:tav tm="0">
                                          <p:val>
                                            <p:fltVal val="90"/>
                                          </p:val>
                                        </p:tav>
                                        <p:tav tm="100000">
                                          <p:val>
                                            <p:fltVal val="0"/>
                                          </p:val>
                                        </p:tav>
                                      </p:tavLst>
                                    </p:anim>
                                    <p:animEffect transition="in" filter="fade">
                                      <p:cBhvr>
                                        <p:cTn id="99" dur="1000"/>
                                        <p:tgtEl>
                                          <p:spTgt spid="4"/>
                                        </p:tgtEl>
                                      </p:cBhvr>
                                    </p:animEffect>
                                  </p:childTnLst>
                                </p:cTn>
                              </p:par>
                              <p:par>
                                <p:cTn id="100" presetID="31" presetClass="entr" presetSubtype="0" fill="hold" nodeType="withEffect">
                                  <p:stCondLst>
                                    <p:cond delay="1000"/>
                                  </p:stCondLst>
                                  <p:childTnLst>
                                    <p:set>
                                      <p:cBhvr>
                                        <p:cTn id="101" dur="1" fill="hold">
                                          <p:stCondLst>
                                            <p:cond delay="0"/>
                                          </p:stCondLst>
                                        </p:cTn>
                                        <p:tgtEl>
                                          <p:spTgt spid="3"/>
                                        </p:tgtEl>
                                        <p:attrNameLst>
                                          <p:attrName>style.visibility</p:attrName>
                                        </p:attrNameLst>
                                      </p:cBhvr>
                                      <p:to>
                                        <p:strVal val="visible"/>
                                      </p:to>
                                    </p:set>
                                    <p:anim calcmode="lin" valueType="num">
                                      <p:cBhvr>
                                        <p:cTn id="102" dur="1000" fill="hold"/>
                                        <p:tgtEl>
                                          <p:spTgt spid="3"/>
                                        </p:tgtEl>
                                        <p:attrNameLst>
                                          <p:attrName>ppt_w</p:attrName>
                                        </p:attrNameLst>
                                      </p:cBhvr>
                                      <p:tavLst>
                                        <p:tav tm="0">
                                          <p:val>
                                            <p:fltVal val="0"/>
                                          </p:val>
                                        </p:tav>
                                        <p:tav tm="100000">
                                          <p:val>
                                            <p:strVal val="#ppt_w"/>
                                          </p:val>
                                        </p:tav>
                                      </p:tavLst>
                                    </p:anim>
                                    <p:anim calcmode="lin" valueType="num">
                                      <p:cBhvr>
                                        <p:cTn id="103" dur="1000" fill="hold"/>
                                        <p:tgtEl>
                                          <p:spTgt spid="3"/>
                                        </p:tgtEl>
                                        <p:attrNameLst>
                                          <p:attrName>ppt_h</p:attrName>
                                        </p:attrNameLst>
                                      </p:cBhvr>
                                      <p:tavLst>
                                        <p:tav tm="0">
                                          <p:val>
                                            <p:fltVal val="0"/>
                                          </p:val>
                                        </p:tav>
                                        <p:tav tm="100000">
                                          <p:val>
                                            <p:strVal val="#ppt_h"/>
                                          </p:val>
                                        </p:tav>
                                      </p:tavLst>
                                    </p:anim>
                                    <p:anim calcmode="lin" valueType="num">
                                      <p:cBhvr>
                                        <p:cTn id="104" dur="1000" fill="hold"/>
                                        <p:tgtEl>
                                          <p:spTgt spid="3"/>
                                        </p:tgtEl>
                                        <p:attrNameLst>
                                          <p:attrName>style.rotation</p:attrName>
                                        </p:attrNameLst>
                                      </p:cBhvr>
                                      <p:tavLst>
                                        <p:tav tm="0">
                                          <p:val>
                                            <p:fltVal val="90"/>
                                          </p:val>
                                        </p:tav>
                                        <p:tav tm="100000">
                                          <p:val>
                                            <p:fltVal val="0"/>
                                          </p:val>
                                        </p:tav>
                                      </p:tavLst>
                                    </p:anim>
                                    <p:animEffect transition="in" filter="fade">
                                      <p:cBhvr>
                                        <p:cTn id="105" dur="1000"/>
                                        <p:tgtEl>
                                          <p:spTgt spid="3"/>
                                        </p:tgtEl>
                                      </p:cBhvr>
                                    </p:animEffect>
                                  </p:childTnLst>
                                </p:cTn>
                              </p:par>
                              <p:par>
                                <p:cTn id="106" presetID="31" presetClass="entr" presetSubtype="0" fill="hold" nodeType="withEffect">
                                  <p:stCondLst>
                                    <p:cond delay="1000"/>
                                  </p:stCondLst>
                                  <p:childTnLst>
                                    <p:set>
                                      <p:cBhvr>
                                        <p:cTn id="107" dur="1" fill="hold">
                                          <p:stCondLst>
                                            <p:cond delay="0"/>
                                          </p:stCondLst>
                                        </p:cTn>
                                        <p:tgtEl>
                                          <p:spTgt spid="2"/>
                                        </p:tgtEl>
                                        <p:attrNameLst>
                                          <p:attrName>style.visibility</p:attrName>
                                        </p:attrNameLst>
                                      </p:cBhvr>
                                      <p:to>
                                        <p:strVal val="visible"/>
                                      </p:to>
                                    </p:set>
                                    <p:anim calcmode="lin" valueType="num">
                                      <p:cBhvr>
                                        <p:cTn id="108" dur="1000" fill="hold"/>
                                        <p:tgtEl>
                                          <p:spTgt spid="2"/>
                                        </p:tgtEl>
                                        <p:attrNameLst>
                                          <p:attrName>ppt_w</p:attrName>
                                        </p:attrNameLst>
                                      </p:cBhvr>
                                      <p:tavLst>
                                        <p:tav tm="0">
                                          <p:val>
                                            <p:fltVal val="0"/>
                                          </p:val>
                                        </p:tav>
                                        <p:tav tm="100000">
                                          <p:val>
                                            <p:strVal val="#ppt_w"/>
                                          </p:val>
                                        </p:tav>
                                      </p:tavLst>
                                    </p:anim>
                                    <p:anim calcmode="lin" valueType="num">
                                      <p:cBhvr>
                                        <p:cTn id="109" dur="1000" fill="hold"/>
                                        <p:tgtEl>
                                          <p:spTgt spid="2"/>
                                        </p:tgtEl>
                                        <p:attrNameLst>
                                          <p:attrName>ppt_h</p:attrName>
                                        </p:attrNameLst>
                                      </p:cBhvr>
                                      <p:tavLst>
                                        <p:tav tm="0">
                                          <p:val>
                                            <p:fltVal val="0"/>
                                          </p:val>
                                        </p:tav>
                                        <p:tav tm="100000">
                                          <p:val>
                                            <p:strVal val="#ppt_h"/>
                                          </p:val>
                                        </p:tav>
                                      </p:tavLst>
                                    </p:anim>
                                    <p:anim calcmode="lin" valueType="num">
                                      <p:cBhvr>
                                        <p:cTn id="110" dur="1000" fill="hold"/>
                                        <p:tgtEl>
                                          <p:spTgt spid="2"/>
                                        </p:tgtEl>
                                        <p:attrNameLst>
                                          <p:attrName>style.rotation</p:attrName>
                                        </p:attrNameLst>
                                      </p:cBhvr>
                                      <p:tavLst>
                                        <p:tav tm="0">
                                          <p:val>
                                            <p:fltVal val="90"/>
                                          </p:val>
                                        </p:tav>
                                        <p:tav tm="100000">
                                          <p:val>
                                            <p:fltVal val="0"/>
                                          </p:val>
                                        </p:tav>
                                      </p:tavLst>
                                    </p:anim>
                                    <p:animEffect transition="in" filter="fade">
                                      <p:cBhvr>
                                        <p:cTn id="1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ldLvl="0" animBg="1"/>
      <p:bldP spid="46" grpId="0"/>
      <p:bldP spid="47" grpId="0"/>
      <p:bldP spid="48" grpId="0"/>
      <p:bldP spid="49" grpId="0"/>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a:spLocks noChangeArrowheads="1"/>
          </p:cNvSpPr>
          <p:nvPr/>
        </p:nvSpPr>
        <p:spPr bwMode="auto">
          <a:xfrm>
            <a:off x="943696" y="1283677"/>
            <a:ext cx="255810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defTabSz="876300" eaLnBrk="1" hangingPunct="1"/>
            <a:r>
              <a:rPr lang="zh-CN" altLang="en-US" b="1" dirty="0" smtClean="0">
                <a:solidFill>
                  <a:srgbClr val="000000"/>
                </a:solidFill>
                <a:latin typeface="微软雅黑" panose="020B0503020204020204" pitchFamily="34" charset="-122"/>
                <a:ea typeface="微软雅黑" panose="020B0503020204020204" pitchFamily="34" charset="-122"/>
              </a:rPr>
              <a:t>雇主责任险方案</a:t>
            </a:r>
          </a:p>
        </p:txBody>
      </p:sp>
      <p:sp>
        <p:nvSpPr>
          <p:cNvPr id="3" name="文本框 2"/>
          <p:cNvSpPr txBox="1"/>
          <p:nvPr/>
        </p:nvSpPr>
        <p:spPr>
          <a:xfrm>
            <a:off x="795086" y="1811997"/>
            <a:ext cx="6640035" cy="307777"/>
          </a:xfrm>
          <a:prstGeom prst="rect">
            <a:avLst/>
          </a:prstGeom>
          <a:noFill/>
        </p:spPr>
        <p:txBody>
          <a:bodyPr wrap="square" rtlCol="0">
            <a:spAutoFit/>
          </a:bodyPr>
          <a:lstStyle/>
          <a:p>
            <a:pPr defTabSz="913765"/>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保险期限：</a:t>
            </a:r>
            <a:r>
              <a:rPr lang="en-US" altLang="zh-CN"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年                                                                     雇员</a:t>
            </a:r>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人数</a:t>
            </a:r>
            <a:r>
              <a:rPr lang="zh-CN" altLang="en-US" sz="1400"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X</a:t>
            </a:r>
            <a:r>
              <a:rPr lang="zh-CN" altLang="en-US" sz="1400"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人</a:t>
            </a:r>
            <a:endPar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4" name="表格 3"/>
          <p:cNvGraphicFramePr/>
          <p:nvPr>
            <p:extLst>
              <p:ext uri="{D42A27DB-BD31-4B8C-83A1-F6EECF244321}">
                <p14:modId xmlns:p14="http://schemas.microsoft.com/office/powerpoint/2010/main" val="2145190353"/>
              </p:ext>
            </p:extLst>
          </p:nvPr>
        </p:nvGraphicFramePr>
        <p:xfrm>
          <a:off x="628101" y="2173577"/>
          <a:ext cx="7698935" cy="2944865"/>
        </p:xfrm>
        <a:graphic>
          <a:graphicData uri="http://schemas.openxmlformats.org/drawingml/2006/table">
            <a:tbl>
              <a:tblPr firstRow="1" bandRow="1"/>
              <a:tblGrid>
                <a:gridCol w="978813"/>
                <a:gridCol w="1493095"/>
                <a:gridCol w="3270811"/>
                <a:gridCol w="1956216"/>
              </a:tblGrid>
              <a:tr h="420695">
                <a:tc grid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buNone/>
                      </a:pP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2015</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版雇主（有社保人员）</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0000"/>
                    </a:solidFill>
                  </a:tcPr>
                </a:tc>
                <a:tc hMerge="1">
                  <a:txBody>
                    <a:bodyPr/>
                    <a:lstStyle/>
                    <a:p>
                      <a:endParaRPr lang="zh-CN"/>
                    </a:p>
                  </a:txBody>
                  <a:tcPr/>
                </a:tc>
                <a:tc hMerge="1">
                  <a:txBody>
                    <a:bodyPr/>
                    <a:lstStyle/>
                    <a:p>
                      <a:endParaRPr lang="zh-CN"/>
                    </a:p>
                  </a:txBody>
                  <a:tcPr/>
                </a:tc>
                <a:tc hMerge="1">
                  <a:txBody>
                    <a:bodyPr/>
                    <a:lstStyle/>
                    <a:p>
                      <a:endParaRPr lang="zh-CN" altLang="en-US"/>
                    </a:p>
                  </a:txBody>
                  <a:tcPr/>
                </a:tc>
              </a:tr>
              <a:tr h="42069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endParaRPr lang="zh-CN" altLang="en-US" sz="1600" dirty="0">
                        <a:latin typeface="微软雅黑" panose="020B0503020204020204" pitchFamily="34" charset="-122"/>
                        <a:ea typeface="微软雅黑" panose="020B0503020204020204" pitchFamily="34" charset="-122"/>
                      </a:endParaRPr>
                    </a:p>
                  </a:txBody>
                  <a:tcPr>
                    <a:lnL w="12700" cmpd="sng">
                      <a:solidFill>
                        <a:sysClr val="window" lastClr="FFFFFF"/>
                      </a:solidFill>
                    </a:lnL>
                    <a:lnR w="12700" cap="flat" cmpd="sng" algn="ctr">
                      <a:solidFill>
                        <a:schemeClr val="tx1"/>
                      </a:solidFill>
                      <a:prstDash val="solid"/>
                      <a:round/>
                      <a:headEnd type="none" w="med" len="med"/>
                      <a:tailEnd type="none" w="med" len="med"/>
                    </a:lnR>
                    <a:lnT w="381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600" dirty="0">
                          <a:latin typeface="微软雅黑" panose="020B0503020204020204" pitchFamily="34" charset="-122"/>
                          <a:ea typeface="微软雅黑" panose="020B0503020204020204" pitchFamily="34" charset="-122"/>
                        </a:rPr>
                        <a:t>项    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600" dirty="0">
                          <a:latin typeface="微软雅黑" panose="020B0503020204020204" pitchFamily="34" charset="-122"/>
                          <a:ea typeface="微软雅黑" panose="020B0503020204020204" pitchFamily="34" charset="-122"/>
                        </a:rPr>
                        <a:t>保    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buNone/>
                      </a:pPr>
                      <a:r>
                        <a:rPr lang="zh-CN" altLang="en-US" sz="1600" dirty="0" smtClean="0">
                          <a:latin typeface="微软雅黑" panose="020B0503020204020204" pitchFamily="34" charset="-122"/>
                          <a:ea typeface="微软雅黑" panose="020B0503020204020204" pitchFamily="34" charset="-122"/>
                        </a:rPr>
                        <a:t>保费</a:t>
                      </a:r>
                      <a:endParaRPr lang="zh-CN" altLang="en-US" sz="16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420695">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endParaRPr lang="zh-CN" altLang="en-US" sz="1400" dirty="0">
                        <a:latin typeface="微软雅黑" panose="020B0503020204020204" pitchFamily="34" charset="-122"/>
                        <a:ea typeface="微软雅黑" panose="020B0503020204020204" pitchFamily="34" charset="-122"/>
                      </a:endParaRPr>
                    </a:p>
                    <a:p>
                      <a:pPr algn="ctr">
                        <a:buNone/>
                      </a:pPr>
                      <a:r>
                        <a:rPr lang="zh-CN" altLang="en-US" sz="1400" dirty="0">
                          <a:latin typeface="微软雅黑" panose="020B0503020204020204" pitchFamily="34" charset="-122"/>
                          <a:ea typeface="微软雅黑" panose="020B0503020204020204" pitchFamily="34" charset="-122"/>
                        </a:rPr>
                        <a:t>方案一</a:t>
                      </a:r>
                    </a:p>
                  </a:txBody>
                  <a:tcPr>
                    <a:lnL w="12700" cmpd="sng">
                      <a:solidFill>
                        <a:sysClr val="window" lastClr="FFFFFF"/>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400" dirty="0">
                          <a:latin typeface="微软雅黑" panose="020B0503020204020204" pitchFamily="34" charset="-122"/>
                          <a:ea typeface="微软雅黑" panose="020B0503020204020204" pitchFamily="34" charset="-122"/>
                        </a:rPr>
                        <a:t>死亡伤残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en-US" altLang="zh-CN" sz="1400" dirty="0">
                          <a:latin typeface="微软雅黑" panose="020B0503020204020204" pitchFamily="34" charset="-122"/>
                          <a:ea typeface="微软雅黑" panose="020B0503020204020204" pitchFamily="34" charset="-122"/>
                        </a:rPr>
                        <a:t>200,000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lumMod val="20000"/>
                        <a:lumOff val="80000"/>
                      </a:srgbClr>
                    </a:solidFill>
                  </a:tcPr>
                </a:tc>
                <a:tc rowSpan="2">
                  <a:txBody>
                    <a:bodyPr/>
                    <a:lstStyle/>
                    <a:p>
                      <a:pPr algn="ctr">
                        <a:buNone/>
                      </a:pPr>
                      <a:r>
                        <a:rPr lang="en-US" altLang="zh-CN" sz="1400" dirty="0" smtClean="0">
                          <a:latin typeface="微软雅黑" panose="020B0503020204020204" pitchFamily="34" charset="-122"/>
                          <a:ea typeface="微软雅黑" panose="020B0503020204020204" pitchFamily="34" charset="-122"/>
                        </a:rPr>
                        <a:t>240</a:t>
                      </a:r>
                      <a:r>
                        <a:rPr lang="zh-CN" altLang="en-US" sz="1400" dirty="0" smtClean="0">
                          <a:latin typeface="微软雅黑" panose="020B0503020204020204" pitchFamily="34" charset="-122"/>
                          <a:ea typeface="微软雅黑" panose="020B0503020204020204" pitchFamily="34" charset="-122"/>
                        </a:rPr>
                        <a:t>元</a:t>
                      </a:r>
                      <a:r>
                        <a:rPr lang="en-US" altLang="zh-CN" sz="1400" dirty="0" smtClean="0">
                          <a:latin typeface="微软雅黑" panose="020B0503020204020204" pitchFamily="34" charset="-122"/>
                          <a:ea typeface="微软雅黑" panose="020B0503020204020204" pitchFamily="34" charset="-122"/>
                        </a:rPr>
                        <a:t>/</a:t>
                      </a:r>
                      <a:r>
                        <a:rPr lang="zh-CN" altLang="en-US" sz="1400" dirty="0" smtClean="0">
                          <a:latin typeface="微软雅黑" panose="020B0503020204020204" pitchFamily="34" charset="-122"/>
                          <a:ea typeface="微软雅黑" panose="020B0503020204020204" pitchFamily="34" charset="-122"/>
                        </a:rPr>
                        <a:t>人</a:t>
                      </a:r>
                      <a:endParaRPr lang="en-US" altLang="zh-CN" sz="14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lumMod val="20000"/>
                        <a:lumOff val="80000"/>
                      </a:srgbClr>
                    </a:solidFill>
                  </a:tcPr>
                </a:tc>
              </a:tr>
              <a:tr h="420695">
                <a:tc vMerge="1">
                  <a:txBody>
                    <a:bodyPr/>
                    <a:lstStyle/>
                    <a:p>
                      <a:endParaRPr lang="zh-CN"/>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医      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en-US" altLang="zh-CN" sz="1400" dirty="0">
                          <a:latin typeface="微软雅黑" panose="020B0503020204020204" pitchFamily="34" charset="-122"/>
                          <a:ea typeface="微软雅黑" panose="020B0503020204020204" pitchFamily="34" charset="-122"/>
                        </a:rPr>
                        <a:t>20,000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lumMod val="20000"/>
                        <a:lumOff val="80000"/>
                      </a:srgbClr>
                    </a:solidFill>
                  </a:tcPr>
                </a:tc>
                <a:tc vMerge="1">
                  <a:txBody>
                    <a:bodyPr/>
                    <a:lstStyle/>
                    <a:p>
                      <a:pPr algn="ctr">
                        <a:buNone/>
                      </a:pPr>
                      <a:endParaRPr lang="en-US" altLang="zh-CN" sz="14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lumMod val="20000"/>
                        <a:lumOff val="80000"/>
                      </a:srgbClr>
                    </a:solidFill>
                  </a:tcPr>
                </a:tc>
              </a:tr>
              <a:tr h="420695">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endParaRPr lang="zh-CN" altLang="en-US" sz="1400" dirty="0">
                        <a:latin typeface="微软雅黑" panose="020B0503020204020204" pitchFamily="34" charset="-122"/>
                        <a:ea typeface="微软雅黑" panose="020B0503020204020204" pitchFamily="34" charset="-122"/>
                      </a:endParaRPr>
                    </a:p>
                    <a:p>
                      <a:pPr algn="ctr">
                        <a:buNone/>
                      </a:pPr>
                      <a:r>
                        <a:rPr lang="zh-CN" altLang="en-US" sz="1400" dirty="0">
                          <a:latin typeface="微软雅黑" panose="020B0503020204020204" pitchFamily="34" charset="-122"/>
                          <a:ea typeface="微软雅黑" panose="020B0503020204020204" pitchFamily="34" charset="-122"/>
                        </a:rPr>
                        <a:t>方案二</a:t>
                      </a:r>
                    </a:p>
                  </a:txBody>
                  <a:tcPr>
                    <a:lnL w="12700" cmpd="sng">
                      <a:solidFill>
                        <a:sysClr val="window" lastClr="FFFFFF"/>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400" dirty="0">
                          <a:latin typeface="微软雅黑" panose="020B0503020204020204" pitchFamily="34" charset="-122"/>
                          <a:ea typeface="微软雅黑" panose="020B0503020204020204" pitchFamily="34" charset="-122"/>
                        </a:rPr>
                        <a:t>死亡伤残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en-US" altLang="zh-CN" sz="1400" dirty="0">
                          <a:latin typeface="微软雅黑" panose="020B0503020204020204" pitchFamily="34" charset="-122"/>
                          <a:ea typeface="微软雅黑" panose="020B0503020204020204" pitchFamily="34" charset="-122"/>
                        </a:rPr>
                        <a:t>300,000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300</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元</a:t>
                      </a: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人</a:t>
                      </a:r>
                      <a:endPar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algn="ctr">
                        <a:buNone/>
                      </a:pPr>
                      <a:endParaRPr lang="en-US" altLang="zh-CN" sz="14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420695">
                <a:tc vMerge="1">
                  <a:txBody>
                    <a:bodyPr/>
                    <a:lstStyle/>
                    <a:p>
                      <a:endParaRPr lang="zh-CN"/>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医      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en-US" altLang="zh-CN" sz="1400">
                          <a:latin typeface="微软雅黑" panose="020B0503020204020204" pitchFamily="34" charset="-122"/>
                          <a:ea typeface="微软雅黑" panose="020B0503020204020204" pitchFamily="34" charset="-122"/>
                        </a:rPr>
                        <a:t>30,000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buNone/>
                      </a:pPr>
                      <a:endParaRPr lang="en-US" altLang="zh-CN" sz="14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solidFill>
                        <a:sysClr val="window" lastClr="FFFFFF"/>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420695">
                <a:tc grid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buNone/>
                      </a:pPr>
                      <a:r>
                        <a:rPr lang="en-US" sz="1400" dirty="0" err="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社保先行赔付，本保险只赔差额部分</a:t>
                      </a:r>
                      <a:endParaRPr lang="en-US" altLang="en-US" sz="1400"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20000"/>
                        <a:lumOff val="80000"/>
                      </a:srgbClr>
                    </a:solidFill>
                  </a:tcPr>
                </a:tc>
                <a:tc hMerge="1">
                  <a:txBody>
                    <a:bodyPr/>
                    <a:lstStyle/>
                    <a:p>
                      <a:endParaRPr lang="zh-CN"/>
                    </a:p>
                  </a:txBody>
                  <a:tcPr/>
                </a:tc>
                <a:tc hMerge="1">
                  <a:txBody>
                    <a:bodyPr/>
                    <a:lstStyle/>
                    <a:p>
                      <a:pPr>
                        <a:buNone/>
                      </a:pPr>
                      <a:endParaRPr lang="en-US" altLang="en-US" sz="1400"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hMerge="1">
                  <a:txBody>
                    <a:bodyPr/>
                    <a:lstStyle/>
                    <a:p>
                      <a:pPr>
                        <a:buNone/>
                      </a:pPr>
                      <a:endParaRPr lang="en-US" altLang="en-US" sz="1400"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a:txBody>
                  <a:tcPr>
                    <a:lnL w="12700" cap="flat" cmpd="sng" algn="ctr">
                      <a:solidFill>
                        <a:schemeClr val="tx1"/>
                      </a:solidFill>
                      <a:prstDash val="solid"/>
                      <a:round/>
                      <a:headEnd type="none" w="med" len="med"/>
                      <a:tailEnd type="none" w="med" len="med"/>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r>
            </a:tbl>
          </a:graphicData>
        </a:graphic>
      </p:graphicFrame>
      <p:sp>
        <p:nvSpPr>
          <p:cNvPr id="6" name="文本框 5"/>
          <p:cNvSpPr txBox="1"/>
          <p:nvPr/>
        </p:nvSpPr>
        <p:spPr>
          <a:xfrm>
            <a:off x="628101" y="5248482"/>
            <a:ext cx="4627958" cy="460375"/>
          </a:xfrm>
          <a:prstGeom prst="rect">
            <a:avLst/>
          </a:prstGeom>
          <a:noFill/>
          <a:ln w="9525">
            <a:noFill/>
          </a:ln>
        </p:spPr>
        <p:txBody>
          <a:bodyPr wrap="square">
            <a:spAutoFit/>
          </a:bodyPr>
          <a:lstStyle/>
          <a:p>
            <a:pPr defTabSz="913765"/>
            <a:r>
              <a:rPr lang="zh-CN" altLang="en-US" sz="12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免赔额：医疗费免赔额</a:t>
            </a:r>
            <a:r>
              <a:rPr lang="en-US" sz="12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 100 </a:t>
            </a:r>
            <a:r>
              <a:rPr lang="zh-CN" altLang="en-US" sz="12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元</a:t>
            </a:r>
          </a:p>
          <a:p>
            <a:pPr defTabSz="913765"/>
            <a:r>
              <a:rPr lang="zh-CN" altLang="en-US" sz="12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特别约定：无社保人员按正常比例赔付。高空作业者除外。</a:t>
            </a:r>
          </a:p>
        </p:txBody>
      </p:sp>
    </p:spTree>
    <p:extLst>
      <p:ext uri="{BB962C8B-B14F-4D97-AF65-F5344CB8AC3E}">
        <p14:creationId xmlns:p14="http://schemas.microsoft.com/office/powerpoint/2010/main" val="362577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extLst>
              <p:ext uri="{D42A27DB-BD31-4B8C-83A1-F6EECF244321}">
                <p14:modId xmlns:p14="http://schemas.microsoft.com/office/powerpoint/2010/main" val="1306905096"/>
              </p:ext>
            </p:extLst>
          </p:nvPr>
        </p:nvGraphicFramePr>
        <p:xfrm>
          <a:off x="1206709" y="1972496"/>
          <a:ext cx="6969416" cy="2926080"/>
        </p:xfrm>
        <a:graphic>
          <a:graphicData uri="http://schemas.openxmlformats.org/drawingml/2006/table">
            <a:tbl>
              <a:tblPr firstRow="1" bandRow="1"/>
              <a:tblGrid>
                <a:gridCol w="1304144"/>
                <a:gridCol w="2315980"/>
                <a:gridCol w="1888761"/>
                <a:gridCol w="1460531"/>
              </a:tblGrid>
              <a:tr h="365760">
                <a:tc grid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buNone/>
                      </a:pP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2015</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版雇主（无社保人员）</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0000"/>
                    </a:solidFill>
                  </a:tcPr>
                </a:tc>
                <a:tc hMerge="1">
                  <a:txBody>
                    <a:bodyPr/>
                    <a:lstStyle/>
                    <a:p>
                      <a:endParaRPr lang="zh-CN"/>
                    </a:p>
                  </a:txBody>
                  <a:tcPr/>
                </a:tc>
                <a:tc hMerge="1">
                  <a:txBody>
                    <a:bodyPr/>
                    <a:lstStyle/>
                    <a:p>
                      <a:endParaRPr lang="zh-CN"/>
                    </a:p>
                  </a:txBody>
                  <a:tcPr/>
                </a:tc>
                <a:tc hMerge="1">
                  <a:txBody>
                    <a:bodyPr/>
                    <a:lstStyle/>
                    <a:p>
                      <a:endParaRPr lang="zh-CN" altLang="en-US"/>
                    </a:p>
                  </a:txBody>
                  <a:tcPr/>
                </a:tc>
              </a:tr>
              <a:tr h="3657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endParaRPr lang="zh-CN" altLang="en-US" sz="1600" dirty="0">
                        <a:latin typeface="微软雅黑" panose="020B0503020204020204" pitchFamily="34" charset="-122"/>
                        <a:ea typeface="微软雅黑" panose="020B0503020204020204" pitchFamily="34" charset="-122"/>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600">
                          <a:latin typeface="微软雅黑" panose="020B0503020204020204" pitchFamily="34" charset="-122"/>
                          <a:ea typeface="微软雅黑" panose="020B0503020204020204" pitchFamily="34" charset="-122"/>
                        </a:rPr>
                        <a:t>项    目</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600" dirty="0">
                          <a:latin typeface="微软雅黑" panose="020B0503020204020204" pitchFamily="34" charset="-122"/>
                          <a:ea typeface="微软雅黑" panose="020B0503020204020204" pitchFamily="34" charset="-122"/>
                        </a:rPr>
                        <a:t>保  额</a:t>
                      </a:r>
                    </a:p>
                  </a:txBody>
                  <a:tcPr>
                    <a:lnL w="12700" cmpd="sng">
                      <a:solidFill>
                        <a:sysClr val="window" lastClr="FFFFFF"/>
                      </a:solidFill>
                    </a:lnL>
                    <a:lnR w="12700" cap="flat" cmpd="sng" algn="ctr">
                      <a:solidFill>
                        <a:schemeClr val="tx1"/>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p>
                      <a:pPr algn="ctr">
                        <a:buNone/>
                      </a:pPr>
                      <a:r>
                        <a:rPr lang="zh-CN" altLang="en-US" sz="1600" dirty="0" smtClean="0">
                          <a:latin typeface="微软雅黑" panose="020B0503020204020204" pitchFamily="34" charset="-122"/>
                          <a:ea typeface="微软雅黑" panose="020B0503020204020204" pitchFamily="34" charset="-122"/>
                        </a:rPr>
                        <a:t>保费</a:t>
                      </a:r>
                      <a:endParaRPr lang="zh-CN" altLang="en-US" sz="16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5760">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endParaRPr lang="zh-CN" altLang="en-US" sz="1400">
                        <a:latin typeface="微软雅黑" panose="020B0503020204020204" pitchFamily="34" charset="-122"/>
                        <a:ea typeface="微软雅黑" panose="020B0503020204020204" pitchFamily="34" charset="-122"/>
                      </a:endParaRPr>
                    </a:p>
                    <a:p>
                      <a:pPr algn="ctr">
                        <a:buNone/>
                      </a:pPr>
                      <a:r>
                        <a:rPr lang="zh-CN" altLang="en-US" sz="1400">
                          <a:latin typeface="微软雅黑" panose="020B0503020204020204" pitchFamily="34" charset="-122"/>
                          <a:ea typeface="微软雅黑" panose="020B0503020204020204" pitchFamily="34" charset="-122"/>
                        </a:rPr>
                        <a:t>方案一</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400">
                          <a:latin typeface="微软雅黑" panose="020B0503020204020204" pitchFamily="34" charset="-122"/>
                          <a:ea typeface="微软雅黑" panose="020B0503020204020204" pitchFamily="34" charset="-122"/>
                        </a:rPr>
                        <a:t>死亡伤残</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en-US" altLang="zh-CN" sz="1400" dirty="0">
                          <a:latin typeface="微软雅黑" panose="020B0503020204020204" pitchFamily="34" charset="-122"/>
                          <a:ea typeface="微软雅黑" panose="020B0503020204020204" pitchFamily="34" charset="-122"/>
                        </a:rPr>
                        <a:t>300,000</a:t>
                      </a:r>
                    </a:p>
                  </a:txBody>
                  <a:tcPr>
                    <a:lnL w="12700" cmpd="sng">
                      <a:solidFill>
                        <a:sysClr val="window" lastClr="FFFFFF"/>
                      </a:solidFill>
                    </a:lnL>
                    <a:lnR w="12700" cap="flat" cmpd="sng" algn="ctr">
                      <a:solidFill>
                        <a:schemeClr val="tx1"/>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210</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元</a:t>
                      </a: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人</a:t>
                      </a:r>
                      <a:endPar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algn="ctr">
                        <a:buNone/>
                      </a:pPr>
                      <a:endParaRPr lang="en-US" altLang="zh-CN" sz="14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20000"/>
                        <a:lumOff val="80000"/>
                      </a:srgbClr>
                    </a:solidFill>
                  </a:tcPr>
                </a:tc>
              </a:tr>
              <a:tr h="365760">
                <a:tc vMerge="1">
                  <a:txBody>
                    <a:bodyPr/>
                    <a:lstStyle/>
                    <a:p>
                      <a:endParaRPr lang="zh-CN"/>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医      疗</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en-US" altLang="zh-CN" sz="1400" dirty="0">
                          <a:latin typeface="微软雅黑" panose="020B0503020204020204" pitchFamily="34" charset="-122"/>
                          <a:ea typeface="微软雅黑" panose="020B0503020204020204" pitchFamily="34" charset="-122"/>
                        </a:rPr>
                        <a:t>30,000</a:t>
                      </a:r>
                    </a:p>
                  </a:txBody>
                  <a:tcPr>
                    <a:lnL w="12700" cmpd="sng">
                      <a:solidFill>
                        <a:sysClr val="window" lastClr="FFFFFF"/>
                      </a:solidFill>
                    </a:lnL>
                    <a:lnR w="12700" cap="flat" cmpd="sng" algn="ctr">
                      <a:solidFill>
                        <a:schemeClr val="tx1"/>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vMerge="1">
                  <a:txBody>
                    <a:bodyPr/>
                    <a:lstStyle/>
                    <a:p>
                      <a:pPr algn="ctr">
                        <a:buNone/>
                      </a:pPr>
                      <a:endParaRPr lang="en-US" altLang="zh-CN" sz="14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20000"/>
                        <a:lumOff val="80000"/>
                      </a:srgbClr>
                    </a:solidFill>
                  </a:tcPr>
                </a:tc>
              </a:tr>
              <a:tr h="365760">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endParaRPr lang="zh-CN" altLang="en-US" sz="1400">
                        <a:latin typeface="微软雅黑" panose="020B0503020204020204" pitchFamily="34" charset="-122"/>
                        <a:ea typeface="微软雅黑" panose="020B0503020204020204" pitchFamily="34" charset="-122"/>
                      </a:endParaRPr>
                    </a:p>
                    <a:p>
                      <a:pPr algn="ctr">
                        <a:buNone/>
                      </a:pPr>
                      <a:r>
                        <a:rPr lang="zh-CN" altLang="en-US" sz="1400">
                          <a:latin typeface="微软雅黑" panose="020B0503020204020204" pitchFamily="34" charset="-122"/>
                          <a:ea typeface="微软雅黑" panose="020B0503020204020204" pitchFamily="34" charset="-122"/>
                        </a:rPr>
                        <a:t>方案二</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400">
                          <a:latin typeface="微软雅黑" panose="020B0503020204020204" pitchFamily="34" charset="-122"/>
                          <a:ea typeface="微软雅黑" panose="020B0503020204020204" pitchFamily="34" charset="-122"/>
                        </a:rPr>
                        <a:t>死亡伤残</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en-US" altLang="zh-CN" sz="1400" dirty="0">
                          <a:latin typeface="微软雅黑" panose="020B0503020204020204" pitchFamily="34" charset="-122"/>
                          <a:ea typeface="微软雅黑" panose="020B0503020204020204" pitchFamily="34" charset="-122"/>
                        </a:rPr>
                        <a:t>500,000</a:t>
                      </a:r>
                    </a:p>
                  </a:txBody>
                  <a:tcPr>
                    <a:lnL w="12700" cmpd="sng">
                      <a:solidFill>
                        <a:sysClr val="window" lastClr="FFFFFF"/>
                      </a:solidFill>
                    </a:lnL>
                    <a:lnR w="12700" cap="flat" cmpd="sng" algn="ctr">
                      <a:solidFill>
                        <a:schemeClr val="tx1"/>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350</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元</a:t>
                      </a: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人</a:t>
                      </a:r>
                      <a:endPar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algn="ctr">
                        <a:buNone/>
                      </a:pPr>
                      <a:endParaRPr lang="en-US" altLang="zh-CN" sz="14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5760">
                <a:tc vMerge="1">
                  <a:txBody>
                    <a:bodyPr/>
                    <a:lstStyle/>
                    <a:p>
                      <a:endParaRPr lang="zh-CN"/>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医      疗</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en-US" altLang="zh-CN" sz="1400" dirty="0">
                          <a:latin typeface="微软雅黑" panose="020B0503020204020204" pitchFamily="34" charset="-122"/>
                          <a:ea typeface="微软雅黑" panose="020B0503020204020204" pitchFamily="34" charset="-122"/>
                        </a:rPr>
                        <a:t>50,000</a:t>
                      </a:r>
                    </a:p>
                  </a:txBody>
                  <a:tcPr>
                    <a:lnL w="12700" cmpd="sng">
                      <a:solidFill>
                        <a:sysClr val="window" lastClr="FFFFFF"/>
                      </a:solidFill>
                    </a:lnL>
                    <a:lnR w="12700" cap="flat" cmpd="sng" algn="ctr">
                      <a:solidFill>
                        <a:schemeClr val="tx1"/>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vMerge="1">
                  <a:txBody>
                    <a:bodyPr/>
                    <a:lstStyle/>
                    <a:p>
                      <a:pPr algn="ctr">
                        <a:buNone/>
                      </a:pPr>
                      <a:endParaRPr lang="en-US" altLang="zh-CN" sz="14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5760">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endParaRPr lang="zh-CN" altLang="en-US" sz="1400">
                        <a:latin typeface="微软雅黑" panose="020B0503020204020204" pitchFamily="34" charset="-122"/>
                        <a:ea typeface="微软雅黑" panose="020B0503020204020204" pitchFamily="34" charset="-122"/>
                      </a:endParaRPr>
                    </a:p>
                    <a:p>
                      <a:pPr algn="ctr">
                        <a:buNone/>
                      </a:pPr>
                      <a:r>
                        <a:rPr lang="zh-CN" altLang="en-US" sz="1400">
                          <a:latin typeface="微软雅黑" panose="020B0503020204020204" pitchFamily="34" charset="-122"/>
                          <a:ea typeface="微软雅黑" panose="020B0503020204020204" pitchFamily="34" charset="-122"/>
                        </a:rPr>
                        <a:t>方案三</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400">
                          <a:latin typeface="微软雅黑" panose="020B0503020204020204" pitchFamily="34" charset="-122"/>
                          <a:ea typeface="微软雅黑" panose="020B0503020204020204" pitchFamily="34" charset="-122"/>
                        </a:rPr>
                        <a:t>死亡伤残</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en-US" altLang="zh-CN" sz="1400" dirty="0">
                          <a:latin typeface="微软雅黑" panose="020B0503020204020204" pitchFamily="34" charset="-122"/>
                          <a:ea typeface="微软雅黑" panose="020B0503020204020204" pitchFamily="34" charset="-122"/>
                        </a:rPr>
                        <a:t>800,000</a:t>
                      </a:r>
                    </a:p>
                  </a:txBody>
                  <a:tcPr>
                    <a:lnL w="12700" cmpd="sng">
                      <a:solidFill>
                        <a:sysClr val="window" lastClr="FFFFFF"/>
                      </a:solidFill>
                    </a:lnL>
                    <a:lnR w="12700" cap="flat" cmpd="sng" algn="ctr">
                      <a:solidFill>
                        <a:schemeClr val="tx1"/>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620</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元</a:t>
                      </a: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人</a:t>
                      </a:r>
                      <a:endPar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algn="ctr">
                        <a:buNone/>
                      </a:pPr>
                      <a:endParaRPr lang="en-US" altLang="zh-CN" sz="14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20000"/>
                        <a:lumOff val="80000"/>
                      </a:srgbClr>
                    </a:solidFill>
                  </a:tcPr>
                </a:tc>
              </a:tr>
              <a:tr h="365760">
                <a:tc vMerge="1">
                  <a:txBody>
                    <a:bodyPr/>
                    <a:lstStyle/>
                    <a:p>
                      <a:endParaRPr lang="zh-CN"/>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医      疗</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en-US" altLang="zh-CN" sz="1400" dirty="0">
                          <a:latin typeface="微软雅黑" panose="020B0503020204020204" pitchFamily="34" charset="-122"/>
                          <a:ea typeface="微软雅黑" panose="020B0503020204020204" pitchFamily="34" charset="-122"/>
                        </a:rPr>
                        <a:t>100,000</a:t>
                      </a:r>
                    </a:p>
                  </a:txBody>
                  <a:tcPr>
                    <a:lnL w="12700" cmpd="sng">
                      <a:solidFill>
                        <a:sysClr val="window" lastClr="FFFFFF"/>
                      </a:solidFill>
                    </a:lnL>
                    <a:lnR w="12700" cap="flat" cmpd="sng" algn="ctr">
                      <a:solidFill>
                        <a:schemeClr val="tx1"/>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vMerge="1">
                  <a:txBody>
                    <a:bodyPr/>
                    <a:lstStyle/>
                    <a:p>
                      <a:pPr algn="ctr">
                        <a:buNone/>
                      </a:pPr>
                      <a:endParaRPr lang="en-US" altLang="zh-CN" sz="14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20000"/>
                        <a:lumOff val="80000"/>
                      </a:srgbClr>
                    </a:solidFill>
                  </a:tcPr>
                </a:tc>
              </a:tr>
            </a:tbl>
          </a:graphicData>
        </a:graphic>
      </p:graphicFrame>
      <p:sp>
        <p:nvSpPr>
          <p:cNvPr id="3" name="TextBox 9"/>
          <p:cNvSpPr txBox="1">
            <a:spLocks noChangeArrowheads="1"/>
          </p:cNvSpPr>
          <p:nvPr/>
        </p:nvSpPr>
        <p:spPr bwMode="auto">
          <a:xfrm>
            <a:off x="1588958" y="976379"/>
            <a:ext cx="255810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defTabSz="876300" eaLnBrk="1" hangingPunct="1"/>
            <a:r>
              <a:rPr lang="zh-CN" altLang="en-US" b="1" dirty="0" smtClean="0">
                <a:solidFill>
                  <a:srgbClr val="000000"/>
                </a:solidFill>
                <a:latin typeface="微软雅黑" panose="020B0503020204020204" pitchFamily="34" charset="-122"/>
                <a:ea typeface="微软雅黑" panose="020B0503020204020204" pitchFamily="34" charset="-122"/>
              </a:rPr>
              <a:t>雇主责任险方案</a:t>
            </a:r>
          </a:p>
        </p:txBody>
      </p:sp>
      <p:sp>
        <p:nvSpPr>
          <p:cNvPr id="4" name="文本框 3"/>
          <p:cNvSpPr txBox="1"/>
          <p:nvPr/>
        </p:nvSpPr>
        <p:spPr>
          <a:xfrm>
            <a:off x="1440348" y="1504699"/>
            <a:ext cx="6640035" cy="307777"/>
          </a:xfrm>
          <a:prstGeom prst="rect">
            <a:avLst/>
          </a:prstGeom>
          <a:noFill/>
        </p:spPr>
        <p:txBody>
          <a:bodyPr wrap="square" rtlCol="0">
            <a:spAutoFit/>
          </a:bodyPr>
          <a:lstStyle/>
          <a:p>
            <a:pPr defTabSz="913765"/>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保险期限：</a:t>
            </a:r>
            <a:r>
              <a:rPr lang="en-US" altLang="zh-CN"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年                                                                     雇员</a:t>
            </a:r>
            <a:r>
              <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人数</a:t>
            </a:r>
            <a:r>
              <a:rPr lang="zh-CN" altLang="en-US" sz="1400"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X</a:t>
            </a:r>
            <a:r>
              <a:rPr lang="zh-CN" altLang="en-US" sz="1400"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人</a:t>
            </a:r>
            <a:endPar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1206709" y="5058596"/>
            <a:ext cx="4627958" cy="460375"/>
          </a:xfrm>
          <a:prstGeom prst="rect">
            <a:avLst/>
          </a:prstGeom>
          <a:noFill/>
          <a:ln w="9525">
            <a:noFill/>
          </a:ln>
        </p:spPr>
        <p:txBody>
          <a:bodyPr wrap="square">
            <a:spAutoFit/>
          </a:bodyPr>
          <a:lstStyle/>
          <a:p>
            <a:pPr defTabSz="913765"/>
            <a:r>
              <a:rPr lang="zh-CN" altLang="en-US" sz="12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免赔额：医疗费免赔额</a:t>
            </a:r>
            <a:r>
              <a:rPr lang="en-US" sz="12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 100 </a:t>
            </a:r>
            <a:r>
              <a:rPr lang="zh-CN" altLang="en-US" sz="12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元</a:t>
            </a:r>
          </a:p>
          <a:p>
            <a:pPr defTabSz="913765"/>
            <a:r>
              <a:rPr lang="zh-CN" altLang="en-US" sz="12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特别约定：无社保人员按正常比例赔付。高空作业者除外。</a:t>
            </a:r>
          </a:p>
        </p:txBody>
      </p:sp>
    </p:spTree>
    <p:extLst>
      <p:ext uri="{BB962C8B-B14F-4D97-AF65-F5344CB8AC3E}">
        <p14:creationId xmlns:p14="http://schemas.microsoft.com/office/powerpoint/2010/main" val="59695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491051" y="5209561"/>
            <a:ext cx="31277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宋体" panose="02010600030101010101" pitchFamily="2" charset="-122"/>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宋体" panose="02010600030101010101" pitchFamily="2" charset="-122"/>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宋体" panose="02010600030101010101" pitchFamily="2" charset="-122"/>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9pPr>
          </a:lstStyle>
          <a:p>
            <a:pPr fontAlgn="base">
              <a:spcBef>
                <a:spcPct val="0"/>
              </a:spcBef>
              <a:spcAft>
                <a:spcPct val="0"/>
              </a:spcAft>
              <a:buClrTx/>
              <a:buSzTx/>
              <a:buFontTx/>
              <a:buNone/>
            </a:pPr>
            <a:r>
              <a:rPr lang="zh-CN" altLang="en-US" sz="1350" dirty="0">
                <a:solidFill>
                  <a:srgbClr val="000000"/>
                </a:solidFill>
                <a:latin typeface="黑体" panose="02010609060101010101" pitchFamily="49" charset="-122"/>
                <a:ea typeface="黑体" panose="02010609060101010101" pitchFamily="49" charset="-122"/>
              </a:rPr>
              <a:t>青岛市专利权质押保险</a:t>
            </a:r>
            <a:r>
              <a:rPr lang="zh-CN" altLang="en-US" sz="1350" dirty="0" smtClean="0">
                <a:solidFill>
                  <a:srgbClr val="000000"/>
                </a:solidFill>
                <a:latin typeface="黑体" panose="02010609060101010101" pitchFamily="49" charset="-122"/>
                <a:ea typeface="黑体" panose="02010609060101010101" pitchFamily="49" charset="-122"/>
              </a:rPr>
              <a:t>贷款服务联盟</a:t>
            </a:r>
            <a:endParaRPr lang="en-US" altLang="zh-CN" sz="1350" dirty="0" smtClean="0">
              <a:solidFill>
                <a:srgbClr val="000000"/>
              </a:solidFill>
              <a:latin typeface="黑体" panose="02010609060101010101" pitchFamily="49" charset="-122"/>
              <a:ea typeface="黑体" panose="02010609060101010101" pitchFamily="49" charset="-122"/>
            </a:endParaRPr>
          </a:p>
          <a:p>
            <a:pPr fontAlgn="base">
              <a:spcBef>
                <a:spcPct val="0"/>
              </a:spcBef>
              <a:spcAft>
                <a:spcPct val="0"/>
              </a:spcAft>
              <a:buClrTx/>
              <a:buSzTx/>
              <a:buFontTx/>
              <a:buNone/>
            </a:pPr>
            <a:r>
              <a:rPr lang="zh-CN" altLang="en-US" sz="1350" dirty="0" smtClean="0">
                <a:solidFill>
                  <a:srgbClr val="000000"/>
                </a:solidFill>
                <a:latin typeface="黑体" panose="02010609060101010101" pitchFamily="49" charset="-122"/>
                <a:ea typeface="黑体" panose="02010609060101010101" pitchFamily="49" charset="-122"/>
              </a:rPr>
              <a:t>地       </a:t>
            </a:r>
            <a:r>
              <a:rPr lang="zh-CN" altLang="en-US" sz="1350" dirty="0">
                <a:solidFill>
                  <a:srgbClr val="000000"/>
                </a:solidFill>
                <a:latin typeface="黑体" panose="02010609060101010101" pitchFamily="49" charset="-122"/>
                <a:ea typeface="黑体" panose="02010609060101010101" pitchFamily="49" charset="-122"/>
              </a:rPr>
              <a:t>址：青岛市银川东路</a:t>
            </a:r>
            <a:r>
              <a:rPr lang="en-US" altLang="zh-CN" sz="1350" dirty="0">
                <a:solidFill>
                  <a:srgbClr val="000000"/>
                </a:solidFill>
                <a:latin typeface="黑体" panose="02010609060101010101" pitchFamily="49" charset="-122"/>
                <a:ea typeface="黑体" panose="02010609060101010101" pitchFamily="49" charset="-122"/>
              </a:rPr>
              <a:t>9</a:t>
            </a:r>
            <a:r>
              <a:rPr lang="zh-CN" altLang="en-US" sz="1350" dirty="0">
                <a:solidFill>
                  <a:srgbClr val="000000"/>
                </a:solidFill>
                <a:latin typeface="黑体" panose="02010609060101010101" pitchFamily="49" charset="-122"/>
                <a:ea typeface="黑体" panose="02010609060101010101" pitchFamily="49" charset="-122"/>
              </a:rPr>
              <a:t>号</a:t>
            </a:r>
            <a:r>
              <a:rPr lang="en-US" altLang="zh-CN" sz="1350" dirty="0">
                <a:solidFill>
                  <a:srgbClr val="000000"/>
                </a:solidFill>
                <a:latin typeface="黑体" panose="02010609060101010101" pitchFamily="49" charset="-122"/>
                <a:ea typeface="黑体" panose="02010609060101010101" pitchFamily="49" charset="-122"/>
              </a:rPr>
              <a:t>14</a:t>
            </a:r>
            <a:r>
              <a:rPr lang="zh-CN" altLang="en-US" sz="1350" dirty="0">
                <a:solidFill>
                  <a:srgbClr val="000000"/>
                </a:solidFill>
                <a:latin typeface="黑体" panose="02010609060101010101" pitchFamily="49" charset="-122"/>
                <a:ea typeface="黑体" panose="02010609060101010101" pitchFamily="49" charset="-122"/>
              </a:rPr>
              <a:t>层</a:t>
            </a:r>
            <a:endParaRPr lang="en-US" altLang="zh-CN" sz="1350" dirty="0">
              <a:solidFill>
                <a:srgbClr val="000000"/>
              </a:solidFill>
              <a:latin typeface="黑体" panose="02010609060101010101" pitchFamily="49" charset="-122"/>
              <a:ea typeface="黑体" panose="02010609060101010101" pitchFamily="49" charset="-122"/>
            </a:endParaRPr>
          </a:p>
          <a:p>
            <a:pPr fontAlgn="base">
              <a:spcBef>
                <a:spcPct val="0"/>
              </a:spcBef>
              <a:spcAft>
                <a:spcPct val="0"/>
              </a:spcAft>
              <a:buClrTx/>
              <a:buSzTx/>
              <a:buFont typeface="Wingdings 2" panose="05020102010507070707" pitchFamily="18" charset="2"/>
              <a:buNone/>
            </a:pPr>
            <a:r>
              <a:rPr lang="zh-CN" altLang="en-US" sz="1350" dirty="0">
                <a:solidFill>
                  <a:srgbClr val="000000"/>
                </a:solidFill>
                <a:latin typeface="黑体" panose="02010609060101010101" pitchFamily="49" charset="-122"/>
                <a:ea typeface="黑体" panose="02010609060101010101" pitchFamily="49" charset="-122"/>
              </a:rPr>
              <a:t>网       址：</a:t>
            </a:r>
            <a:r>
              <a:rPr lang="en-US" altLang="zh-CN" sz="1350" dirty="0">
                <a:solidFill>
                  <a:srgbClr val="000000"/>
                </a:solidFill>
                <a:latin typeface="黑体" panose="02010609060101010101" pitchFamily="49" charset="-122"/>
                <a:ea typeface="黑体" panose="02010609060101010101" pitchFamily="49" charset="-122"/>
              </a:rPr>
              <a:t>www.qingdaoip.cn</a:t>
            </a:r>
            <a:endParaRPr lang="zh-CN" altLang="en-US" sz="1350" dirty="0">
              <a:solidFill>
                <a:srgbClr val="000000"/>
              </a:solidFill>
              <a:latin typeface="黑体" panose="02010609060101010101" pitchFamily="49" charset="-122"/>
              <a:ea typeface="黑体" panose="02010609060101010101" pitchFamily="49" charset="-122"/>
            </a:endParaRPr>
          </a:p>
          <a:p>
            <a:pPr fontAlgn="base">
              <a:spcBef>
                <a:spcPct val="0"/>
              </a:spcBef>
              <a:spcAft>
                <a:spcPct val="0"/>
              </a:spcAft>
              <a:buClrTx/>
              <a:buSzTx/>
              <a:buFontTx/>
              <a:buNone/>
            </a:pPr>
            <a:r>
              <a:rPr lang="zh-CN" altLang="en-US" sz="1350" dirty="0">
                <a:solidFill>
                  <a:srgbClr val="000000"/>
                </a:solidFill>
                <a:latin typeface="黑体" panose="02010609060101010101" pitchFamily="49" charset="-122"/>
                <a:ea typeface="黑体" panose="02010609060101010101" pitchFamily="49" charset="-122"/>
              </a:rPr>
              <a:t>服 务 热 线：</a:t>
            </a:r>
            <a:r>
              <a:rPr lang="en-US" altLang="zh-CN" sz="1350" dirty="0">
                <a:solidFill>
                  <a:srgbClr val="000000"/>
                </a:solidFill>
                <a:latin typeface="黑体" panose="02010609060101010101" pitchFamily="49" charset="-122"/>
                <a:ea typeface="黑体" panose="02010609060101010101" pitchFamily="49" charset="-122"/>
              </a:rPr>
              <a:t>0532-12330</a:t>
            </a:r>
            <a:endParaRPr lang="zh-CN" altLang="en-US" sz="1350" dirty="0">
              <a:solidFill>
                <a:srgbClr val="000000"/>
              </a:solidFill>
              <a:latin typeface="黑体" panose="02010609060101010101" pitchFamily="49" charset="-122"/>
              <a:ea typeface="黑体" panose="02010609060101010101" pitchFamily="49" charset="-122"/>
            </a:endParaRPr>
          </a:p>
        </p:txBody>
      </p:sp>
      <p:pic>
        <p:nvPicPr>
          <p:cNvPr id="2" name="图片 11" descr="服务大厅1_副本.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4812" y="1685010"/>
            <a:ext cx="4929187" cy="403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2" descr="中心.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85851"/>
            <a:ext cx="5072063" cy="523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p:nvPr/>
        </p:nvSpPr>
        <p:spPr>
          <a:xfrm>
            <a:off x="2536031" y="1085851"/>
            <a:ext cx="4232702" cy="923330"/>
          </a:xfrm>
          <a:prstGeom prst="rect">
            <a:avLst/>
          </a:prstGeom>
          <a:noFill/>
          <a:ln>
            <a:noFill/>
          </a:ln>
          <a:effectLst>
            <a:innerShdw blurRad="63500" dist="50800" dir="18900000">
              <a:prstClr val="black">
                <a:alpha val="50000"/>
              </a:prstClr>
            </a:innerShdw>
          </a:effectLst>
          <a:scene3d>
            <a:camera prst="orthographicFront">
              <a:rot lat="0" lon="0" rev="0"/>
            </a:camera>
            <a:lightRig rig="glow" dir="t">
              <a:rot lat="0" lon="0" rev="4800000"/>
            </a:lightRig>
          </a:scene3d>
          <a:sp3d prstMaterial="matte">
            <a:bevelT w="127000" h="63500"/>
          </a:sp3d>
        </p:spPr>
        <p:txBody>
          <a:bodyPr>
            <a:spAutoFit/>
            <a:scene3d>
              <a:camera prst="obliqueBottomRight"/>
              <a:lightRig rig="threePt" dir="t"/>
            </a:scene3d>
            <a:sp3d extrusionH="317500">
              <a:bevelT h="0" prst="softRound"/>
            </a:sp3d>
          </a:bodyPr>
          <a:lstStyle/>
          <a:p>
            <a:pPr algn="ctr" fontAlgn="base">
              <a:spcBef>
                <a:spcPct val="0"/>
              </a:spcBef>
              <a:spcAft>
                <a:spcPct val="0"/>
              </a:spcAft>
              <a:defRPr/>
            </a:pPr>
            <a:r>
              <a:rPr lang="zh-CN" altLang="en-US" sz="5400" dirty="0">
                <a:ln>
                  <a:solidFill>
                    <a:srgbClr val="C00000"/>
                  </a:solidFill>
                </a:ln>
                <a:solidFill>
                  <a:srgbClr val="FF0000"/>
                </a:solidFill>
                <a:effectLst>
                  <a:outerShdw blurRad="177800" dist="101600" dir="2700000" algn="tl" rotWithShape="0">
                    <a:prstClr val="black">
                      <a:alpha val="40000"/>
                    </a:prstClr>
                  </a:outerShdw>
                </a:effectLst>
                <a:latin typeface="黑体" panose="02010609060101010101" pitchFamily="49" charset="-122"/>
                <a:ea typeface="微软繁魏碑" pitchFamily="2" charset="-122"/>
              </a:rPr>
              <a:t>谢谢大家！</a:t>
            </a:r>
          </a:p>
        </p:txBody>
      </p:sp>
    </p:spTree>
    <p:extLst>
      <p:ext uri="{BB962C8B-B14F-4D97-AF65-F5344CB8AC3E}">
        <p14:creationId xmlns:p14="http://schemas.microsoft.com/office/powerpoint/2010/main" val="1131364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59173" y="1028349"/>
            <a:ext cx="6633149" cy="4660418"/>
            <a:chOff x="1259173" y="1028349"/>
            <a:chExt cx="6633149" cy="4660418"/>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173" y="1028349"/>
              <a:ext cx="6633149" cy="4660418"/>
            </a:xfrm>
            <a:prstGeom prst="rect">
              <a:avLst/>
            </a:prstGeom>
          </p:spPr>
        </p:pic>
        <p:sp>
          <p:nvSpPr>
            <p:cNvPr id="3" name="文本框 2"/>
            <p:cNvSpPr txBox="1"/>
            <p:nvPr/>
          </p:nvSpPr>
          <p:spPr>
            <a:xfrm>
              <a:off x="1836295" y="4519535"/>
              <a:ext cx="1648919" cy="923330"/>
            </a:xfrm>
            <a:prstGeom prst="rect">
              <a:avLst/>
            </a:prstGeom>
            <a:noFill/>
          </p:spPr>
          <p:txBody>
            <a:bodyPr wrap="square" rtlCol="0">
              <a:spAutoFit/>
            </a:bodyPr>
            <a:lstStyle/>
            <a:p>
              <a:r>
                <a:rPr lang="zh-CN" altLang="en-US" b="1" dirty="0"/>
                <a:t>企业劳动用工的风险应该如何化解</a:t>
              </a:r>
              <a:r>
                <a:rPr lang="zh-CN" altLang="en-US" b="1" dirty="0" smtClean="0"/>
                <a:t>？</a:t>
              </a:r>
              <a:endParaRPr lang="zh-CN" altLang="en-US" b="1" dirty="0"/>
            </a:p>
          </p:txBody>
        </p:sp>
      </p:grpSp>
    </p:spTree>
    <p:extLst>
      <p:ext uri="{BB962C8B-B14F-4D97-AF65-F5344CB8AC3E}">
        <p14:creationId xmlns:p14="http://schemas.microsoft.com/office/powerpoint/2010/main" val="23697575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云形标注 1"/>
          <p:cNvSpPr/>
          <p:nvPr/>
        </p:nvSpPr>
        <p:spPr>
          <a:xfrm>
            <a:off x="6071890" y="2196058"/>
            <a:ext cx="1941226" cy="1046815"/>
          </a:xfrm>
          <a:prstGeom prst="cloudCallout">
            <a:avLst>
              <a:gd name="adj1" fmla="val -100136"/>
              <a:gd name="adj2" fmla="val 80704"/>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dirty="0" smtClean="0"/>
              <a:t>雇主责任保险</a:t>
            </a:r>
            <a:endParaRPr lang="zh-CN" altLang="en-US" dirty="0"/>
          </a:p>
        </p:txBody>
      </p:sp>
      <p:sp>
        <p:nvSpPr>
          <p:cNvPr id="3" name="云形标注 2"/>
          <p:cNvSpPr/>
          <p:nvPr/>
        </p:nvSpPr>
        <p:spPr>
          <a:xfrm>
            <a:off x="929390" y="2196058"/>
            <a:ext cx="1733863" cy="1099279"/>
          </a:xfrm>
          <a:prstGeom prst="cloudCallout">
            <a:avLst>
              <a:gd name="adj1" fmla="val 106631"/>
              <a:gd name="adj2" fmla="val 8154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smtClean="0"/>
              <a:t>社保劳动工伤保险</a:t>
            </a:r>
            <a:endParaRPr lang="zh-CN" altLang="en-US" dirty="0"/>
          </a:p>
        </p:txBody>
      </p:sp>
      <p:sp>
        <p:nvSpPr>
          <p:cNvPr id="4" name="云形标注 3"/>
          <p:cNvSpPr/>
          <p:nvPr/>
        </p:nvSpPr>
        <p:spPr>
          <a:xfrm>
            <a:off x="3334312" y="1251679"/>
            <a:ext cx="1856657" cy="1170481"/>
          </a:xfrm>
          <a:prstGeom prst="cloudCallout">
            <a:avLst>
              <a:gd name="adj1" fmla="val 2669"/>
              <a:gd name="adj2" fmla="val 12873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dirty="0" smtClean="0"/>
              <a:t>团体意外伤害保险</a:t>
            </a:r>
            <a:endParaRPr lang="zh-CN" altLang="en-US" dirty="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814" y="3357797"/>
            <a:ext cx="2263514" cy="2441738"/>
          </a:xfrm>
          <a:prstGeom prst="rect">
            <a:avLst/>
          </a:prstGeom>
        </p:spPr>
      </p:pic>
    </p:spTree>
    <p:extLst>
      <p:ext uri="{BB962C8B-B14F-4D97-AF65-F5344CB8AC3E}">
        <p14:creationId xmlns:p14="http://schemas.microsoft.com/office/powerpoint/2010/main" val="3358905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爆炸形 2 3"/>
          <p:cNvSpPr/>
          <p:nvPr/>
        </p:nvSpPr>
        <p:spPr>
          <a:xfrm rot="300190">
            <a:off x="494271" y="716693"/>
            <a:ext cx="8106032" cy="4992130"/>
          </a:xfrm>
          <a:prstGeom prst="irregularSeal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dirty="0"/>
          </a:p>
        </p:txBody>
      </p:sp>
      <p:sp>
        <p:nvSpPr>
          <p:cNvPr id="5" name="文本框 4"/>
          <p:cNvSpPr txBox="1"/>
          <p:nvPr/>
        </p:nvSpPr>
        <p:spPr>
          <a:xfrm rot="20676782">
            <a:off x="2113449" y="2127628"/>
            <a:ext cx="4435103" cy="2308324"/>
          </a:xfrm>
          <a:prstGeom prst="rect">
            <a:avLst/>
          </a:prstGeom>
          <a:noFill/>
        </p:spPr>
        <p:txBody>
          <a:bodyPr wrap="square" rtlCol="0">
            <a:spAutoFit/>
          </a:bodyPr>
          <a:lstStyle/>
          <a:p>
            <a:r>
              <a:rPr lang="zh-CN" altLang="en-US" sz="3600" b="1" dirty="0">
                <a:solidFill>
                  <a:srgbClr val="FFFF00"/>
                </a:solidFill>
                <a:latin typeface="黑体" panose="02010609060101010101" pitchFamily="49" charset="-122"/>
                <a:ea typeface="黑体" panose="02010609060101010101" pitchFamily="49" charset="-122"/>
              </a:rPr>
              <a:t>团体意外伤害</a:t>
            </a:r>
            <a:r>
              <a:rPr lang="zh-CN" altLang="en-US" sz="3600" b="1" dirty="0" smtClean="0">
                <a:solidFill>
                  <a:srgbClr val="FFFF00"/>
                </a:solidFill>
                <a:latin typeface="黑体" panose="02010609060101010101" pitchFamily="49" charset="-122"/>
                <a:ea typeface="黑体" panose="02010609060101010101" pitchFamily="49" charset="-122"/>
              </a:rPr>
              <a:t>保险（俗称：员工意外险）不是企业劳动用工风险的护身符</a:t>
            </a:r>
            <a:endParaRPr lang="zh-CN" altLang="en-US" sz="3600" b="1" dirty="0">
              <a:solidFill>
                <a:srgbClr val="FFFF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9040447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9284" y="1253852"/>
            <a:ext cx="6474941" cy="3970318"/>
          </a:xfrm>
          <a:prstGeom prst="rect">
            <a:avLst/>
          </a:prstGeom>
        </p:spPr>
        <p:txBody>
          <a:bodyPr wrap="square">
            <a:spAutoFit/>
          </a:bodyPr>
          <a:lstStyle/>
          <a:p>
            <a:r>
              <a:rPr lang="zh-CN" altLang="en-US" dirty="0" smtClean="0"/>
              <a:t>员工意外险不能让雇主免责，应投保雇主责任险</a:t>
            </a:r>
          </a:p>
          <a:p>
            <a:endParaRPr lang="zh-CN" altLang="en-US" dirty="0" smtClean="0"/>
          </a:p>
          <a:p>
            <a:r>
              <a:rPr lang="zh-CN" altLang="en-US" dirty="0" smtClean="0"/>
              <a:t>         实践当中，企业往往分不清员工意外险与雇主责任险有什么区别。区别点可以列出来很多，但是最大的区别，一言以蔽之，就是“意外险可能会买了白买”。这不是我说的，这是法院说的。高院判例：意外险并不能免除雇主的赔偿责任。</a:t>
            </a:r>
          </a:p>
          <a:p>
            <a:endParaRPr lang="zh-CN" altLang="en-US" dirty="0" smtClean="0"/>
          </a:p>
          <a:p>
            <a:r>
              <a:rPr lang="zh-CN" altLang="en-US" dirty="0" smtClean="0"/>
              <a:t>         近期，南通电视台播报一则新闻：前不久，小吴在工地上干活儿的时候，被从天而降的钢管砸伤，之后，小吴和雇主就赔偿事宜进行了协商。雇主认为，他已给小吴买了团体意外保险，保险公司给小吴理赔了</a:t>
            </a:r>
            <a:r>
              <a:rPr lang="en-US" altLang="zh-CN" dirty="0" smtClean="0"/>
              <a:t>46</a:t>
            </a:r>
            <a:r>
              <a:rPr lang="zh-CN" altLang="en-US" dirty="0" smtClean="0"/>
              <a:t>万元，自己承担的赔偿费用应该相应地减少。但是法院最后仍然裁定雇主赔偿</a:t>
            </a:r>
            <a:r>
              <a:rPr lang="en-US" altLang="zh-CN" dirty="0" smtClean="0"/>
              <a:t>70</a:t>
            </a:r>
            <a:r>
              <a:rPr lang="zh-CN" altLang="en-US" dirty="0" smtClean="0"/>
              <a:t>余万元，为什么呢？</a:t>
            </a:r>
            <a:endParaRPr lang="en-US" altLang="zh-CN" dirty="0" smtClean="0"/>
          </a:p>
          <a:p>
            <a:r>
              <a:rPr lang="en-US" altLang="zh-CN" dirty="0"/>
              <a:t> </a:t>
            </a:r>
            <a:r>
              <a:rPr lang="en-US" altLang="zh-CN" dirty="0" smtClean="0"/>
              <a:t>        </a:t>
            </a:r>
            <a:r>
              <a:rPr lang="zh-CN" altLang="en-US" dirty="0" smtClean="0"/>
              <a:t>下面我们来看一下，法官是怎么说的。</a:t>
            </a:r>
            <a:endParaRPr lang="zh-CN" altLang="en-US" dirty="0"/>
          </a:p>
        </p:txBody>
      </p:sp>
    </p:spTree>
    <p:extLst>
      <p:ext uri="{BB962C8B-B14F-4D97-AF65-F5344CB8AC3E}">
        <p14:creationId xmlns:p14="http://schemas.microsoft.com/office/powerpoint/2010/main" val="3624402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雇主责任">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8309" y="956209"/>
            <a:ext cx="7035356" cy="4890499"/>
          </a:xfrm>
          <a:prstGeom prst="rect">
            <a:avLst/>
          </a:prstGeom>
        </p:spPr>
      </p:pic>
    </p:spTree>
    <p:extLst>
      <p:ext uri="{BB962C8B-B14F-4D97-AF65-F5344CB8AC3E}">
        <p14:creationId xmlns:p14="http://schemas.microsoft.com/office/powerpoint/2010/main" val="1013440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18474" y="884432"/>
            <a:ext cx="7871382" cy="461665"/>
          </a:xfrm>
          <a:prstGeom prst="rect">
            <a:avLst/>
          </a:prstGeom>
          <a:noFill/>
        </p:spPr>
        <p:txBody>
          <a:bodyPr wrap="square" rtlCol="0">
            <a:spAutoFit/>
          </a:bodyPr>
          <a:lstStyle/>
          <a:p>
            <a:r>
              <a:rPr lang="zh-CN" altLang="en-US" sz="2400" b="1" dirty="0"/>
              <a:t>一、雇主责任险 </a:t>
            </a:r>
            <a:r>
              <a:rPr lang="en-US" altLang="zh-CN" sz="2400" b="1" dirty="0"/>
              <a:t>VS </a:t>
            </a:r>
            <a:r>
              <a:rPr lang="zh-CN" altLang="en-US" sz="2400" b="1" dirty="0"/>
              <a:t>团体意外险 </a:t>
            </a:r>
            <a:r>
              <a:rPr lang="en-US" altLang="zh-CN" sz="2400" b="1" dirty="0"/>
              <a:t>VS </a:t>
            </a:r>
            <a:r>
              <a:rPr lang="zh-CN" altLang="en-US" sz="2400" b="1" dirty="0"/>
              <a:t>工伤</a:t>
            </a:r>
            <a:r>
              <a:rPr lang="zh-CN" altLang="en-US" sz="2400" b="1" dirty="0" smtClean="0"/>
              <a:t>保险法律责任对比</a:t>
            </a:r>
            <a:endParaRPr lang="zh-CN" altLang="en-US" sz="2400" b="1" dirty="0"/>
          </a:p>
        </p:txBody>
      </p:sp>
      <p:graphicFrame>
        <p:nvGraphicFramePr>
          <p:cNvPr id="3" name="表格 2"/>
          <p:cNvGraphicFramePr>
            <a:graphicFrameLocks noGrp="1"/>
          </p:cNvGraphicFramePr>
          <p:nvPr>
            <p:extLst>
              <p:ext uri="{D42A27DB-BD31-4B8C-83A1-F6EECF244321}">
                <p14:modId xmlns:p14="http://schemas.microsoft.com/office/powerpoint/2010/main" val="329521569"/>
              </p:ext>
            </p:extLst>
          </p:nvPr>
        </p:nvGraphicFramePr>
        <p:xfrm>
          <a:off x="1130588" y="1498613"/>
          <a:ext cx="6911340" cy="4382135"/>
        </p:xfrm>
        <a:graphic>
          <a:graphicData uri="http://schemas.openxmlformats.org/drawingml/2006/table">
            <a:tbl>
              <a:tblPr/>
              <a:tblGrid>
                <a:gridCol w="967740"/>
                <a:gridCol w="2004060"/>
                <a:gridCol w="1969135"/>
                <a:gridCol w="1970405"/>
              </a:tblGrid>
              <a:tr h="3657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indent="304800" algn="ctr">
                        <a:lnSpc>
                          <a:spcPct val="150000"/>
                        </a:lnSpc>
                        <a:spcAft>
                          <a:spcPts val="0"/>
                        </a:spcAft>
                      </a:pPr>
                      <a:r>
                        <a:rPr lang="en-US" sz="1000" kern="100" dirty="0">
                          <a:effectLst/>
                          <a:latin typeface="微软雅黑" panose="020B0503020204020204" pitchFamily="34" charset="-122"/>
                          <a:ea typeface="微软雅黑" panose="020B0503020204020204" pitchFamily="34" charset="-122"/>
                        </a:rPr>
                        <a:t> </a:t>
                      </a:r>
                    </a:p>
                  </a:txBody>
                  <a:tcPr marL="68566" marR="68566" marT="0" marB="0" anchor="ctr">
                    <a:lnL w="12700">
                      <a:solidFill>
                        <a:sysClr val="windowText" lastClr="000000"/>
                      </a:solidFill>
                      <a:prstDash val="solid"/>
                    </a:lnL>
                    <a:lnR w="12700">
                      <a:solidFill>
                        <a:sysClr val="windowText" lastClr="000000"/>
                      </a:solidFill>
                      <a:prstDash val="solid"/>
                    </a:lnR>
                    <a:lnT w="12700" cmpd="sng">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b="1" kern="100" dirty="0">
                          <a:solidFill>
                            <a:schemeClr val="tx1"/>
                          </a:solidFill>
                          <a:effectLst/>
                          <a:latin typeface="微软雅黑" panose="020B0503020204020204" pitchFamily="34" charset="-122"/>
                          <a:ea typeface="微软雅黑" panose="020B0503020204020204" pitchFamily="34" charset="-122"/>
                        </a:rPr>
                        <a:t>雇主责任险</a:t>
                      </a:r>
                    </a:p>
                  </a:txBody>
                  <a:tcPr marL="68566" marR="68566" marT="0" marB="0" anchor="ctr">
                    <a:lnL w="12700">
                      <a:solidFill>
                        <a:sysClr val="windowText" lastClr="000000"/>
                      </a:solidFill>
                      <a:prstDash val="solid"/>
                    </a:lnL>
                    <a:lnR w="12700">
                      <a:solidFill>
                        <a:sysClr val="windowText" lastClr="000000"/>
                      </a:solidFill>
                      <a:prstDash val="solid"/>
                    </a:lnR>
                    <a:lnT w="12700" cmpd="sng">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altLang="en-US" sz="1400" b="1" kern="100" dirty="0" smtClean="0">
                          <a:solidFill>
                            <a:schemeClr val="tx1"/>
                          </a:solidFill>
                          <a:effectLst/>
                          <a:latin typeface="微软雅黑" panose="020B0503020204020204" pitchFamily="34" charset="-122"/>
                          <a:ea typeface="微软雅黑" panose="020B0503020204020204" pitchFamily="34" charset="-122"/>
                        </a:rPr>
                        <a:t>团体</a:t>
                      </a:r>
                      <a:r>
                        <a:rPr lang="zh-CN" sz="1400" b="1" kern="100" dirty="0" smtClean="0">
                          <a:solidFill>
                            <a:schemeClr val="tx1"/>
                          </a:solidFill>
                          <a:effectLst/>
                          <a:latin typeface="微软雅黑" panose="020B0503020204020204" pitchFamily="34" charset="-122"/>
                          <a:ea typeface="微软雅黑" panose="020B0503020204020204" pitchFamily="34" charset="-122"/>
                        </a:rPr>
                        <a:t>意外</a:t>
                      </a:r>
                      <a:r>
                        <a:rPr lang="zh-CN" sz="1400" b="1" kern="100" dirty="0">
                          <a:solidFill>
                            <a:schemeClr val="tx1"/>
                          </a:solidFill>
                          <a:effectLst/>
                          <a:latin typeface="微软雅黑" panose="020B0503020204020204" pitchFamily="34" charset="-122"/>
                          <a:ea typeface="微软雅黑" panose="020B0503020204020204" pitchFamily="34" charset="-122"/>
                        </a:rPr>
                        <a:t>险</a:t>
                      </a:r>
                    </a:p>
                  </a:txBody>
                  <a:tcPr marL="68566" marR="68566" marT="0" marB="0" anchor="ctr">
                    <a:lnL w="12700">
                      <a:solidFill>
                        <a:sysClr val="windowText" lastClr="000000"/>
                      </a:solidFill>
                      <a:prstDash val="solid"/>
                    </a:lnL>
                    <a:lnR w="12700">
                      <a:solidFill>
                        <a:sysClr val="windowText" lastClr="000000"/>
                      </a:solidFill>
                      <a:prstDash val="solid"/>
                    </a:lnR>
                    <a:lnT w="12700" cmpd="sng">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altLang="en-US" sz="1400" b="1" kern="100" dirty="0" smtClean="0">
                          <a:solidFill>
                            <a:schemeClr val="tx1"/>
                          </a:solidFill>
                          <a:effectLst/>
                          <a:latin typeface="微软雅黑" panose="020B0503020204020204" pitchFamily="34" charset="-122"/>
                          <a:ea typeface="微软雅黑" panose="020B0503020204020204" pitchFamily="34" charset="-122"/>
                        </a:rPr>
                        <a:t>社保工伤保险</a:t>
                      </a:r>
                    </a:p>
                  </a:txBody>
                  <a:tcPr marL="68566" marR="68566" marT="0" marB="0" anchor="ctr">
                    <a:lnL w="12700">
                      <a:solidFill>
                        <a:sysClr val="windowText" lastClr="000000"/>
                      </a:solidFill>
                      <a:prstDash val="solid"/>
                    </a:lnL>
                    <a:lnR w="12700">
                      <a:solidFill>
                        <a:sysClr val="windowText" lastClr="000000"/>
                      </a:solidFill>
                      <a:prstDash val="solid"/>
                    </a:lnR>
                    <a:lnT w="12700" cmpd="sng">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rgbClr val="C0504D">
                        <a:lumMod val="60000"/>
                        <a:lumOff val="40000"/>
                      </a:srgbClr>
                    </a:solidFill>
                  </a:tcPr>
                </a:tc>
              </a:tr>
              <a:tr h="4318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b="1" kern="100" dirty="0">
                          <a:effectLst/>
                          <a:latin typeface="微软雅黑" panose="020B0503020204020204" pitchFamily="34" charset="-122"/>
                          <a:ea typeface="微软雅黑" panose="020B0503020204020204" pitchFamily="34" charset="-122"/>
                        </a:rPr>
                        <a:t>保险性质</a:t>
                      </a: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altLang="en-US" sz="1400" kern="100" dirty="0" smtClean="0">
                          <a:effectLst/>
                          <a:latin typeface="微软雅黑" panose="020B0503020204020204" pitchFamily="34" charset="-122"/>
                          <a:ea typeface="微软雅黑" panose="020B0503020204020204" pitchFamily="34" charset="-122"/>
                        </a:rPr>
                        <a:t>自愿性商业</a:t>
                      </a:r>
                      <a:r>
                        <a:rPr lang="zh-CN" sz="1400" kern="100" dirty="0" smtClean="0">
                          <a:effectLst/>
                          <a:latin typeface="微软雅黑" panose="020B0503020204020204" pitchFamily="34" charset="-122"/>
                          <a:ea typeface="微软雅黑" panose="020B0503020204020204" pitchFamily="34" charset="-122"/>
                        </a:rPr>
                        <a:t>责任保险</a:t>
                      </a: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altLang="en-US" sz="1400" kern="100" dirty="0" smtClean="0">
                          <a:effectLst/>
                          <a:latin typeface="微软雅黑" panose="020B0503020204020204" pitchFamily="34" charset="-122"/>
                          <a:ea typeface="微软雅黑" panose="020B0503020204020204" pitchFamily="34" charset="-122"/>
                        </a:rPr>
                        <a:t>自愿性商业</a:t>
                      </a:r>
                      <a:r>
                        <a:rPr lang="zh-CN" sz="1400" kern="100" dirty="0" smtClean="0">
                          <a:effectLst/>
                          <a:latin typeface="微软雅黑" panose="020B0503020204020204" pitchFamily="34" charset="-122"/>
                          <a:ea typeface="微软雅黑" panose="020B0503020204020204" pitchFamily="34" charset="-122"/>
                        </a:rPr>
                        <a:t>人身保险</a:t>
                      </a: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altLang="en-US" sz="1400" kern="100" dirty="0" smtClean="0">
                          <a:effectLst/>
                          <a:latin typeface="微软雅黑" panose="020B0503020204020204" pitchFamily="34" charset="-122"/>
                          <a:ea typeface="微软雅黑" panose="020B0503020204020204" pitchFamily="34" charset="-122"/>
                        </a:rPr>
                        <a:t>强制性社会保险范畴</a:t>
                      </a: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rgbClr val="C0504D">
                        <a:lumMod val="20000"/>
                        <a:lumOff val="80000"/>
                      </a:srgbClr>
                    </a:solidFill>
                  </a:tcPr>
                </a:tc>
              </a:tr>
              <a:tr h="4006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altLang="en-US" sz="1400" b="1" kern="100" dirty="0" smtClean="0">
                          <a:effectLst/>
                          <a:latin typeface="微软雅黑" panose="020B0503020204020204" pitchFamily="34" charset="-122"/>
                          <a:ea typeface="微软雅黑" panose="020B0503020204020204" pitchFamily="34" charset="-122"/>
                        </a:rPr>
                        <a:t>被保险人</a:t>
                      </a: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dirty="0" smtClean="0">
                          <a:effectLst/>
                          <a:latin typeface="微软雅黑" panose="020B0503020204020204" pitchFamily="34" charset="-122"/>
                          <a:ea typeface="微软雅黑" panose="020B0503020204020204" pitchFamily="34" charset="-122"/>
                        </a:rPr>
                        <a:t>雇主</a:t>
                      </a: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altLang="en-US" sz="1400" kern="100" dirty="0" smtClean="0">
                          <a:solidFill>
                            <a:schemeClr val="dk1"/>
                          </a:solidFill>
                          <a:effectLst/>
                          <a:latin typeface="微软雅黑" panose="020B0503020204020204" pitchFamily="34" charset="-122"/>
                          <a:ea typeface="微软雅黑" panose="020B0503020204020204" pitchFamily="34" charset="-122"/>
                          <a:cs typeface="+mn-cs"/>
                        </a:rPr>
                        <a:t>雇员</a:t>
                      </a: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altLang="en-US" sz="1400" kern="100" dirty="0" smtClean="0">
                          <a:effectLst/>
                          <a:latin typeface="微软雅黑" panose="020B0503020204020204" pitchFamily="34" charset="-122"/>
                          <a:ea typeface="微软雅黑" panose="020B0503020204020204" pitchFamily="34" charset="-122"/>
                        </a:rPr>
                        <a:t>雇主</a:t>
                      </a: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ysClr val="window" lastClr="FFFFFF">
                        <a:lumMod val="95000"/>
                      </a:sysClr>
                    </a:solidFill>
                  </a:tcPr>
                </a:tc>
              </a:tr>
              <a:tr h="5492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b="1" kern="100" dirty="0">
                          <a:effectLst/>
                          <a:latin typeface="微软雅黑" panose="020B0503020204020204" pitchFamily="34" charset="-122"/>
                          <a:ea typeface="微软雅黑" panose="020B0503020204020204" pitchFamily="34" charset="-122"/>
                        </a:rPr>
                        <a:t>保险责任</a:t>
                      </a: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dirty="0" smtClean="0">
                          <a:effectLst/>
                          <a:latin typeface="微软雅黑" panose="020B0503020204020204" pitchFamily="34" charset="-122"/>
                          <a:ea typeface="微软雅黑" panose="020B0503020204020204" pitchFamily="34" charset="-122"/>
                        </a:rPr>
                        <a:t>工伤事故</a:t>
                      </a:r>
                      <a:r>
                        <a:rPr lang="zh-CN" altLang="en-US" sz="1400" kern="100" dirty="0" smtClean="0">
                          <a:effectLst/>
                          <a:latin typeface="微软雅黑" panose="020B0503020204020204" pitchFamily="34" charset="-122"/>
                          <a:ea typeface="微软雅黑" panose="020B0503020204020204" pitchFamily="34" charset="-122"/>
                        </a:rPr>
                        <a:t>、视同工伤类型</a:t>
                      </a:r>
                      <a:r>
                        <a:rPr lang="zh-CN" sz="1400" kern="100" dirty="0" smtClean="0">
                          <a:effectLst/>
                          <a:latin typeface="微软雅黑" panose="020B0503020204020204" pitchFamily="34" charset="-122"/>
                          <a:ea typeface="微软雅黑" panose="020B0503020204020204" pitchFamily="34" charset="-122"/>
                        </a:rPr>
                        <a:t>和</a:t>
                      </a:r>
                      <a:r>
                        <a:rPr lang="zh-CN" sz="1400" kern="100" dirty="0">
                          <a:effectLst/>
                          <a:latin typeface="微软雅黑" panose="020B0503020204020204" pitchFamily="34" charset="-122"/>
                          <a:ea typeface="微软雅黑" panose="020B0503020204020204" pitchFamily="34" charset="-122"/>
                        </a:rPr>
                        <a:t>职业病</a:t>
                      </a:r>
                      <a:endParaRPr lang="zh-CN" sz="1400" b="1" kern="100" dirty="0">
                        <a:solidFill>
                          <a:srgbClr val="FF0000"/>
                        </a:solidFill>
                        <a:effectLst/>
                        <a:latin typeface="微软雅黑" panose="020B0503020204020204" pitchFamily="34" charset="-122"/>
                        <a:ea typeface="微软雅黑" panose="020B0503020204020204" pitchFamily="34" charset="-122"/>
                      </a:endParaRP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dirty="0">
                          <a:effectLst/>
                          <a:latin typeface="微软雅黑" panose="020B0503020204020204" pitchFamily="34" charset="-122"/>
                          <a:ea typeface="微软雅黑" panose="020B0503020204020204" pitchFamily="34" charset="-122"/>
                        </a:rPr>
                        <a:t>意外事故</a:t>
                      </a:r>
                      <a:endParaRPr lang="zh-CN" sz="1400" b="1" kern="100" dirty="0">
                        <a:solidFill>
                          <a:srgbClr val="FF0000"/>
                        </a:solidFill>
                        <a:effectLst/>
                        <a:latin typeface="微软雅黑" panose="020B0503020204020204" pitchFamily="34" charset="-122"/>
                        <a:ea typeface="微软雅黑" panose="020B0503020204020204" pitchFamily="34" charset="-122"/>
                      </a:endParaRP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altLang="en-US" sz="1400" kern="100" dirty="0" smtClean="0">
                          <a:effectLst/>
                          <a:latin typeface="微软雅黑" panose="020B0503020204020204" pitchFamily="34" charset="-122"/>
                          <a:ea typeface="微软雅黑" panose="020B0503020204020204" pitchFamily="34" charset="-122"/>
                        </a:rPr>
                        <a:t>工伤事故、视同工伤类型和职业病</a:t>
                      </a:r>
                      <a:endParaRPr lang="zh-CN" altLang="en-US" sz="1400" b="1" kern="100" dirty="0" smtClean="0">
                        <a:solidFill>
                          <a:srgbClr val="FF0000"/>
                        </a:solidFill>
                        <a:effectLst/>
                        <a:latin typeface="微软雅黑" panose="020B0503020204020204" pitchFamily="34" charset="-122"/>
                        <a:ea typeface="微软雅黑" panose="020B0503020204020204" pitchFamily="34" charset="-122"/>
                      </a:endParaRP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rgbClr val="C0504D">
                        <a:lumMod val="20000"/>
                        <a:lumOff val="80000"/>
                      </a:srgbClr>
                    </a:solidFill>
                  </a:tcPr>
                </a:tc>
              </a:tr>
              <a:tr h="8229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878205" rtl="0" eaLnBrk="1" latinLnBrk="0" hangingPunct="1">
                        <a:lnSpc>
                          <a:spcPct val="150000"/>
                        </a:lnSpc>
                        <a:spcAft>
                          <a:spcPts val="0"/>
                        </a:spcAft>
                      </a:pPr>
                      <a:r>
                        <a:rPr lang="zh-CN" altLang="en-US" sz="1400" b="1" kern="100" dirty="0" smtClean="0">
                          <a:effectLst/>
                          <a:latin typeface="微软雅黑" panose="020B0503020204020204" pitchFamily="34" charset="-122"/>
                          <a:ea typeface="微软雅黑" panose="020B0503020204020204" pitchFamily="34" charset="-122"/>
                        </a:rPr>
                        <a:t>赔偿项目</a:t>
                      </a:r>
                      <a:endParaRPr lang="zh-CN" altLang="en-US" sz="1400" b="1" kern="100" dirty="0" smtClean="0">
                        <a:solidFill>
                          <a:schemeClr val="dk1"/>
                        </a:solidFill>
                        <a:effectLst/>
                        <a:latin typeface="微软雅黑" panose="020B0503020204020204" pitchFamily="34" charset="-122"/>
                        <a:ea typeface="微软雅黑" panose="020B0503020204020204" pitchFamily="34" charset="-122"/>
                        <a:cs typeface="+mn-cs"/>
                      </a:endParaRP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878205" rtl="0" eaLnBrk="1" latinLnBrk="0" hangingPunct="1">
                        <a:lnSpc>
                          <a:spcPct val="150000"/>
                        </a:lnSpc>
                        <a:spcAft>
                          <a:spcPts val="0"/>
                        </a:spcAft>
                      </a:pPr>
                      <a:r>
                        <a:rPr lang="zh-CN" altLang="en-US" sz="1400" b="1" kern="100" dirty="0" smtClean="0">
                          <a:effectLst/>
                          <a:latin typeface="微软雅黑" panose="020B0503020204020204" pitchFamily="34" charset="-122"/>
                          <a:ea typeface="微软雅黑" panose="020B0503020204020204" pitchFamily="34" charset="-122"/>
                        </a:rPr>
                        <a:t>死亡、残疾、职业病、医疗费用、误工费、法律费用</a:t>
                      </a:r>
                      <a:endParaRPr lang="zh-CN" altLang="en-US" sz="1400" b="1" kern="100" dirty="0" smtClean="0">
                        <a:solidFill>
                          <a:schemeClr val="dk1"/>
                        </a:solidFill>
                        <a:effectLst/>
                        <a:latin typeface="微软雅黑" panose="020B0503020204020204" pitchFamily="34" charset="-122"/>
                        <a:ea typeface="微软雅黑" panose="020B0503020204020204" pitchFamily="34" charset="-122"/>
                        <a:cs typeface="+mn-cs"/>
                      </a:endParaRP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878205" rtl="0" eaLnBrk="1" latinLnBrk="0" hangingPunct="1">
                        <a:lnSpc>
                          <a:spcPct val="150000"/>
                        </a:lnSpc>
                        <a:spcAft>
                          <a:spcPts val="0"/>
                        </a:spcAft>
                      </a:pPr>
                      <a:r>
                        <a:rPr lang="zh-CN" altLang="en-US" sz="1400" b="1" kern="100" dirty="0" smtClean="0">
                          <a:effectLst/>
                          <a:latin typeface="微软雅黑" panose="020B0503020204020204" pitchFamily="34" charset="-122"/>
                          <a:ea typeface="微软雅黑" panose="020B0503020204020204" pitchFamily="34" charset="-122"/>
                        </a:rPr>
                        <a:t>死亡、残疾、意外医疗、住院津贴</a:t>
                      </a:r>
                      <a:endParaRPr lang="zh-CN" altLang="en-US" sz="1400" b="1" kern="100" dirty="0" smtClean="0">
                        <a:solidFill>
                          <a:schemeClr val="dk1"/>
                        </a:solidFill>
                        <a:effectLst/>
                        <a:latin typeface="微软雅黑" panose="020B0503020204020204" pitchFamily="34" charset="-122"/>
                        <a:ea typeface="微软雅黑" panose="020B0503020204020204" pitchFamily="34" charset="-122"/>
                        <a:cs typeface="+mn-cs"/>
                      </a:endParaRP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878205" rtl="0" eaLnBrk="1" latinLnBrk="0" hangingPunct="1">
                        <a:lnSpc>
                          <a:spcPct val="150000"/>
                        </a:lnSpc>
                        <a:spcAft>
                          <a:spcPts val="0"/>
                        </a:spcAft>
                      </a:pPr>
                      <a:r>
                        <a:rPr lang="zh-CN" altLang="en-US" sz="1400" b="1" kern="100" dirty="0" smtClean="0">
                          <a:effectLst/>
                          <a:latin typeface="微软雅黑" panose="020B0503020204020204" pitchFamily="34" charset="-122"/>
                          <a:ea typeface="微软雅黑" panose="020B0503020204020204" pitchFamily="34" charset="-122"/>
                        </a:rPr>
                        <a:t>死亡、残疾、职业病、医疗费用，伤残津贴、护理费</a:t>
                      </a:r>
                      <a:endParaRPr lang="zh-CN" altLang="en-US" sz="1400" b="1" kern="100" dirty="0" smtClean="0">
                        <a:solidFill>
                          <a:schemeClr val="dk1"/>
                        </a:solidFill>
                        <a:effectLst/>
                        <a:latin typeface="微软雅黑" panose="020B0503020204020204" pitchFamily="34" charset="-122"/>
                        <a:ea typeface="微软雅黑" panose="020B0503020204020204" pitchFamily="34" charset="-122"/>
                        <a:cs typeface="+mn-cs"/>
                      </a:endParaRP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ysClr val="window" lastClr="FFFFFF">
                        <a:lumMod val="95000"/>
                      </a:sysClr>
                    </a:solidFill>
                  </a:tcPr>
                </a:tc>
              </a:tr>
              <a:tr h="111315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b="1" kern="100" dirty="0">
                          <a:effectLst/>
                          <a:latin typeface="微软雅黑" panose="020B0503020204020204" pitchFamily="34" charset="-122"/>
                          <a:ea typeface="微软雅黑" panose="020B0503020204020204" pitchFamily="34" charset="-122"/>
                        </a:rPr>
                        <a:t>计费与赔偿依据</a:t>
                      </a: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dirty="0">
                          <a:effectLst/>
                          <a:latin typeface="微软雅黑" panose="020B0503020204020204" pitchFamily="34" charset="-122"/>
                          <a:ea typeface="微软雅黑" panose="020B0503020204020204" pitchFamily="34" charset="-122"/>
                        </a:rPr>
                        <a:t>以雇员的工资收入</a:t>
                      </a:r>
                      <a:r>
                        <a:rPr lang="zh-CN" sz="1400" kern="100" dirty="0" smtClean="0">
                          <a:effectLst/>
                          <a:latin typeface="微软雅黑" panose="020B0503020204020204" pitchFamily="34" charset="-122"/>
                          <a:ea typeface="微软雅黑" panose="020B0503020204020204" pitchFamily="34" charset="-122"/>
                        </a:rPr>
                        <a:t>或赔偿</a:t>
                      </a:r>
                      <a:r>
                        <a:rPr lang="zh-CN" sz="1400" kern="100" dirty="0">
                          <a:effectLst/>
                          <a:latin typeface="微软雅黑" panose="020B0503020204020204" pitchFamily="34" charset="-122"/>
                          <a:ea typeface="微软雅黑" panose="020B0503020204020204" pitchFamily="34" charset="-122"/>
                        </a:rPr>
                        <a:t>限额计收保费并确定赔偿依据</a:t>
                      </a: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dirty="0">
                          <a:effectLst/>
                          <a:latin typeface="微软雅黑" panose="020B0503020204020204" pitchFamily="34" charset="-122"/>
                          <a:ea typeface="微软雅黑" panose="020B0503020204020204" pitchFamily="34" charset="-122"/>
                        </a:rPr>
                        <a:t>保险双方事先商定的保险金额作为计算</a:t>
                      </a:r>
                      <a:r>
                        <a:rPr lang="zh-CN" sz="1400" kern="100" dirty="0" smtClean="0">
                          <a:effectLst/>
                          <a:latin typeface="微软雅黑" panose="020B0503020204020204" pitchFamily="34" charset="-122"/>
                          <a:ea typeface="微软雅黑" panose="020B0503020204020204" pitchFamily="34" charset="-122"/>
                        </a:rPr>
                        <a:t>保险费</a:t>
                      </a:r>
                      <a:r>
                        <a:rPr lang="zh-CN" altLang="en-US" sz="1400" kern="100" dirty="0" smtClean="0">
                          <a:effectLst/>
                          <a:latin typeface="微软雅黑" panose="020B0503020204020204" pitchFamily="34" charset="-122"/>
                          <a:ea typeface="微软雅黑" panose="020B0503020204020204" pitchFamily="34" charset="-122"/>
                        </a:rPr>
                        <a:t>和</a:t>
                      </a:r>
                      <a:r>
                        <a:rPr lang="zh-CN" sz="1400" kern="100" dirty="0" smtClean="0">
                          <a:effectLst/>
                          <a:latin typeface="微软雅黑" panose="020B0503020204020204" pitchFamily="34" charset="-122"/>
                          <a:ea typeface="微软雅黑" panose="020B0503020204020204" pitchFamily="34" charset="-122"/>
                        </a:rPr>
                        <a:t>给付</a:t>
                      </a:r>
                      <a:r>
                        <a:rPr lang="zh-CN" sz="1400" kern="100" dirty="0">
                          <a:effectLst/>
                          <a:latin typeface="微软雅黑" panose="020B0503020204020204" pitchFamily="34" charset="-122"/>
                          <a:ea typeface="微软雅黑" panose="020B0503020204020204" pitchFamily="34" charset="-122"/>
                        </a:rPr>
                        <a:t>保险金的依据</a:t>
                      </a: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altLang="en-US" sz="1400" kern="100" dirty="0" smtClean="0">
                          <a:effectLst/>
                          <a:latin typeface="微软雅黑" panose="020B0503020204020204" pitchFamily="34" charset="-122"/>
                          <a:ea typeface="微软雅黑" panose="020B0503020204020204" pitchFamily="34" charset="-122"/>
                        </a:rPr>
                        <a:t>本单位职工工资总额</a:t>
                      </a:r>
                      <a:endParaRPr lang="en-US" altLang="zh-CN" sz="1400" kern="100" dirty="0" smtClean="0">
                        <a:effectLst/>
                        <a:latin typeface="微软雅黑" panose="020B0503020204020204" pitchFamily="34" charset="-122"/>
                        <a:ea typeface="微软雅黑" panose="020B0503020204020204" pitchFamily="34" charset="-122"/>
                      </a:endParaRPr>
                    </a:p>
                    <a:p>
                      <a:pPr algn="ctr">
                        <a:lnSpc>
                          <a:spcPct val="150000"/>
                        </a:lnSpc>
                        <a:spcAft>
                          <a:spcPts val="0"/>
                        </a:spcAft>
                      </a:pPr>
                      <a:r>
                        <a:rPr lang="zh-CN" altLang="en-US" sz="1400" kern="100" dirty="0" smtClean="0">
                          <a:effectLst/>
                          <a:latin typeface="微软雅黑" panose="020B0503020204020204" pitchFamily="34" charset="-122"/>
                          <a:ea typeface="微软雅黑" panose="020B0503020204020204" pitchFamily="34" charset="-122"/>
                        </a:rPr>
                        <a:t>赔偿标准由条例根据职工工资的一定倍数确定</a:t>
                      </a: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a:solidFill>
                        <a:sysClr val="windowText" lastClr="000000"/>
                      </a:solidFill>
                      <a:prstDash val="solid"/>
                    </a:lnB>
                    <a:lnTlToBr w="12700" cmpd="sng">
                      <a:noFill/>
                      <a:prstDash val="solid"/>
                    </a:lnTlToBr>
                    <a:lnBlToTr w="12700" cmpd="sng">
                      <a:noFill/>
                      <a:prstDash val="solid"/>
                    </a:lnBlToTr>
                    <a:solidFill>
                      <a:srgbClr val="C0504D">
                        <a:lumMod val="20000"/>
                        <a:lumOff val="80000"/>
                      </a:srgbClr>
                    </a:solidFill>
                  </a:tcPr>
                </a:tc>
              </a:tr>
              <a:tr h="47053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b="1" kern="100" dirty="0">
                          <a:effectLst/>
                          <a:latin typeface="微软雅黑" panose="020B0503020204020204" pitchFamily="34" charset="-122"/>
                          <a:ea typeface="微软雅黑" panose="020B0503020204020204" pitchFamily="34" charset="-122"/>
                        </a:rPr>
                        <a:t>目的</a:t>
                      </a: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cmpd="sng">
                      <a:solidFill>
                        <a:sysClr val="windowText" lastClr="000000"/>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dirty="0">
                          <a:effectLst/>
                          <a:latin typeface="微软雅黑" panose="020B0503020204020204" pitchFamily="34" charset="-122"/>
                          <a:ea typeface="微软雅黑" panose="020B0503020204020204" pitchFamily="34" charset="-122"/>
                        </a:rPr>
                        <a:t>保障雇主权益</a:t>
                      </a:r>
                      <a:endParaRPr lang="zh-CN" sz="1400" b="1" kern="100" dirty="0">
                        <a:solidFill>
                          <a:srgbClr val="FF0000"/>
                        </a:solidFill>
                        <a:effectLst/>
                        <a:latin typeface="微软雅黑" panose="020B0503020204020204" pitchFamily="34" charset="-122"/>
                        <a:ea typeface="微软雅黑" panose="020B0503020204020204" pitchFamily="34" charset="-122"/>
                      </a:endParaRP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cmpd="sng">
                      <a:solidFill>
                        <a:sysClr val="windowText" lastClr="000000"/>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dirty="0" smtClean="0">
                          <a:effectLst/>
                          <a:latin typeface="微软雅黑" panose="020B0503020204020204" pitchFamily="34" charset="-122"/>
                          <a:ea typeface="微软雅黑" panose="020B0503020204020204" pitchFamily="34" charset="-122"/>
                        </a:rPr>
                        <a:t>保障</a:t>
                      </a:r>
                      <a:r>
                        <a:rPr lang="zh-CN" altLang="en-US" sz="1400" kern="100" dirty="0" smtClean="0">
                          <a:effectLst/>
                          <a:latin typeface="微软雅黑" panose="020B0503020204020204" pitchFamily="34" charset="-122"/>
                          <a:ea typeface="微软雅黑" panose="020B0503020204020204" pitchFamily="34" charset="-122"/>
                        </a:rPr>
                        <a:t>雇员本人</a:t>
                      </a:r>
                      <a:r>
                        <a:rPr lang="zh-CN" sz="1400" kern="100" dirty="0" smtClean="0">
                          <a:effectLst/>
                          <a:latin typeface="微软雅黑" panose="020B0503020204020204" pitchFamily="34" charset="-122"/>
                          <a:ea typeface="微软雅黑" panose="020B0503020204020204" pitchFamily="34" charset="-122"/>
                        </a:rPr>
                        <a:t>及其</a:t>
                      </a:r>
                      <a:r>
                        <a:rPr lang="zh-CN" sz="1400" kern="100" dirty="0">
                          <a:effectLst/>
                          <a:latin typeface="微软雅黑" panose="020B0503020204020204" pitchFamily="34" charset="-122"/>
                          <a:ea typeface="微软雅黑" panose="020B0503020204020204" pitchFamily="34" charset="-122"/>
                        </a:rPr>
                        <a:t>家庭</a:t>
                      </a:r>
                      <a:endParaRPr lang="zh-CN" sz="1400" b="1" kern="100" dirty="0">
                        <a:solidFill>
                          <a:srgbClr val="FF0000"/>
                        </a:solidFill>
                        <a:effectLst/>
                        <a:latin typeface="微软雅黑" panose="020B0503020204020204" pitchFamily="34" charset="-122"/>
                        <a:ea typeface="微软雅黑" panose="020B0503020204020204" pitchFamily="34" charset="-122"/>
                      </a:endParaRP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cmpd="sng">
                      <a:solidFill>
                        <a:sysClr val="windowText" lastClr="000000"/>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altLang="en-US" sz="1400" kern="100" dirty="0" smtClean="0">
                          <a:effectLst/>
                          <a:latin typeface="微软雅黑" panose="020B0503020204020204" pitchFamily="34" charset="-122"/>
                          <a:ea typeface="微软雅黑" panose="020B0503020204020204" pitchFamily="34" charset="-122"/>
                        </a:rPr>
                        <a:t>保障社会劳动者权益</a:t>
                      </a:r>
                      <a:endParaRPr lang="zh-CN" altLang="en-US" sz="1400" b="1" kern="100" dirty="0" smtClean="0">
                        <a:solidFill>
                          <a:srgbClr val="FF0000"/>
                        </a:solidFill>
                        <a:effectLst/>
                        <a:latin typeface="微软雅黑" panose="020B0503020204020204" pitchFamily="34" charset="-122"/>
                        <a:ea typeface="微软雅黑" panose="020B0503020204020204" pitchFamily="34" charset="-122"/>
                      </a:endParaRPr>
                    </a:p>
                  </a:txBody>
                  <a:tcPr marL="68566" marR="68566" marT="0" marB="0" anchor="ctr">
                    <a:lnL w="12700">
                      <a:solidFill>
                        <a:sysClr val="windowText" lastClr="000000"/>
                      </a:solidFill>
                      <a:prstDash val="solid"/>
                    </a:lnL>
                    <a:lnR w="12700">
                      <a:solidFill>
                        <a:sysClr val="windowText" lastClr="000000"/>
                      </a:solidFill>
                      <a:prstDash val="solid"/>
                    </a:lnR>
                    <a:lnT w="12700">
                      <a:solidFill>
                        <a:sysClr val="windowText" lastClr="000000"/>
                      </a:solidFill>
                      <a:prstDash val="solid"/>
                    </a:lnT>
                    <a:lnB w="12700" cmpd="sng">
                      <a:solidFill>
                        <a:sysClr val="windowText" lastClr="000000"/>
                      </a:solidFill>
                      <a:prstDash val="solid"/>
                    </a:lnB>
                    <a:lnTlToBr w="12700" cmpd="sng">
                      <a:noFill/>
                      <a:prstDash val="solid"/>
                    </a:lnTlToBr>
                    <a:lnBlToTr w="12700" cmpd="sng">
                      <a:noFill/>
                      <a:prstDash val="solid"/>
                    </a:lnBlToTr>
                    <a:solidFill>
                      <a:sysClr val="window" lastClr="FFFFFF">
                        <a:lumMod val="95000"/>
                      </a:sysClr>
                    </a:solidFill>
                  </a:tcPr>
                </a:tc>
              </a:tr>
            </a:tbl>
          </a:graphicData>
        </a:graphic>
      </p:graphicFrame>
    </p:spTree>
    <p:extLst>
      <p:ext uri="{BB962C8B-B14F-4D97-AF65-F5344CB8AC3E}">
        <p14:creationId xmlns:p14="http://schemas.microsoft.com/office/powerpoint/2010/main" val="126960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a:spLocks noChangeArrowheads="1"/>
          </p:cNvSpPr>
          <p:nvPr/>
        </p:nvSpPr>
        <p:spPr bwMode="auto">
          <a:xfrm>
            <a:off x="1564640" y="786130"/>
            <a:ext cx="306514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763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defTabSz="876300" eaLnBrk="1" hangingPunct="1"/>
            <a:r>
              <a:rPr lang="zh-CN" altLang="en-US" b="1" dirty="0" smtClean="0">
                <a:solidFill>
                  <a:srgbClr val="000000"/>
                </a:solidFill>
                <a:latin typeface="微软雅黑" panose="020B0503020204020204" pitchFamily="34" charset="-122"/>
                <a:ea typeface="微软雅黑" panose="020B0503020204020204" pitchFamily="34" charset="-122"/>
              </a:rPr>
              <a:t>雇主责任险 </a:t>
            </a:r>
            <a:r>
              <a:rPr lang="en-US" altLang="zh-CN" b="1" dirty="0" smtClean="0">
                <a:solidFill>
                  <a:srgbClr val="000000"/>
                </a:solidFill>
                <a:latin typeface="微软雅黑" panose="020B0503020204020204" pitchFamily="34" charset="-122"/>
                <a:ea typeface="微软雅黑" panose="020B0503020204020204" pitchFamily="34" charset="-122"/>
              </a:rPr>
              <a:t>VS </a:t>
            </a:r>
            <a:r>
              <a:rPr lang="zh-CN" altLang="en-US" b="1" dirty="0" smtClean="0">
                <a:solidFill>
                  <a:srgbClr val="000000"/>
                </a:solidFill>
                <a:latin typeface="微软雅黑" panose="020B0503020204020204" pitchFamily="34" charset="-122"/>
                <a:ea typeface="微软雅黑" panose="020B0503020204020204" pitchFamily="34" charset="-122"/>
              </a:rPr>
              <a:t>团体意外险</a:t>
            </a:r>
          </a:p>
        </p:txBody>
      </p:sp>
      <p:pic>
        <p:nvPicPr>
          <p:cNvPr id="3" name="图片 2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7645" y="3289300"/>
            <a:ext cx="636905" cy="63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7645" y="1641475"/>
            <a:ext cx="636905" cy="63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7645" y="2439035"/>
            <a:ext cx="636905" cy="63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3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7645" y="4171315"/>
            <a:ext cx="63881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3"/>
          <p:cNvSpPr>
            <a:spLocks noChangeArrowheads="1"/>
          </p:cNvSpPr>
          <p:nvPr/>
        </p:nvSpPr>
        <p:spPr bwMode="auto">
          <a:xfrm>
            <a:off x="2523490" y="1831975"/>
            <a:ext cx="535114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876300">
              <a:spcBef>
                <a:spcPts val="600"/>
              </a:spcBef>
              <a:spcAft>
                <a:spcPts val="600"/>
              </a:spcAft>
            </a:pPr>
            <a:r>
              <a:rPr lang="zh-CN" altLang="en-US" sz="1600" dirty="0" smtClean="0">
                <a:solidFill>
                  <a:prstClr val="black"/>
                </a:solidFill>
                <a:latin typeface="微软雅黑" panose="020B0503020204020204" pitchFamily="34" charset="-122"/>
                <a:ea typeface="微软雅黑" panose="020B0503020204020204" pitchFamily="34" charset="-122"/>
              </a:rPr>
              <a:t>雇主责任险既能解脱老板责任，又能补偿员工</a:t>
            </a:r>
          </a:p>
        </p:txBody>
      </p:sp>
      <p:sp>
        <p:nvSpPr>
          <p:cNvPr id="8" name="矩形 4"/>
          <p:cNvSpPr>
            <a:spLocks noChangeArrowheads="1"/>
          </p:cNvSpPr>
          <p:nvPr/>
        </p:nvSpPr>
        <p:spPr bwMode="auto">
          <a:xfrm>
            <a:off x="2522220" y="2701290"/>
            <a:ext cx="590613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876300">
              <a:spcBef>
                <a:spcPts val="600"/>
              </a:spcBef>
              <a:spcAft>
                <a:spcPts val="600"/>
              </a:spcAft>
            </a:pPr>
            <a:r>
              <a:rPr lang="zh-CN" altLang="en-US" sz="1600" dirty="0" smtClean="0">
                <a:solidFill>
                  <a:prstClr val="black"/>
                </a:solidFill>
                <a:latin typeface="微软雅黑" panose="020B0503020204020204" pitchFamily="34" charset="-122"/>
                <a:ea typeface="微软雅黑" panose="020B0503020204020204" pitchFamily="34" charset="-122"/>
              </a:rPr>
              <a:t>雇主责任险保费可进企业生产成本，可税前列支</a:t>
            </a:r>
          </a:p>
        </p:txBody>
      </p:sp>
      <p:sp>
        <p:nvSpPr>
          <p:cNvPr id="9" name="矩形 5"/>
          <p:cNvSpPr>
            <a:spLocks noChangeArrowheads="1"/>
          </p:cNvSpPr>
          <p:nvPr/>
        </p:nvSpPr>
        <p:spPr bwMode="auto">
          <a:xfrm>
            <a:off x="2522220" y="3517265"/>
            <a:ext cx="487870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876300">
              <a:spcBef>
                <a:spcPts val="600"/>
              </a:spcBef>
              <a:spcAft>
                <a:spcPts val="600"/>
              </a:spcAft>
            </a:pPr>
            <a:r>
              <a:rPr lang="zh-CN" altLang="zh-CN" sz="1600" dirty="0" smtClean="0">
                <a:solidFill>
                  <a:prstClr val="black"/>
                </a:solidFill>
                <a:latin typeface="微软雅黑" panose="020B0503020204020204" pitchFamily="34" charset="-122"/>
                <a:ea typeface="微软雅黑" panose="020B0503020204020204" pitchFamily="34" charset="-122"/>
              </a:rPr>
              <a:t>雇主责任保险可以赔偿因职业病引起的医疗费用</a:t>
            </a:r>
          </a:p>
        </p:txBody>
      </p:sp>
      <p:sp>
        <p:nvSpPr>
          <p:cNvPr id="10" name="矩形 6"/>
          <p:cNvSpPr>
            <a:spLocks noChangeArrowheads="1"/>
          </p:cNvSpPr>
          <p:nvPr/>
        </p:nvSpPr>
        <p:spPr bwMode="auto">
          <a:xfrm>
            <a:off x="2522220" y="4434205"/>
            <a:ext cx="590677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876300">
              <a:spcBef>
                <a:spcPts val="600"/>
              </a:spcBef>
              <a:spcAft>
                <a:spcPts val="600"/>
              </a:spcAft>
            </a:pPr>
            <a:r>
              <a:rPr lang="zh-CN" altLang="zh-CN" sz="1600" dirty="0">
                <a:solidFill>
                  <a:prstClr val="black"/>
                </a:solidFill>
                <a:latin typeface="微软雅黑" panose="020B0503020204020204" pitchFamily="34" charset="-122"/>
                <a:ea typeface="微软雅黑" panose="020B0503020204020204" pitchFamily="34" charset="-122"/>
              </a:rPr>
              <a:t>雇主责任保险可以赔偿</a:t>
            </a:r>
            <a:r>
              <a:rPr lang="zh-CN" altLang="zh-CN" sz="1600" dirty="0" smtClean="0">
                <a:solidFill>
                  <a:prstClr val="black"/>
                </a:solidFill>
                <a:latin typeface="微软雅黑" panose="020B0503020204020204" pitchFamily="34" charset="-122"/>
                <a:ea typeface="微软雅黑" panose="020B0503020204020204" pitchFamily="34" charset="-122"/>
              </a:rPr>
              <a:t>因</a:t>
            </a:r>
            <a:r>
              <a:rPr lang="zh-CN" altLang="en-US" sz="1600" dirty="0" smtClean="0">
                <a:solidFill>
                  <a:prstClr val="black"/>
                </a:solidFill>
                <a:latin typeface="微软雅黑" panose="020B0503020204020204" pitchFamily="34" charset="-122"/>
                <a:ea typeface="微软雅黑" panose="020B0503020204020204" pitchFamily="34" charset="-122"/>
              </a:rPr>
              <a:t>工伤纠纷</a:t>
            </a:r>
            <a:r>
              <a:rPr lang="zh-CN" altLang="zh-CN" sz="1600" dirty="0" smtClean="0">
                <a:solidFill>
                  <a:prstClr val="black"/>
                </a:solidFill>
                <a:latin typeface="微软雅黑" panose="020B0503020204020204" pitchFamily="34" charset="-122"/>
                <a:ea typeface="微软雅黑" panose="020B0503020204020204" pitchFamily="34" charset="-122"/>
              </a:rPr>
              <a:t>引起的</a:t>
            </a:r>
            <a:r>
              <a:rPr lang="zh-CN" altLang="en-US" sz="1600" dirty="0">
                <a:solidFill>
                  <a:prstClr val="black"/>
                </a:solidFill>
                <a:latin typeface="微软雅黑" panose="020B0503020204020204" pitchFamily="34" charset="-122"/>
                <a:ea typeface="微软雅黑" panose="020B0503020204020204" pitchFamily="34" charset="-122"/>
              </a:rPr>
              <a:t>法律</a:t>
            </a:r>
            <a:r>
              <a:rPr lang="zh-CN" altLang="zh-CN" sz="1600" dirty="0" smtClean="0">
                <a:solidFill>
                  <a:prstClr val="black"/>
                </a:solidFill>
                <a:latin typeface="微软雅黑" panose="020B0503020204020204" pitchFamily="34" charset="-122"/>
                <a:ea typeface="微软雅黑" panose="020B0503020204020204" pitchFamily="34" charset="-122"/>
              </a:rPr>
              <a:t>费用</a:t>
            </a:r>
          </a:p>
        </p:txBody>
      </p:sp>
    </p:spTree>
    <p:extLst>
      <p:ext uri="{BB962C8B-B14F-4D97-AF65-F5344CB8AC3E}">
        <p14:creationId xmlns:p14="http://schemas.microsoft.com/office/powerpoint/2010/main" val="423507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361</TotalTime>
  <Words>2470</Words>
  <Application>Microsoft Office PowerPoint</Application>
  <PresentationFormat>全屏显示(4:3)</PresentationFormat>
  <Paragraphs>269</Paragraphs>
  <Slides>25</Slides>
  <Notes>1</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25</vt:i4>
      </vt:variant>
    </vt:vector>
  </HeadingPairs>
  <TitlesOfParts>
    <vt:vector size="36" baseType="lpstr">
      <vt:lpstr>仿宋</vt:lpstr>
      <vt:lpstr>黑体</vt:lpstr>
      <vt:lpstr>楷体</vt:lpstr>
      <vt:lpstr>宋体</vt:lpstr>
      <vt:lpstr>微软繁魏碑</vt:lpstr>
      <vt:lpstr>微软雅黑</vt:lpstr>
      <vt:lpstr>Arial</vt:lpstr>
      <vt:lpstr>Calibri</vt:lpstr>
      <vt:lpstr>Wingdings</vt:lpstr>
      <vt:lpstr>Wingdings 2</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24</cp:revision>
  <dcterms:created xsi:type="dcterms:W3CDTF">2018-09-05T09:12:08Z</dcterms:created>
  <dcterms:modified xsi:type="dcterms:W3CDTF">2019-09-24T02:32:24Z</dcterms:modified>
</cp:coreProperties>
</file>