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53"/>
  </p:notesMasterIdLst>
  <p:sldIdLst>
    <p:sldId id="258" r:id="rId3"/>
    <p:sldId id="259" r:id="rId4"/>
    <p:sldId id="260" r:id="rId5"/>
    <p:sldId id="262" r:id="rId6"/>
    <p:sldId id="264" r:id="rId7"/>
    <p:sldId id="270" r:id="rId8"/>
    <p:sldId id="320" r:id="rId9"/>
    <p:sldId id="303" r:id="rId10"/>
    <p:sldId id="304" r:id="rId11"/>
    <p:sldId id="305" r:id="rId12"/>
    <p:sldId id="306" r:id="rId13"/>
    <p:sldId id="273" r:id="rId14"/>
    <p:sldId id="291" r:id="rId15"/>
    <p:sldId id="274" r:id="rId16"/>
    <p:sldId id="283" r:id="rId17"/>
    <p:sldId id="275" r:id="rId18"/>
    <p:sldId id="277" r:id="rId19"/>
    <p:sldId id="307" r:id="rId20"/>
    <p:sldId id="280" r:id="rId21"/>
    <p:sldId id="281" r:id="rId22"/>
    <p:sldId id="282" r:id="rId23"/>
    <p:sldId id="265" r:id="rId24"/>
    <p:sldId id="266" r:id="rId25"/>
    <p:sldId id="267" r:id="rId26"/>
    <p:sldId id="268" r:id="rId27"/>
    <p:sldId id="285" r:id="rId28"/>
    <p:sldId id="286" r:id="rId29"/>
    <p:sldId id="287" r:id="rId30"/>
    <p:sldId id="289" r:id="rId31"/>
    <p:sldId id="293" r:id="rId32"/>
    <p:sldId id="294" r:id="rId33"/>
    <p:sldId id="292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288" r:id="rId42"/>
    <p:sldId id="290" r:id="rId43"/>
    <p:sldId id="308" r:id="rId44"/>
    <p:sldId id="315" r:id="rId45"/>
    <p:sldId id="309" r:id="rId46"/>
    <p:sldId id="316" r:id="rId47"/>
    <p:sldId id="310" r:id="rId48"/>
    <p:sldId id="311" r:id="rId49"/>
    <p:sldId id="312" r:id="rId50"/>
    <p:sldId id="313" r:id="rId51"/>
    <p:sldId id="317" r:id="rId5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3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52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1A41AD-0510-4160-B811-CD2EFF0E52C4}" type="doc">
      <dgm:prSet loTypeId="urn:microsoft.com/office/officeart/2005/8/layout/vList3#1" loCatId="list" qsTypeId="urn:microsoft.com/office/officeart/2005/8/quickstyle/3d3#1" qsCatId="3D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B54B0A31-08E4-4FB1-B0C7-E8E4297A8CB6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 smtClean="0">
              <a:solidFill>
                <a:srgbClr val="FF0000"/>
              </a:solidFill>
            </a:rPr>
            <a:t>简介及工作效果</a:t>
          </a:r>
          <a:endParaRPr lang="zh-CN" altLang="en-US" b="1" dirty="0">
            <a:solidFill>
              <a:srgbClr val="FF0000"/>
            </a:solidFill>
          </a:endParaRPr>
        </a:p>
      </dgm:t>
    </dgm:pt>
    <dgm:pt modelId="{A53116CE-F548-4E52-9075-D85204FD10B0}" type="parTrans" cxnId="{B01BF9CE-3621-45D5-8C24-3F875F5BAA68}">
      <dgm:prSet/>
      <dgm:spPr/>
      <dgm:t>
        <a:bodyPr/>
        <a:lstStyle/>
        <a:p>
          <a:endParaRPr lang="zh-CN" altLang="en-US"/>
        </a:p>
      </dgm:t>
    </dgm:pt>
    <dgm:pt modelId="{E5DC45D0-1C34-4598-B2AA-0B442DD358D8}" type="sibTrans" cxnId="{B01BF9CE-3621-45D5-8C24-3F875F5BAA68}">
      <dgm:prSet/>
      <dgm:spPr/>
      <dgm:t>
        <a:bodyPr/>
        <a:lstStyle/>
        <a:p>
          <a:endParaRPr lang="zh-CN" altLang="en-US"/>
        </a:p>
      </dgm:t>
    </dgm:pt>
    <dgm:pt modelId="{407EE361-D26F-42ED-A366-C8C8C09FFC5D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 smtClean="0">
              <a:solidFill>
                <a:schemeClr val="bg1"/>
              </a:solidFill>
            </a:rPr>
            <a:t>融资现状及工作体系</a:t>
          </a:r>
          <a:endParaRPr lang="zh-CN" altLang="en-US" b="1" dirty="0">
            <a:solidFill>
              <a:schemeClr val="bg1"/>
            </a:solidFill>
          </a:endParaRPr>
        </a:p>
      </dgm:t>
    </dgm:pt>
    <dgm:pt modelId="{CABB6EA3-6FB6-49DA-8DE2-842F46547E14}" type="parTrans" cxnId="{BF4626B6-7111-45A8-97FE-F210EBF6D2D3}">
      <dgm:prSet/>
      <dgm:spPr/>
      <dgm:t>
        <a:bodyPr/>
        <a:lstStyle/>
        <a:p>
          <a:endParaRPr lang="zh-CN" altLang="en-US"/>
        </a:p>
      </dgm:t>
    </dgm:pt>
    <dgm:pt modelId="{ABE750A7-6316-42AE-B64F-35FA70DC0852}" type="sibTrans" cxnId="{BF4626B6-7111-45A8-97FE-F210EBF6D2D3}">
      <dgm:prSet/>
      <dgm:spPr/>
      <dgm:t>
        <a:bodyPr/>
        <a:lstStyle/>
        <a:p>
          <a:endParaRPr lang="zh-CN" altLang="en-US"/>
        </a:p>
      </dgm:t>
    </dgm:pt>
    <dgm:pt modelId="{9DDC6D14-BFE3-4B44-B388-F42D36B51721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 smtClean="0">
              <a:solidFill>
                <a:schemeClr val="bg1"/>
              </a:solidFill>
            </a:rPr>
            <a:t>申请流程介绍</a:t>
          </a:r>
          <a:endParaRPr lang="zh-CN" altLang="en-US" b="1" dirty="0">
            <a:solidFill>
              <a:schemeClr val="bg1"/>
            </a:solidFill>
          </a:endParaRPr>
        </a:p>
      </dgm:t>
    </dgm:pt>
    <dgm:pt modelId="{EF9990AA-5776-4921-98BD-3C72DF7D46F2}" type="parTrans" cxnId="{C277E338-772C-4A78-BD8C-FF553305C8F3}">
      <dgm:prSet/>
      <dgm:spPr/>
      <dgm:t>
        <a:bodyPr/>
        <a:lstStyle/>
        <a:p>
          <a:endParaRPr lang="zh-CN" altLang="en-US"/>
        </a:p>
      </dgm:t>
    </dgm:pt>
    <dgm:pt modelId="{50775419-B8A9-4DB3-98A8-F15F6692E1C1}" type="sibTrans" cxnId="{C277E338-772C-4A78-BD8C-FF553305C8F3}">
      <dgm:prSet/>
      <dgm:spPr/>
      <dgm:t>
        <a:bodyPr/>
        <a:lstStyle/>
        <a:p>
          <a:endParaRPr lang="zh-CN" altLang="en-US"/>
        </a:p>
      </dgm:t>
    </dgm:pt>
    <dgm:pt modelId="{7ADDBCC7-71BA-4EDE-9950-67E8099082DD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 smtClean="0">
              <a:solidFill>
                <a:schemeClr val="bg1"/>
              </a:solidFill>
            </a:rPr>
            <a:t>资助政策介绍</a:t>
          </a:r>
          <a:endParaRPr lang="zh-CN" altLang="en-US" b="1" dirty="0">
            <a:solidFill>
              <a:schemeClr val="bg1"/>
            </a:solidFill>
          </a:endParaRPr>
        </a:p>
      </dgm:t>
    </dgm:pt>
    <dgm:pt modelId="{7BB200DB-9429-4FFC-B152-B250D74CBD57}" type="parTrans" cxnId="{DC6D325C-3A52-4BE6-A5AF-15B238831697}">
      <dgm:prSet/>
      <dgm:spPr/>
      <dgm:t>
        <a:bodyPr/>
        <a:lstStyle/>
        <a:p>
          <a:endParaRPr lang="zh-CN" altLang="en-US"/>
        </a:p>
      </dgm:t>
    </dgm:pt>
    <dgm:pt modelId="{AB42389D-8FCC-4482-8C0C-69AA09DBAF9B}" type="sibTrans" cxnId="{DC6D325C-3A52-4BE6-A5AF-15B238831697}">
      <dgm:prSet/>
      <dgm:spPr/>
      <dgm:t>
        <a:bodyPr/>
        <a:lstStyle/>
        <a:p>
          <a:endParaRPr lang="zh-CN" altLang="en-US"/>
        </a:p>
      </dgm:t>
    </dgm:pt>
    <dgm:pt modelId="{9DC22675-441E-4C37-9B19-FD35F3A3E474}" type="pres">
      <dgm:prSet presAssocID="{121A41AD-0510-4160-B811-CD2EFF0E52C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E96DAC5-59D6-4EAB-B9E3-C58C2FA08C79}" type="pres">
      <dgm:prSet presAssocID="{B54B0A31-08E4-4FB1-B0C7-E8E4297A8CB6}" presName="composite" presStyleCnt="0"/>
      <dgm:spPr/>
    </dgm:pt>
    <dgm:pt modelId="{37E75C00-74E9-4719-A1A2-DA019A47B450}" type="pres">
      <dgm:prSet presAssocID="{B54B0A31-08E4-4FB1-B0C7-E8E4297A8CB6}" presName="imgShp" presStyleLbl="fgImgPlace1" presStyleIdx="0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  <dgm:t>
        <a:bodyPr/>
        <a:lstStyle/>
        <a:p>
          <a:endParaRPr lang="zh-CN" altLang="en-US"/>
        </a:p>
      </dgm:t>
    </dgm:pt>
    <dgm:pt modelId="{E359D711-F2BF-4B02-AE06-28383D80B603}" type="pres">
      <dgm:prSet presAssocID="{B54B0A31-08E4-4FB1-B0C7-E8E4297A8CB6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2B2A01F-0601-4364-9BAC-989A0E858321}" type="pres">
      <dgm:prSet presAssocID="{E5DC45D0-1C34-4598-B2AA-0B442DD358D8}" presName="spacing" presStyleCnt="0"/>
      <dgm:spPr/>
    </dgm:pt>
    <dgm:pt modelId="{89471910-3A17-43EE-8EA7-F971BFCF0207}" type="pres">
      <dgm:prSet presAssocID="{407EE361-D26F-42ED-A366-C8C8C09FFC5D}" presName="composite" presStyleCnt="0"/>
      <dgm:spPr/>
    </dgm:pt>
    <dgm:pt modelId="{A1F88B39-0EF2-4480-9D1E-45C176EAD4B7}" type="pres">
      <dgm:prSet presAssocID="{407EE361-D26F-42ED-A366-C8C8C09FFC5D}" presName="imgShp" presStyleLbl="fgImgPlace1" presStyleIdx="1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  <dgm:t>
        <a:bodyPr/>
        <a:lstStyle/>
        <a:p>
          <a:endParaRPr lang="zh-CN" altLang="en-US"/>
        </a:p>
      </dgm:t>
    </dgm:pt>
    <dgm:pt modelId="{C607C3FA-4E8E-48BB-837A-EF1760E5A302}" type="pres">
      <dgm:prSet presAssocID="{407EE361-D26F-42ED-A366-C8C8C09FFC5D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C85EC7D-A2D8-4B80-BE4F-5997510DA786}" type="pres">
      <dgm:prSet presAssocID="{ABE750A7-6316-42AE-B64F-35FA70DC0852}" presName="spacing" presStyleCnt="0"/>
      <dgm:spPr/>
    </dgm:pt>
    <dgm:pt modelId="{50C15133-098F-4C0A-9AEB-E42D2DDBF2CA}" type="pres">
      <dgm:prSet presAssocID="{7ADDBCC7-71BA-4EDE-9950-67E8099082DD}" presName="composite" presStyleCnt="0"/>
      <dgm:spPr/>
    </dgm:pt>
    <dgm:pt modelId="{CAB1E2BB-3279-457A-83D7-F6D17640C34A}" type="pres">
      <dgm:prSet presAssocID="{7ADDBCC7-71BA-4EDE-9950-67E8099082DD}" presName="imgShp" presStyleLbl="fgImgPlace1" presStyleIdx="2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</dgm:pt>
    <dgm:pt modelId="{2E0C35CA-C7AB-4D6C-AC6B-D1CDF807F4E5}" type="pres">
      <dgm:prSet presAssocID="{7ADDBCC7-71BA-4EDE-9950-67E8099082DD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ED716C3-8737-4F55-9FCD-DE2FAB240CA4}" type="pres">
      <dgm:prSet presAssocID="{AB42389D-8FCC-4482-8C0C-69AA09DBAF9B}" presName="spacing" presStyleCnt="0"/>
      <dgm:spPr/>
    </dgm:pt>
    <dgm:pt modelId="{27EEBF8F-0249-48C2-87E9-C6123636BD44}" type="pres">
      <dgm:prSet presAssocID="{9DDC6D14-BFE3-4B44-B388-F42D36B51721}" presName="composite" presStyleCnt="0"/>
      <dgm:spPr/>
    </dgm:pt>
    <dgm:pt modelId="{D4D391F5-0F2F-44F2-BF28-75D63E1F6002}" type="pres">
      <dgm:prSet presAssocID="{9DDC6D14-BFE3-4B44-B388-F42D36B51721}" presName="imgShp" presStyleLbl="fgImgPlace1" presStyleIdx="3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</dgm:pt>
    <dgm:pt modelId="{DA9D00AC-234E-4188-B487-F29393968170}" type="pres">
      <dgm:prSet presAssocID="{9DDC6D14-BFE3-4B44-B388-F42D36B51721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C6D325C-3A52-4BE6-A5AF-15B238831697}" srcId="{121A41AD-0510-4160-B811-CD2EFF0E52C4}" destId="{7ADDBCC7-71BA-4EDE-9950-67E8099082DD}" srcOrd="2" destOrd="0" parTransId="{7BB200DB-9429-4FFC-B152-B250D74CBD57}" sibTransId="{AB42389D-8FCC-4482-8C0C-69AA09DBAF9B}"/>
    <dgm:cxn modelId="{34D528F9-EE6A-4A4C-AED6-0C88D7B0F91D}" type="presOf" srcId="{B54B0A31-08E4-4FB1-B0C7-E8E4297A8CB6}" destId="{E359D711-F2BF-4B02-AE06-28383D80B603}" srcOrd="0" destOrd="0" presId="urn:microsoft.com/office/officeart/2005/8/layout/vList3#1"/>
    <dgm:cxn modelId="{BF4626B6-7111-45A8-97FE-F210EBF6D2D3}" srcId="{121A41AD-0510-4160-B811-CD2EFF0E52C4}" destId="{407EE361-D26F-42ED-A366-C8C8C09FFC5D}" srcOrd="1" destOrd="0" parTransId="{CABB6EA3-6FB6-49DA-8DE2-842F46547E14}" sibTransId="{ABE750A7-6316-42AE-B64F-35FA70DC0852}"/>
    <dgm:cxn modelId="{F6346EEF-77C8-45FA-97CB-A1D045F7E850}" type="presOf" srcId="{407EE361-D26F-42ED-A366-C8C8C09FFC5D}" destId="{C607C3FA-4E8E-48BB-837A-EF1760E5A302}" srcOrd="0" destOrd="0" presId="urn:microsoft.com/office/officeart/2005/8/layout/vList3#1"/>
    <dgm:cxn modelId="{C277E338-772C-4A78-BD8C-FF553305C8F3}" srcId="{121A41AD-0510-4160-B811-CD2EFF0E52C4}" destId="{9DDC6D14-BFE3-4B44-B388-F42D36B51721}" srcOrd="3" destOrd="0" parTransId="{EF9990AA-5776-4921-98BD-3C72DF7D46F2}" sibTransId="{50775419-B8A9-4DB3-98A8-F15F6692E1C1}"/>
    <dgm:cxn modelId="{284F3DF5-81E6-4C53-BA39-E59BED4FC62C}" type="presOf" srcId="{121A41AD-0510-4160-B811-CD2EFF0E52C4}" destId="{9DC22675-441E-4C37-9B19-FD35F3A3E474}" srcOrd="0" destOrd="0" presId="urn:microsoft.com/office/officeart/2005/8/layout/vList3#1"/>
    <dgm:cxn modelId="{C6E5CACD-C303-4C9A-909C-E47574CD0E00}" type="presOf" srcId="{7ADDBCC7-71BA-4EDE-9950-67E8099082DD}" destId="{2E0C35CA-C7AB-4D6C-AC6B-D1CDF807F4E5}" srcOrd="0" destOrd="0" presId="urn:microsoft.com/office/officeart/2005/8/layout/vList3#1"/>
    <dgm:cxn modelId="{31F3B2A1-FFC1-4BE7-ADE1-026040E5C444}" type="presOf" srcId="{9DDC6D14-BFE3-4B44-B388-F42D36B51721}" destId="{DA9D00AC-234E-4188-B487-F29393968170}" srcOrd="0" destOrd="0" presId="urn:microsoft.com/office/officeart/2005/8/layout/vList3#1"/>
    <dgm:cxn modelId="{B01BF9CE-3621-45D5-8C24-3F875F5BAA68}" srcId="{121A41AD-0510-4160-B811-CD2EFF0E52C4}" destId="{B54B0A31-08E4-4FB1-B0C7-E8E4297A8CB6}" srcOrd="0" destOrd="0" parTransId="{A53116CE-F548-4E52-9075-D85204FD10B0}" sibTransId="{E5DC45D0-1C34-4598-B2AA-0B442DD358D8}"/>
    <dgm:cxn modelId="{582FD56B-5E9A-45D4-8E4D-3B8969E8F50B}" type="presParOf" srcId="{9DC22675-441E-4C37-9B19-FD35F3A3E474}" destId="{BE96DAC5-59D6-4EAB-B9E3-C58C2FA08C79}" srcOrd="0" destOrd="0" presId="urn:microsoft.com/office/officeart/2005/8/layout/vList3#1"/>
    <dgm:cxn modelId="{A533B3F4-120B-4124-ACE5-553D19C0FC85}" type="presParOf" srcId="{BE96DAC5-59D6-4EAB-B9E3-C58C2FA08C79}" destId="{37E75C00-74E9-4719-A1A2-DA019A47B450}" srcOrd="0" destOrd="0" presId="urn:microsoft.com/office/officeart/2005/8/layout/vList3#1"/>
    <dgm:cxn modelId="{E38D425B-91F5-494B-8D4E-C8176D3AB35A}" type="presParOf" srcId="{BE96DAC5-59D6-4EAB-B9E3-C58C2FA08C79}" destId="{E359D711-F2BF-4B02-AE06-28383D80B603}" srcOrd="1" destOrd="0" presId="urn:microsoft.com/office/officeart/2005/8/layout/vList3#1"/>
    <dgm:cxn modelId="{8FF60AEE-9524-41EA-8DA7-8148A5212CD2}" type="presParOf" srcId="{9DC22675-441E-4C37-9B19-FD35F3A3E474}" destId="{62B2A01F-0601-4364-9BAC-989A0E858321}" srcOrd="1" destOrd="0" presId="urn:microsoft.com/office/officeart/2005/8/layout/vList3#1"/>
    <dgm:cxn modelId="{31923A47-DC93-4C81-8819-265675F531C5}" type="presParOf" srcId="{9DC22675-441E-4C37-9B19-FD35F3A3E474}" destId="{89471910-3A17-43EE-8EA7-F971BFCF0207}" srcOrd="2" destOrd="0" presId="urn:microsoft.com/office/officeart/2005/8/layout/vList3#1"/>
    <dgm:cxn modelId="{B668FA13-0E47-4CFE-9BBF-BD553DA4BF6C}" type="presParOf" srcId="{89471910-3A17-43EE-8EA7-F971BFCF0207}" destId="{A1F88B39-0EF2-4480-9D1E-45C176EAD4B7}" srcOrd="0" destOrd="0" presId="urn:microsoft.com/office/officeart/2005/8/layout/vList3#1"/>
    <dgm:cxn modelId="{8703F86F-B77D-40D7-A67E-2FFD5D1E66AE}" type="presParOf" srcId="{89471910-3A17-43EE-8EA7-F971BFCF0207}" destId="{C607C3FA-4E8E-48BB-837A-EF1760E5A302}" srcOrd="1" destOrd="0" presId="urn:microsoft.com/office/officeart/2005/8/layout/vList3#1"/>
    <dgm:cxn modelId="{102E0009-4E43-4B36-B7FE-DAEAF083CC55}" type="presParOf" srcId="{9DC22675-441E-4C37-9B19-FD35F3A3E474}" destId="{3C85EC7D-A2D8-4B80-BE4F-5997510DA786}" srcOrd="3" destOrd="0" presId="urn:microsoft.com/office/officeart/2005/8/layout/vList3#1"/>
    <dgm:cxn modelId="{8599497F-AD40-435E-BE88-7ACB11BB7DB9}" type="presParOf" srcId="{9DC22675-441E-4C37-9B19-FD35F3A3E474}" destId="{50C15133-098F-4C0A-9AEB-E42D2DDBF2CA}" srcOrd="4" destOrd="0" presId="urn:microsoft.com/office/officeart/2005/8/layout/vList3#1"/>
    <dgm:cxn modelId="{69ADE62A-0097-4AD1-A5E4-5781956643D4}" type="presParOf" srcId="{50C15133-098F-4C0A-9AEB-E42D2DDBF2CA}" destId="{CAB1E2BB-3279-457A-83D7-F6D17640C34A}" srcOrd="0" destOrd="0" presId="urn:microsoft.com/office/officeart/2005/8/layout/vList3#1"/>
    <dgm:cxn modelId="{02F5276B-09F4-410A-B890-4EDF076FD830}" type="presParOf" srcId="{50C15133-098F-4C0A-9AEB-E42D2DDBF2CA}" destId="{2E0C35CA-C7AB-4D6C-AC6B-D1CDF807F4E5}" srcOrd="1" destOrd="0" presId="urn:microsoft.com/office/officeart/2005/8/layout/vList3#1"/>
    <dgm:cxn modelId="{FABEEB1F-432D-4726-B5B1-A1DE8F2A078E}" type="presParOf" srcId="{9DC22675-441E-4C37-9B19-FD35F3A3E474}" destId="{2ED716C3-8737-4F55-9FCD-DE2FAB240CA4}" srcOrd="5" destOrd="0" presId="urn:microsoft.com/office/officeart/2005/8/layout/vList3#1"/>
    <dgm:cxn modelId="{8DC5D778-DF85-4120-BBEB-76A7B134AF47}" type="presParOf" srcId="{9DC22675-441E-4C37-9B19-FD35F3A3E474}" destId="{27EEBF8F-0249-48C2-87E9-C6123636BD44}" srcOrd="6" destOrd="0" presId="urn:microsoft.com/office/officeart/2005/8/layout/vList3#1"/>
    <dgm:cxn modelId="{3AF324FF-76E4-4BC3-B1A0-D73766F07B26}" type="presParOf" srcId="{27EEBF8F-0249-48C2-87E9-C6123636BD44}" destId="{D4D391F5-0F2F-44F2-BF28-75D63E1F6002}" srcOrd="0" destOrd="0" presId="urn:microsoft.com/office/officeart/2005/8/layout/vList3#1"/>
    <dgm:cxn modelId="{96A7E3DB-FFBE-492A-B317-CDE3E1CCC127}" type="presParOf" srcId="{27EEBF8F-0249-48C2-87E9-C6123636BD44}" destId="{DA9D00AC-234E-4188-B487-F29393968170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1A41AD-0510-4160-B811-CD2EFF0E52C4}" type="doc">
      <dgm:prSet loTypeId="urn:microsoft.com/office/officeart/2005/8/layout/vList3#1" loCatId="list" qsTypeId="urn:microsoft.com/office/officeart/2005/8/quickstyle/3d3#1" qsCatId="3D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B54B0A31-08E4-4FB1-B0C7-E8E4297A8CB6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 smtClean="0">
              <a:solidFill>
                <a:schemeClr val="bg1"/>
              </a:solidFill>
            </a:rPr>
            <a:t>简介及工作效果</a:t>
          </a:r>
          <a:endParaRPr lang="zh-CN" altLang="en-US" b="1" dirty="0">
            <a:solidFill>
              <a:schemeClr val="bg1"/>
            </a:solidFill>
          </a:endParaRPr>
        </a:p>
      </dgm:t>
    </dgm:pt>
    <dgm:pt modelId="{A53116CE-F548-4E52-9075-D85204FD10B0}" type="parTrans" cxnId="{B01BF9CE-3621-45D5-8C24-3F875F5BAA68}">
      <dgm:prSet/>
      <dgm:spPr/>
      <dgm:t>
        <a:bodyPr/>
        <a:lstStyle/>
        <a:p>
          <a:endParaRPr lang="zh-CN" altLang="en-US"/>
        </a:p>
      </dgm:t>
    </dgm:pt>
    <dgm:pt modelId="{E5DC45D0-1C34-4598-B2AA-0B442DD358D8}" type="sibTrans" cxnId="{B01BF9CE-3621-45D5-8C24-3F875F5BAA68}">
      <dgm:prSet/>
      <dgm:spPr/>
      <dgm:t>
        <a:bodyPr/>
        <a:lstStyle/>
        <a:p>
          <a:endParaRPr lang="zh-CN" altLang="en-US"/>
        </a:p>
      </dgm:t>
    </dgm:pt>
    <dgm:pt modelId="{407EE361-D26F-42ED-A366-C8C8C09FFC5D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 smtClean="0">
              <a:solidFill>
                <a:srgbClr val="FF0000"/>
              </a:solidFill>
            </a:rPr>
            <a:t>融资现状及工作体系</a:t>
          </a:r>
          <a:endParaRPr lang="zh-CN" altLang="en-US" b="1" dirty="0">
            <a:solidFill>
              <a:srgbClr val="FF0000"/>
            </a:solidFill>
          </a:endParaRPr>
        </a:p>
      </dgm:t>
    </dgm:pt>
    <dgm:pt modelId="{CABB6EA3-6FB6-49DA-8DE2-842F46547E14}" type="parTrans" cxnId="{BF4626B6-7111-45A8-97FE-F210EBF6D2D3}">
      <dgm:prSet/>
      <dgm:spPr/>
      <dgm:t>
        <a:bodyPr/>
        <a:lstStyle/>
        <a:p>
          <a:endParaRPr lang="zh-CN" altLang="en-US"/>
        </a:p>
      </dgm:t>
    </dgm:pt>
    <dgm:pt modelId="{ABE750A7-6316-42AE-B64F-35FA70DC0852}" type="sibTrans" cxnId="{BF4626B6-7111-45A8-97FE-F210EBF6D2D3}">
      <dgm:prSet/>
      <dgm:spPr/>
      <dgm:t>
        <a:bodyPr/>
        <a:lstStyle/>
        <a:p>
          <a:endParaRPr lang="zh-CN" altLang="en-US"/>
        </a:p>
      </dgm:t>
    </dgm:pt>
    <dgm:pt modelId="{9DDC6D14-BFE3-4B44-B388-F42D36B51721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 smtClean="0"/>
            <a:t>申请流程介绍</a:t>
          </a:r>
          <a:endParaRPr lang="zh-CN" altLang="en-US" b="1" dirty="0"/>
        </a:p>
      </dgm:t>
    </dgm:pt>
    <dgm:pt modelId="{EF9990AA-5776-4921-98BD-3C72DF7D46F2}" type="parTrans" cxnId="{C277E338-772C-4A78-BD8C-FF553305C8F3}">
      <dgm:prSet/>
      <dgm:spPr/>
      <dgm:t>
        <a:bodyPr/>
        <a:lstStyle/>
        <a:p>
          <a:endParaRPr lang="zh-CN" altLang="en-US"/>
        </a:p>
      </dgm:t>
    </dgm:pt>
    <dgm:pt modelId="{50775419-B8A9-4DB3-98A8-F15F6692E1C1}" type="sibTrans" cxnId="{C277E338-772C-4A78-BD8C-FF553305C8F3}">
      <dgm:prSet/>
      <dgm:spPr/>
      <dgm:t>
        <a:bodyPr/>
        <a:lstStyle/>
        <a:p>
          <a:endParaRPr lang="zh-CN" altLang="en-US"/>
        </a:p>
      </dgm:t>
    </dgm:pt>
    <dgm:pt modelId="{7ADDBCC7-71BA-4EDE-9950-67E8099082DD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 smtClean="0"/>
            <a:t>资助政策介绍</a:t>
          </a:r>
          <a:endParaRPr lang="zh-CN" altLang="en-US" b="1" dirty="0"/>
        </a:p>
      </dgm:t>
    </dgm:pt>
    <dgm:pt modelId="{7BB200DB-9429-4FFC-B152-B250D74CBD57}" type="parTrans" cxnId="{DC6D325C-3A52-4BE6-A5AF-15B238831697}">
      <dgm:prSet/>
      <dgm:spPr/>
      <dgm:t>
        <a:bodyPr/>
        <a:lstStyle/>
        <a:p>
          <a:endParaRPr lang="zh-CN" altLang="en-US"/>
        </a:p>
      </dgm:t>
    </dgm:pt>
    <dgm:pt modelId="{AB42389D-8FCC-4482-8C0C-69AA09DBAF9B}" type="sibTrans" cxnId="{DC6D325C-3A52-4BE6-A5AF-15B238831697}">
      <dgm:prSet/>
      <dgm:spPr/>
      <dgm:t>
        <a:bodyPr/>
        <a:lstStyle/>
        <a:p>
          <a:endParaRPr lang="zh-CN" altLang="en-US"/>
        </a:p>
      </dgm:t>
    </dgm:pt>
    <dgm:pt modelId="{9DC22675-441E-4C37-9B19-FD35F3A3E474}" type="pres">
      <dgm:prSet presAssocID="{121A41AD-0510-4160-B811-CD2EFF0E52C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E96DAC5-59D6-4EAB-B9E3-C58C2FA08C79}" type="pres">
      <dgm:prSet presAssocID="{B54B0A31-08E4-4FB1-B0C7-E8E4297A8CB6}" presName="composite" presStyleCnt="0"/>
      <dgm:spPr/>
    </dgm:pt>
    <dgm:pt modelId="{37E75C00-74E9-4719-A1A2-DA019A47B450}" type="pres">
      <dgm:prSet presAssocID="{B54B0A31-08E4-4FB1-B0C7-E8E4297A8CB6}" presName="imgShp" presStyleLbl="fgImgPlace1" presStyleIdx="0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  <dgm:t>
        <a:bodyPr/>
        <a:lstStyle/>
        <a:p>
          <a:endParaRPr lang="zh-CN" altLang="en-US"/>
        </a:p>
      </dgm:t>
    </dgm:pt>
    <dgm:pt modelId="{E359D711-F2BF-4B02-AE06-28383D80B603}" type="pres">
      <dgm:prSet presAssocID="{B54B0A31-08E4-4FB1-B0C7-E8E4297A8CB6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2B2A01F-0601-4364-9BAC-989A0E858321}" type="pres">
      <dgm:prSet presAssocID="{E5DC45D0-1C34-4598-B2AA-0B442DD358D8}" presName="spacing" presStyleCnt="0"/>
      <dgm:spPr/>
    </dgm:pt>
    <dgm:pt modelId="{89471910-3A17-43EE-8EA7-F971BFCF0207}" type="pres">
      <dgm:prSet presAssocID="{407EE361-D26F-42ED-A366-C8C8C09FFC5D}" presName="composite" presStyleCnt="0"/>
      <dgm:spPr/>
    </dgm:pt>
    <dgm:pt modelId="{A1F88B39-0EF2-4480-9D1E-45C176EAD4B7}" type="pres">
      <dgm:prSet presAssocID="{407EE361-D26F-42ED-A366-C8C8C09FFC5D}" presName="imgShp" presStyleLbl="fgImgPlace1" presStyleIdx="1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  <dgm:t>
        <a:bodyPr/>
        <a:lstStyle/>
        <a:p>
          <a:endParaRPr lang="zh-CN" altLang="en-US"/>
        </a:p>
      </dgm:t>
    </dgm:pt>
    <dgm:pt modelId="{C607C3FA-4E8E-48BB-837A-EF1760E5A302}" type="pres">
      <dgm:prSet presAssocID="{407EE361-D26F-42ED-A366-C8C8C09FFC5D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C85EC7D-A2D8-4B80-BE4F-5997510DA786}" type="pres">
      <dgm:prSet presAssocID="{ABE750A7-6316-42AE-B64F-35FA70DC0852}" presName="spacing" presStyleCnt="0"/>
      <dgm:spPr/>
    </dgm:pt>
    <dgm:pt modelId="{50C15133-098F-4C0A-9AEB-E42D2DDBF2CA}" type="pres">
      <dgm:prSet presAssocID="{7ADDBCC7-71BA-4EDE-9950-67E8099082DD}" presName="composite" presStyleCnt="0"/>
      <dgm:spPr/>
    </dgm:pt>
    <dgm:pt modelId="{CAB1E2BB-3279-457A-83D7-F6D17640C34A}" type="pres">
      <dgm:prSet presAssocID="{7ADDBCC7-71BA-4EDE-9950-67E8099082DD}" presName="imgShp" presStyleLbl="fgImgPlace1" presStyleIdx="2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</dgm:pt>
    <dgm:pt modelId="{2E0C35CA-C7AB-4D6C-AC6B-D1CDF807F4E5}" type="pres">
      <dgm:prSet presAssocID="{7ADDBCC7-71BA-4EDE-9950-67E8099082DD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ED716C3-8737-4F55-9FCD-DE2FAB240CA4}" type="pres">
      <dgm:prSet presAssocID="{AB42389D-8FCC-4482-8C0C-69AA09DBAF9B}" presName="spacing" presStyleCnt="0"/>
      <dgm:spPr/>
    </dgm:pt>
    <dgm:pt modelId="{27EEBF8F-0249-48C2-87E9-C6123636BD44}" type="pres">
      <dgm:prSet presAssocID="{9DDC6D14-BFE3-4B44-B388-F42D36B51721}" presName="composite" presStyleCnt="0"/>
      <dgm:spPr/>
    </dgm:pt>
    <dgm:pt modelId="{D4D391F5-0F2F-44F2-BF28-75D63E1F6002}" type="pres">
      <dgm:prSet presAssocID="{9DDC6D14-BFE3-4B44-B388-F42D36B51721}" presName="imgShp" presStyleLbl="fgImgPlace1" presStyleIdx="3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</dgm:pt>
    <dgm:pt modelId="{DA9D00AC-234E-4188-B487-F29393968170}" type="pres">
      <dgm:prSet presAssocID="{9DDC6D14-BFE3-4B44-B388-F42D36B51721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292FBEA-C685-419B-8D81-E7800CCE0308}" type="presOf" srcId="{9DDC6D14-BFE3-4B44-B388-F42D36B51721}" destId="{DA9D00AC-234E-4188-B487-F29393968170}" srcOrd="0" destOrd="0" presId="urn:microsoft.com/office/officeart/2005/8/layout/vList3#1"/>
    <dgm:cxn modelId="{DC6D325C-3A52-4BE6-A5AF-15B238831697}" srcId="{121A41AD-0510-4160-B811-CD2EFF0E52C4}" destId="{7ADDBCC7-71BA-4EDE-9950-67E8099082DD}" srcOrd="2" destOrd="0" parTransId="{7BB200DB-9429-4FFC-B152-B250D74CBD57}" sibTransId="{AB42389D-8FCC-4482-8C0C-69AA09DBAF9B}"/>
    <dgm:cxn modelId="{418CEE0F-5FE8-4050-80E2-8E933DB1BCCA}" type="presOf" srcId="{407EE361-D26F-42ED-A366-C8C8C09FFC5D}" destId="{C607C3FA-4E8E-48BB-837A-EF1760E5A302}" srcOrd="0" destOrd="0" presId="urn:microsoft.com/office/officeart/2005/8/layout/vList3#1"/>
    <dgm:cxn modelId="{87C76FAF-8DDA-40EC-A22F-2B0DA1B044BB}" type="presOf" srcId="{121A41AD-0510-4160-B811-CD2EFF0E52C4}" destId="{9DC22675-441E-4C37-9B19-FD35F3A3E474}" srcOrd="0" destOrd="0" presId="urn:microsoft.com/office/officeart/2005/8/layout/vList3#1"/>
    <dgm:cxn modelId="{BF4626B6-7111-45A8-97FE-F210EBF6D2D3}" srcId="{121A41AD-0510-4160-B811-CD2EFF0E52C4}" destId="{407EE361-D26F-42ED-A366-C8C8C09FFC5D}" srcOrd="1" destOrd="0" parTransId="{CABB6EA3-6FB6-49DA-8DE2-842F46547E14}" sibTransId="{ABE750A7-6316-42AE-B64F-35FA70DC0852}"/>
    <dgm:cxn modelId="{C277E338-772C-4A78-BD8C-FF553305C8F3}" srcId="{121A41AD-0510-4160-B811-CD2EFF0E52C4}" destId="{9DDC6D14-BFE3-4B44-B388-F42D36B51721}" srcOrd="3" destOrd="0" parTransId="{EF9990AA-5776-4921-98BD-3C72DF7D46F2}" sibTransId="{50775419-B8A9-4DB3-98A8-F15F6692E1C1}"/>
    <dgm:cxn modelId="{A9385E10-0EE5-44FE-8E3F-0739913CEB78}" type="presOf" srcId="{7ADDBCC7-71BA-4EDE-9950-67E8099082DD}" destId="{2E0C35CA-C7AB-4D6C-AC6B-D1CDF807F4E5}" srcOrd="0" destOrd="0" presId="urn:microsoft.com/office/officeart/2005/8/layout/vList3#1"/>
    <dgm:cxn modelId="{8428BFC5-1270-44FD-BAFA-39A17626BD5B}" type="presOf" srcId="{B54B0A31-08E4-4FB1-B0C7-E8E4297A8CB6}" destId="{E359D711-F2BF-4B02-AE06-28383D80B603}" srcOrd="0" destOrd="0" presId="urn:microsoft.com/office/officeart/2005/8/layout/vList3#1"/>
    <dgm:cxn modelId="{B01BF9CE-3621-45D5-8C24-3F875F5BAA68}" srcId="{121A41AD-0510-4160-B811-CD2EFF0E52C4}" destId="{B54B0A31-08E4-4FB1-B0C7-E8E4297A8CB6}" srcOrd="0" destOrd="0" parTransId="{A53116CE-F548-4E52-9075-D85204FD10B0}" sibTransId="{E5DC45D0-1C34-4598-B2AA-0B442DD358D8}"/>
    <dgm:cxn modelId="{5C238A19-55EB-46FB-B5B8-BF5D331E5D1A}" type="presParOf" srcId="{9DC22675-441E-4C37-9B19-FD35F3A3E474}" destId="{BE96DAC5-59D6-4EAB-B9E3-C58C2FA08C79}" srcOrd="0" destOrd="0" presId="urn:microsoft.com/office/officeart/2005/8/layout/vList3#1"/>
    <dgm:cxn modelId="{FC12A77F-B24C-49E2-BC96-E2C1CDED5535}" type="presParOf" srcId="{BE96DAC5-59D6-4EAB-B9E3-C58C2FA08C79}" destId="{37E75C00-74E9-4719-A1A2-DA019A47B450}" srcOrd="0" destOrd="0" presId="urn:microsoft.com/office/officeart/2005/8/layout/vList3#1"/>
    <dgm:cxn modelId="{3C9504FC-30A9-48DD-8DDA-5241A52DA23A}" type="presParOf" srcId="{BE96DAC5-59D6-4EAB-B9E3-C58C2FA08C79}" destId="{E359D711-F2BF-4B02-AE06-28383D80B603}" srcOrd="1" destOrd="0" presId="urn:microsoft.com/office/officeart/2005/8/layout/vList3#1"/>
    <dgm:cxn modelId="{23C1BE5F-A7B2-4EEE-96D4-35C980B88D35}" type="presParOf" srcId="{9DC22675-441E-4C37-9B19-FD35F3A3E474}" destId="{62B2A01F-0601-4364-9BAC-989A0E858321}" srcOrd="1" destOrd="0" presId="urn:microsoft.com/office/officeart/2005/8/layout/vList3#1"/>
    <dgm:cxn modelId="{778D4B54-B972-4E5F-BA24-856D4D15D1F2}" type="presParOf" srcId="{9DC22675-441E-4C37-9B19-FD35F3A3E474}" destId="{89471910-3A17-43EE-8EA7-F971BFCF0207}" srcOrd="2" destOrd="0" presId="urn:microsoft.com/office/officeart/2005/8/layout/vList3#1"/>
    <dgm:cxn modelId="{37473D1E-094C-4F7D-AC0E-6CFD72DF571E}" type="presParOf" srcId="{89471910-3A17-43EE-8EA7-F971BFCF0207}" destId="{A1F88B39-0EF2-4480-9D1E-45C176EAD4B7}" srcOrd="0" destOrd="0" presId="urn:microsoft.com/office/officeart/2005/8/layout/vList3#1"/>
    <dgm:cxn modelId="{F749F536-09F7-44BA-999F-44F4A43FD2F2}" type="presParOf" srcId="{89471910-3A17-43EE-8EA7-F971BFCF0207}" destId="{C607C3FA-4E8E-48BB-837A-EF1760E5A302}" srcOrd="1" destOrd="0" presId="urn:microsoft.com/office/officeart/2005/8/layout/vList3#1"/>
    <dgm:cxn modelId="{EEF34108-E231-4346-9095-10D95BD85219}" type="presParOf" srcId="{9DC22675-441E-4C37-9B19-FD35F3A3E474}" destId="{3C85EC7D-A2D8-4B80-BE4F-5997510DA786}" srcOrd="3" destOrd="0" presId="urn:microsoft.com/office/officeart/2005/8/layout/vList3#1"/>
    <dgm:cxn modelId="{35A8E7E8-670C-4AB6-A3D1-B834F3213414}" type="presParOf" srcId="{9DC22675-441E-4C37-9B19-FD35F3A3E474}" destId="{50C15133-098F-4C0A-9AEB-E42D2DDBF2CA}" srcOrd="4" destOrd="0" presId="urn:microsoft.com/office/officeart/2005/8/layout/vList3#1"/>
    <dgm:cxn modelId="{DACA9605-87CB-4A83-AF70-E7E654348A89}" type="presParOf" srcId="{50C15133-098F-4C0A-9AEB-E42D2DDBF2CA}" destId="{CAB1E2BB-3279-457A-83D7-F6D17640C34A}" srcOrd="0" destOrd="0" presId="urn:microsoft.com/office/officeart/2005/8/layout/vList3#1"/>
    <dgm:cxn modelId="{3BE0AF8E-3C97-4F25-9001-614EE0744621}" type="presParOf" srcId="{50C15133-098F-4C0A-9AEB-E42D2DDBF2CA}" destId="{2E0C35CA-C7AB-4D6C-AC6B-D1CDF807F4E5}" srcOrd="1" destOrd="0" presId="urn:microsoft.com/office/officeart/2005/8/layout/vList3#1"/>
    <dgm:cxn modelId="{A64F11F8-5332-41FA-8A77-F75AA2D1CBB5}" type="presParOf" srcId="{9DC22675-441E-4C37-9B19-FD35F3A3E474}" destId="{2ED716C3-8737-4F55-9FCD-DE2FAB240CA4}" srcOrd="5" destOrd="0" presId="urn:microsoft.com/office/officeart/2005/8/layout/vList3#1"/>
    <dgm:cxn modelId="{01FD593A-1663-450D-BA7F-753FEBD53278}" type="presParOf" srcId="{9DC22675-441E-4C37-9B19-FD35F3A3E474}" destId="{27EEBF8F-0249-48C2-87E9-C6123636BD44}" srcOrd="6" destOrd="0" presId="urn:microsoft.com/office/officeart/2005/8/layout/vList3#1"/>
    <dgm:cxn modelId="{9B422331-439C-4372-AE47-439A7AD89EB3}" type="presParOf" srcId="{27EEBF8F-0249-48C2-87E9-C6123636BD44}" destId="{D4D391F5-0F2F-44F2-BF28-75D63E1F6002}" srcOrd="0" destOrd="0" presId="urn:microsoft.com/office/officeart/2005/8/layout/vList3#1"/>
    <dgm:cxn modelId="{E886FDD0-BDEA-4FB1-AC9D-B47977763FAD}" type="presParOf" srcId="{27EEBF8F-0249-48C2-87E9-C6123636BD44}" destId="{DA9D00AC-234E-4188-B487-F29393968170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1A41AD-0510-4160-B811-CD2EFF0E52C4}" type="doc">
      <dgm:prSet loTypeId="urn:microsoft.com/office/officeart/2005/8/layout/vList3#1" loCatId="list" qsTypeId="urn:microsoft.com/office/officeart/2005/8/quickstyle/3d3#1" qsCatId="3D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B54B0A31-08E4-4FB1-B0C7-E8E4297A8CB6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 smtClean="0">
              <a:solidFill>
                <a:schemeClr val="bg1"/>
              </a:solidFill>
            </a:rPr>
            <a:t>简介及工作效果</a:t>
          </a:r>
          <a:endParaRPr lang="zh-CN" altLang="en-US" b="1" dirty="0">
            <a:solidFill>
              <a:schemeClr val="bg1"/>
            </a:solidFill>
          </a:endParaRPr>
        </a:p>
      </dgm:t>
    </dgm:pt>
    <dgm:pt modelId="{A53116CE-F548-4E52-9075-D85204FD10B0}" type="parTrans" cxnId="{B01BF9CE-3621-45D5-8C24-3F875F5BAA68}">
      <dgm:prSet/>
      <dgm:spPr/>
      <dgm:t>
        <a:bodyPr/>
        <a:lstStyle/>
        <a:p>
          <a:endParaRPr lang="zh-CN" altLang="en-US"/>
        </a:p>
      </dgm:t>
    </dgm:pt>
    <dgm:pt modelId="{E5DC45D0-1C34-4598-B2AA-0B442DD358D8}" type="sibTrans" cxnId="{B01BF9CE-3621-45D5-8C24-3F875F5BAA68}">
      <dgm:prSet/>
      <dgm:spPr/>
      <dgm:t>
        <a:bodyPr/>
        <a:lstStyle/>
        <a:p>
          <a:endParaRPr lang="zh-CN" altLang="en-US"/>
        </a:p>
      </dgm:t>
    </dgm:pt>
    <dgm:pt modelId="{407EE361-D26F-42ED-A366-C8C8C09FFC5D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 smtClean="0">
              <a:solidFill>
                <a:schemeClr val="bg1"/>
              </a:solidFill>
            </a:rPr>
            <a:t>融资现状及工作体系</a:t>
          </a:r>
          <a:endParaRPr lang="zh-CN" altLang="en-US" b="1" dirty="0">
            <a:solidFill>
              <a:schemeClr val="bg1"/>
            </a:solidFill>
          </a:endParaRPr>
        </a:p>
      </dgm:t>
    </dgm:pt>
    <dgm:pt modelId="{CABB6EA3-6FB6-49DA-8DE2-842F46547E14}" type="parTrans" cxnId="{BF4626B6-7111-45A8-97FE-F210EBF6D2D3}">
      <dgm:prSet/>
      <dgm:spPr/>
      <dgm:t>
        <a:bodyPr/>
        <a:lstStyle/>
        <a:p>
          <a:endParaRPr lang="zh-CN" altLang="en-US"/>
        </a:p>
      </dgm:t>
    </dgm:pt>
    <dgm:pt modelId="{ABE750A7-6316-42AE-B64F-35FA70DC0852}" type="sibTrans" cxnId="{BF4626B6-7111-45A8-97FE-F210EBF6D2D3}">
      <dgm:prSet/>
      <dgm:spPr/>
      <dgm:t>
        <a:bodyPr/>
        <a:lstStyle/>
        <a:p>
          <a:endParaRPr lang="zh-CN" altLang="en-US"/>
        </a:p>
      </dgm:t>
    </dgm:pt>
    <dgm:pt modelId="{9DDC6D14-BFE3-4B44-B388-F42D36B51721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 smtClean="0"/>
            <a:t>申请流程介绍</a:t>
          </a:r>
          <a:endParaRPr lang="zh-CN" altLang="en-US" b="1" dirty="0"/>
        </a:p>
      </dgm:t>
    </dgm:pt>
    <dgm:pt modelId="{EF9990AA-5776-4921-98BD-3C72DF7D46F2}" type="parTrans" cxnId="{C277E338-772C-4A78-BD8C-FF553305C8F3}">
      <dgm:prSet/>
      <dgm:spPr/>
      <dgm:t>
        <a:bodyPr/>
        <a:lstStyle/>
        <a:p>
          <a:endParaRPr lang="zh-CN" altLang="en-US"/>
        </a:p>
      </dgm:t>
    </dgm:pt>
    <dgm:pt modelId="{50775419-B8A9-4DB3-98A8-F15F6692E1C1}" type="sibTrans" cxnId="{C277E338-772C-4A78-BD8C-FF553305C8F3}">
      <dgm:prSet/>
      <dgm:spPr/>
      <dgm:t>
        <a:bodyPr/>
        <a:lstStyle/>
        <a:p>
          <a:endParaRPr lang="zh-CN" altLang="en-US"/>
        </a:p>
      </dgm:t>
    </dgm:pt>
    <dgm:pt modelId="{7ADDBCC7-71BA-4EDE-9950-67E8099082DD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 smtClean="0">
              <a:solidFill>
                <a:srgbClr val="FF0000"/>
              </a:solidFill>
            </a:rPr>
            <a:t>资助政策介绍</a:t>
          </a:r>
          <a:endParaRPr lang="zh-CN" altLang="en-US" b="1" dirty="0">
            <a:solidFill>
              <a:srgbClr val="FF0000"/>
            </a:solidFill>
          </a:endParaRPr>
        </a:p>
      </dgm:t>
    </dgm:pt>
    <dgm:pt modelId="{7BB200DB-9429-4FFC-B152-B250D74CBD57}" type="parTrans" cxnId="{DC6D325C-3A52-4BE6-A5AF-15B238831697}">
      <dgm:prSet/>
      <dgm:spPr/>
      <dgm:t>
        <a:bodyPr/>
        <a:lstStyle/>
        <a:p>
          <a:endParaRPr lang="zh-CN" altLang="en-US"/>
        </a:p>
      </dgm:t>
    </dgm:pt>
    <dgm:pt modelId="{AB42389D-8FCC-4482-8C0C-69AA09DBAF9B}" type="sibTrans" cxnId="{DC6D325C-3A52-4BE6-A5AF-15B238831697}">
      <dgm:prSet/>
      <dgm:spPr/>
      <dgm:t>
        <a:bodyPr/>
        <a:lstStyle/>
        <a:p>
          <a:endParaRPr lang="zh-CN" altLang="en-US"/>
        </a:p>
      </dgm:t>
    </dgm:pt>
    <dgm:pt modelId="{9DC22675-441E-4C37-9B19-FD35F3A3E474}" type="pres">
      <dgm:prSet presAssocID="{121A41AD-0510-4160-B811-CD2EFF0E52C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E96DAC5-59D6-4EAB-B9E3-C58C2FA08C79}" type="pres">
      <dgm:prSet presAssocID="{B54B0A31-08E4-4FB1-B0C7-E8E4297A8CB6}" presName="composite" presStyleCnt="0"/>
      <dgm:spPr/>
    </dgm:pt>
    <dgm:pt modelId="{37E75C00-74E9-4719-A1A2-DA019A47B450}" type="pres">
      <dgm:prSet presAssocID="{B54B0A31-08E4-4FB1-B0C7-E8E4297A8CB6}" presName="imgShp" presStyleLbl="fgImgPlace1" presStyleIdx="0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  <dgm:t>
        <a:bodyPr/>
        <a:lstStyle/>
        <a:p>
          <a:endParaRPr lang="zh-CN" altLang="en-US"/>
        </a:p>
      </dgm:t>
    </dgm:pt>
    <dgm:pt modelId="{E359D711-F2BF-4B02-AE06-28383D80B603}" type="pres">
      <dgm:prSet presAssocID="{B54B0A31-08E4-4FB1-B0C7-E8E4297A8CB6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2B2A01F-0601-4364-9BAC-989A0E858321}" type="pres">
      <dgm:prSet presAssocID="{E5DC45D0-1C34-4598-B2AA-0B442DD358D8}" presName="spacing" presStyleCnt="0"/>
      <dgm:spPr/>
    </dgm:pt>
    <dgm:pt modelId="{89471910-3A17-43EE-8EA7-F971BFCF0207}" type="pres">
      <dgm:prSet presAssocID="{407EE361-D26F-42ED-A366-C8C8C09FFC5D}" presName="composite" presStyleCnt="0"/>
      <dgm:spPr/>
    </dgm:pt>
    <dgm:pt modelId="{A1F88B39-0EF2-4480-9D1E-45C176EAD4B7}" type="pres">
      <dgm:prSet presAssocID="{407EE361-D26F-42ED-A366-C8C8C09FFC5D}" presName="imgShp" presStyleLbl="fgImgPlace1" presStyleIdx="1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  <dgm:t>
        <a:bodyPr/>
        <a:lstStyle/>
        <a:p>
          <a:endParaRPr lang="zh-CN" altLang="en-US"/>
        </a:p>
      </dgm:t>
    </dgm:pt>
    <dgm:pt modelId="{C607C3FA-4E8E-48BB-837A-EF1760E5A302}" type="pres">
      <dgm:prSet presAssocID="{407EE361-D26F-42ED-A366-C8C8C09FFC5D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C85EC7D-A2D8-4B80-BE4F-5997510DA786}" type="pres">
      <dgm:prSet presAssocID="{ABE750A7-6316-42AE-B64F-35FA70DC0852}" presName="spacing" presStyleCnt="0"/>
      <dgm:spPr/>
    </dgm:pt>
    <dgm:pt modelId="{50C15133-098F-4C0A-9AEB-E42D2DDBF2CA}" type="pres">
      <dgm:prSet presAssocID="{7ADDBCC7-71BA-4EDE-9950-67E8099082DD}" presName="composite" presStyleCnt="0"/>
      <dgm:spPr/>
    </dgm:pt>
    <dgm:pt modelId="{CAB1E2BB-3279-457A-83D7-F6D17640C34A}" type="pres">
      <dgm:prSet presAssocID="{7ADDBCC7-71BA-4EDE-9950-67E8099082DD}" presName="imgShp" presStyleLbl="fgImgPlace1" presStyleIdx="2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</dgm:pt>
    <dgm:pt modelId="{2E0C35CA-C7AB-4D6C-AC6B-D1CDF807F4E5}" type="pres">
      <dgm:prSet presAssocID="{7ADDBCC7-71BA-4EDE-9950-67E8099082DD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ED716C3-8737-4F55-9FCD-DE2FAB240CA4}" type="pres">
      <dgm:prSet presAssocID="{AB42389D-8FCC-4482-8C0C-69AA09DBAF9B}" presName="spacing" presStyleCnt="0"/>
      <dgm:spPr/>
    </dgm:pt>
    <dgm:pt modelId="{27EEBF8F-0249-48C2-87E9-C6123636BD44}" type="pres">
      <dgm:prSet presAssocID="{9DDC6D14-BFE3-4B44-B388-F42D36B51721}" presName="composite" presStyleCnt="0"/>
      <dgm:spPr/>
    </dgm:pt>
    <dgm:pt modelId="{D4D391F5-0F2F-44F2-BF28-75D63E1F6002}" type="pres">
      <dgm:prSet presAssocID="{9DDC6D14-BFE3-4B44-B388-F42D36B51721}" presName="imgShp" presStyleLbl="fgImgPlace1" presStyleIdx="3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</dgm:pt>
    <dgm:pt modelId="{DA9D00AC-234E-4188-B487-F29393968170}" type="pres">
      <dgm:prSet presAssocID="{9DDC6D14-BFE3-4B44-B388-F42D36B51721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C6D325C-3A52-4BE6-A5AF-15B238831697}" srcId="{121A41AD-0510-4160-B811-CD2EFF0E52C4}" destId="{7ADDBCC7-71BA-4EDE-9950-67E8099082DD}" srcOrd="2" destOrd="0" parTransId="{7BB200DB-9429-4FFC-B152-B250D74CBD57}" sibTransId="{AB42389D-8FCC-4482-8C0C-69AA09DBAF9B}"/>
    <dgm:cxn modelId="{05C6352E-B459-40DA-B9D4-B26EB8B5B657}" type="presOf" srcId="{7ADDBCC7-71BA-4EDE-9950-67E8099082DD}" destId="{2E0C35CA-C7AB-4D6C-AC6B-D1CDF807F4E5}" srcOrd="0" destOrd="0" presId="urn:microsoft.com/office/officeart/2005/8/layout/vList3#1"/>
    <dgm:cxn modelId="{91F6AD95-99CE-41A6-8939-BE5F1AC222CB}" type="presOf" srcId="{121A41AD-0510-4160-B811-CD2EFF0E52C4}" destId="{9DC22675-441E-4C37-9B19-FD35F3A3E474}" srcOrd="0" destOrd="0" presId="urn:microsoft.com/office/officeart/2005/8/layout/vList3#1"/>
    <dgm:cxn modelId="{7EF85B53-C29A-4283-9434-BAE8DE930BA0}" type="presOf" srcId="{B54B0A31-08E4-4FB1-B0C7-E8E4297A8CB6}" destId="{E359D711-F2BF-4B02-AE06-28383D80B603}" srcOrd="0" destOrd="0" presId="urn:microsoft.com/office/officeart/2005/8/layout/vList3#1"/>
    <dgm:cxn modelId="{BF4626B6-7111-45A8-97FE-F210EBF6D2D3}" srcId="{121A41AD-0510-4160-B811-CD2EFF0E52C4}" destId="{407EE361-D26F-42ED-A366-C8C8C09FFC5D}" srcOrd="1" destOrd="0" parTransId="{CABB6EA3-6FB6-49DA-8DE2-842F46547E14}" sibTransId="{ABE750A7-6316-42AE-B64F-35FA70DC0852}"/>
    <dgm:cxn modelId="{C277E338-772C-4A78-BD8C-FF553305C8F3}" srcId="{121A41AD-0510-4160-B811-CD2EFF0E52C4}" destId="{9DDC6D14-BFE3-4B44-B388-F42D36B51721}" srcOrd="3" destOrd="0" parTransId="{EF9990AA-5776-4921-98BD-3C72DF7D46F2}" sibTransId="{50775419-B8A9-4DB3-98A8-F15F6692E1C1}"/>
    <dgm:cxn modelId="{8EEA7703-7F27-40EC-BA06-529FDC73964F}" type="presOf" srcId="{407EE361-D26F-42ED-A366-C8C8C09FFC5D}" destId="{C607C3FA-4E8E-48BB-837A-EF1760E5A302}" srcOrd="0" destOrd="0" presId="urn:microsoft.com/office/officeart/2005/8/layout/vList3#1"/>
    <dgm:cxn modelId="{E3E1EF63-37CB-40F6-B7C1-D8CD82215933}" type="presOf" srcId="{9DDC6D14-BFE3-4B44-B388-F42D36B51721}" destId="{DA9D00AC-234E-4188-B487-F29393968170}" srcOrd="0" destOrd="0" presId="urn:microsoft.com/office/officeart/2005/8/layout/vList3#1"/>
    <dgm:cxn modelId="{B01BF9CE-3621-45D5-8C24-3F875F5BAA68}" srcId="{121A41AD-0510-4160-B811-CD2EFF0E52C4}" destId="{B54B0A31-08E4-4FB1-B0C7-E8E4297A8CB6}" srcOrd="0" destOrd="0" parTransId="{A53116CE-F548-4E52-9075-D85204FD10B0}" sibTransId="{E5DC45D0-1C34-4598-B2AA-0B442DD358D8}"/>
    <dgm:cxn modelId="{270DAAC2-97AC-4535-86C5-6727CCCDF0C6}" type="presParOf" srcId="{9DC22675-441E-4C37-9B19-FD35F3A3E474}" destId="{BE96DAC5-59D6-4EAB-B9E3-C58C2FA08C79}" srcOrd="0" destOrd="0" presId="urn:microsoft.com/office/officeart/2005/8/layout/vList3#1"/>
    <dgm:cxn modelId="{CC1146C2-B6D7-4E04-B388-67AAD5D24907}" type="presParOf" srcId="{BE96DAC5-59D6-4EAB-B9E3-C58C2FA08C79}" destId="{37E75C00-74E9-4719-A1A2-DA019A47B450}" srcOrd="0" destOrd="0" presId="urn:microsoft.com/office/officeart/2005/8/layout/vList3#1"/>
    <dgm:cxn modelId="{E5E5CABC-DB16-4847-B61E-8C2673500D6C}" type="presParOf" srcId="{BE96DAC5-59D6-4EAB-B9E3-C58C2FA08C79}" destId="{E359D711-F2BF-4B02-AE06-28383D80B603}" srcOrd="1" destOrd="0" presId="urn:microsoft.com/office/officeart/2005/8/layout/vList3#1"/>
    <dgm:cxn modelId="{09910964-A26D-427B-90A7-5A6C4FC9DE49}" type="presParOf" srcId="{9DC22675-441E-4C37-9B19-FD35F3A3E474}" destId="{62B2A01F-0601-4364-9BAC-989A0E858321}" srcOrd="1" destOrd="0" presId="urn:microsoft.com/office/officeart/2005/8/layout/vList3#1"/>
    <dgm:cxn modelId="{086D8ADF-346A-47C2-987F-D63538A94230}" type="presParOf" srcId="{9DC22675-441E-4C37-9B19-FD35F3A3E474}" destId="{89471910-3A17-43EE-8EA7-F971BFCF0207}" srcOrd="2" destOrd="0" presId="urn:microsoft.com/office/officeart/2005/8/layout/vList3#1"/>
    <dgm:cxn modelId="{C68B3F70-0AB0-479C-85E2-5CD298856D4E}" type="presParOf" srcId="{89471910-3A17-43EE-8EA7-F971BFCF0207}" destId="{A1F88B39-0EF2-4480-9D1E-45C176EAD4B7}" srcOrd="0" destOrd="0" presId="urn:microsoft.com/office/officeart/2005/8/layout/vList3#1"/>
    <dgm:cxn modelId="{8B8A3D68-6554-45B1-927E-8A4BB56819E4}" type="presParOf" srcId="{89471910-3A17-43EE-8EA7-F971BFCF0207}" destId="{C607C3FA-4E8E-48BB-837A-EF1760E5A302}" srcOrd="1" destOrd="0" presId="urn:microsoft.com/office/officeart/2005/8/layout/vList3#1"/>
    <dgm:cxn modelId="{B5656CC4-D953-40D0-ABA4-16F6FA721D5D}" type="presParOf" srcId="{9DC22675-441E-4C37-9B19-FD35F3A3E474}" destId="{3C85EC7D-A2D8-4B80-BE4F-5997510DA786}" srcOrd="3" destOrd="0" presId="urn:microsoft.com/office/officeart/2005/8/layout/vList3#1"/>
    <dgm:cxn modelId="{64000DB9-FF38-43D4-867E-B6EBB7C6EED3}" type="presParOf" srcId="{9DC22675-441E-4C37-9B19-FD35F3A3E474}" destId="{50C15133-098F-4C0A-9AEB-E42D2DDBF2CA}" srcOrd="4" destOrd="0" presId="urn:microsoft.com/office/officeart/2005/8/layout/vList3#1"/>
    <dgm:cxn modelId="{0902A12A-68A2-4CDB-82DB-F85A8659682A}" type="presParOf" srcId="{50C15133-098F-4C0A-9AEB-E42D2DDBF2CA}" destId="{CAB1E2BB-3279-457A-83D7-F6D17640C34A}" srcOrd="0" destOrd="0" presId="urn:microsoft.com/office/officeart/2005/8/layout/vList3#1"/>
    <dgm:cxn modelId="{D1589FF2-F730-45DE-B915-5673EC20CF23}" type="presParOf" srcId="{50C15133-098F-4C0A-9AEB-E42D2DDBF2CA}" destId="{2E0C35CA-C7AB-4D6C-AC6B-D1CDF807F4E5}" srcOrd="1" destOrd="0" presId="urn:microsoft.com/office/officeart/2005/8/layout/vList3#1"/>
    <dgm:cxn modelId="{C0DDB223-67DA-43EA-A8A9-0EA56555B060}" type="presParOf" srcId="{9DC22675-441E-4C37-9B19-FD35F3A3E474}" destId="{2ED716C3-8737-4F55-9FCD-DE2FAB240CA4}" srcOrd="5" destOrd="0" presId="urn:microsoft.com/office/officeart/2005/8/layout/vList3#1"/>
    <dgm:cxn modelId="{4F262B1E-4789-4A08-B739-8820155AA84A}" type="presParOf" srcId="{9DC22675-441E-4C37-9B19-FD35F3A3E474}" destId="{27EEBF8F-0249-48C2-87E9-C6123636BD44}" srcOrd="6" destOrd="0" presId="urn:microsoft.com/office/officeart/2005/8/layout/vList3#1"/>
    <dgm:cxn modelId="{A1B773F7-AD23-4477-A28C-0C3837665C4E}" type="presParOf" srcId="{27EEBF8F-0249-48C2-87E9-C6123636BD44}" destId="{D4D391F5-0F2F-44F2-BF28-75D63E1F6002}" srcOrd="0" destOrd="0" presId="urn:microsoft.com/office/officeart/2005/8/layout/vList3#1"/>
    <dgm:cxn modelId="{07508CD0-996A-4E05-AB05-CB289903C739}" type="presParOf" srcId="{27EEBF8F-0249-48C2-87E9-C6123636BD44}" destId="{DA9D00AC-234E-4188-B487-F29393968170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1A41AD-0510-4160-B811-CD2EFF0E52C4}" type="doc">
      <dgm:prSet loTypeId="urn:microsoft.com/office/officeart/2005/8/layout/vList3#1" loCatId="list" qsTypeId="urn:microsoft.com/office/officeart/2005/8/quickstyle/3d3#1" qsCatId="3D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B54B0A31-08E4-4FB1-B0C7-E8E4297A8CB6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 smtClean="0">
              <a:solidFill>
                <a:schemeClr val="bg1"/>
              </a:solidFill>
            </a:rPr>
            <a:t>简介及工作效果</a:t>
          </a:r>
          <a:endParaRPr lang="zh-CN" altLang="en-US" b="1" dirty="0">
            <a:solidFill>
              <a:schemeClr val="bg1"/>
            </a:solidFill>
          </a:endParaRPr>
        </a:p>
      </dgm:t>
    </dgm:pt>
    <dgm:pt modelId="{A53116CE-F548-4E52-9075-D85204FD10B0}" type="parTrans" cxnId="{B01BF9CE-3621-45D5-8C24-3F875F5BAA68}">
      <dgm:prSet/>
      <dgm:spPr/>
      <dgm:t>
        <a:bodyPr/>
        <a:lstStyle/>
        <a:p>
          <a:endParaRPr lang="zh-CN" altLang="en-US"/>
        </a:p>
      </dgm:t>
    </dgm:pt>
    <dgm:pt modelId="{E5DC45D0-1C34-4598-B2AA-0B442DD358D8}" type="sibTrans" cxnId="{B01BF9CE-3621-45D5-8C24-3F875F5BAA68}">
      <dgm:prSet/>
      <dgm:spPr/>
      <dgm:t>
        <a:bodyPr/>
        <a:lstStyle/>
        <a:p>
          <a:endParaRPr lang="zh-CN" altLang="en-US"/>
        </a:p>
      </dgm:t>
    </dgm:pt>
    <dgm:pt modelId="{407EE361-D26F-42ED-A366-C8C8C09FFC5D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 smtClean="0">
              <a:solidFill>
                <a:schemeClr val="bg1"/>
              </a:solidFill>
            </a:rPr>
            <a:t>融资现状及工作体系</a:t>
          </a:r>
          <a:endParaRPr lang="zh-CN" altLang="en-US" b="1" dirty="0">
            <a:solidFill>
              <a:schemeClr val="bg1"/>
            </a:solidFill>
          </a:endParaRPr>
        </a:p>
      </dgm:t>
    </dgm:pt>
    <dgm:pt modelId="{CABB6EA3-6FB6-49DA-8DE2-842F46547E14}" type="parTrans" cxnId="{BF4626B6-7111-45A8-97FE-F210EBF6D2D3}">
      <dgm:prSet/>
      <dgm:spPr/>
      <dgm:t>
        <a:bodyPr/>
        <a:lstStyle/>
        <a:p>
          <a:endParaRPr lang="zh-CN" altLang="en-US"/>
        </a:p>
      </dgm:t>
    </dgm:pt>
    <dgm:pt modelId="{ABE750A7-6316-42AE-B64F-35FA70DC0852}" type="sibTrans" cxnId="{BF4626B6-7111-45A8-97FE-F210EBF6D2D3}">
      <dgm:prSet/>
      <dgm:spPr/>
      <dgm:t>
        <a:bodyPr/>
        <a:lstStyle/>
        <a:p>
          <a:endParaRPr lang="zh-CN" altLang="en-US"/>
        </a:p>
      </dgm:t>
    </dgm:pt>
    <dgm:pt modelId="{9DDC6D14-BFE3-4B44-B388-F42D36B51721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 smtClean="0">
              <a:solidFill>
                <a:srgbClr val="FF0000"/>
              </a:solidFill>
            </a:rPr>
            <a:t>申请流程介绍</a:t>
          </a:r>
          <a:endParaRPr lang="zh-CN" altLang="en-US" b="1" dirty="0">
            <a:solidFill>
              <a:srgbClr val="FF0000"/>
            </a:solidFill>
          </a:endParaRPr>
        </a:p>
      </dgm:t>
    </dgm:pt>
    <dgm:pt modelId="{EF9990AA-5776-4921-98BD-3C72DF7D46F2}" type="parTrans" cxnId="{C277E338-772C-4A78-BD8C-FF553305C8F3}">
      <dgm:prSet/>
      <dgm:spPr/>
      <dgm:t>
        <a:bodyPr/>
        <a:lstStyle/>
        <a:p>
          <a:endParaRPr lang="zh-CN" altLang="en-US"/>
        </a:p>
      </dgm:t>
    </dgm:pt>
    <dgm:pt modelId="{50775419-B8A9-4DB3-98A8-F15F6692E1C1}" type="sibTrans" cxnId="{C277E338-772C-4A78-BD8C-FF553305C8F3}">
      <dgm:prSet/>
      <dgm:spPr/>
      <dgm:t>
        <a:bodyPr/>
        <a:lstStyle/>
        <a:p>
          <a:endParaRPr lang="zh-CN" altLang="en-US"/>
        </a:p>
      </dgm:t>
    </dgm:pt>
    <dgm:pt modelId="{7ADDBCC7-71BA-4EDE-9950-67E8099082DD}">
      <dgm:prSet phldrT="[文本]"/>
      <dgm:spPr>
        <a:solidFill>
          <a:srgbClr val="115BB2"/>
        </a:solidFill>
      </dgm:spPr>
      <dgm:t>
        <a:bodyPr/>
        <a:lstStyle/>
        <a:p>
          <a:r>
            <a:rPr lang="zh-CN" altLang="en-US" b="1" dirty="0" smtClean="0">
              <a:solidFill>
                <a:schemeClr val="bg1"/>
              </a:solidFill>
            </a:rPr>
            <a:t>资助政策介绍</a:t>
          </a:r>
          <a:endParaRPr lang="zh-CN" altLang="en-US" b="1" dirty="0">
            <a:solidFill>
              <a:schemeClr val="bg1"/>
            </a:solidFill>
          </a:endParaRPr>
        </a:p>
      </dgm:t>
    </dgm:pt>
    <dgm:pt modelId="{7BB200DB-9429-4FFC-B152-B250D74CBD57}" type="parTrans" cxnId="{DC6D325C-3A52-4BE6-A5AF-15B238831697}">
      <dgm:prSet/>
      <dgm:spPr/>
      <dgm:t>
        <a:bodyPr/>
        <a:lstStyle/>
        <a:p>
          <a:endParaRPr lang="zh-CN" altLang="en-US"/>
        </a:p>
      </dgm:t>
    </dgm:pt>
    <dgm:pt modelId="{AB42389D-8FCC-4482-8C0C-69AA09DBAF9B}" type="sibTrans" cxnId="{DC6D325C-3A52-4BE6-A5AF-15B238831697}">
      <dgm:prSet/>
      <dgm:spPr/>
      <dgm:t>
        <a:bodyPr/>
        <a:lstStyle/>
        <a:p>
          <a:endParaRPr lang="zh-CN" altLang="en-US"/>
        </a:p>
      </dgm:t>
    </dgm:pt>
    <dgm:pt modelId="{9DC22675-441E-4C37-9B19-FD35F3A3E474}" type="pres">
      <dgm:prSet presAssocID="{121A41AD-0510-4160-B811-CD2EFF0E52C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E96DAC5-59D6-4EAB-B9E3-C58C2FA08C79}" type="pres">
      <dgm:prSet presAssocID="{B54B0A31-08E4-4FB1-B0C7-E8E4297A8CB6}" presName="composite" presStyleCnt="0"/>
      <dgm:spPr/>
    </dgm:pt>
    <dgm:pt modelId="{37E75C00-74E9-4719-A1A2-DA019A47B450}" type="pres">
      <dgm:prSet presAssocID="{B54B0A31-08E4-4FB1-B0C7-E8E4297A8CB6}" presName="imgShp" presStyleLbl="fgImgPlace1" presStyleIdx="0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  <dgm:t>
        <a:bodyPr/>
        <a:lstStyle/>
        <a:p>
          <a:endParaRPr lang="zh-CN" altLang="en-US"/>
        </a:p>
      </dgm:t>
    </dgm:pt>
    <dgm:pt modelId="{E359D711-F2BF-4B02-AE06-28383D80B603}" type="pres">
      <dgm:prSet presAssocID="{B54B0A31-08E4-4FB1-B0C7-E8E4297A8CB6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2B2A01F-0601-4364-9BAC-989A0E858321}" type="pres">
      <dgm:prSet presAssocID="{E5DC45D0-1C34-4598-B2AA-0B442DD358D8}" presName="spacing" presStyleCnt="0"/>
      <dgm:spPr/>
    </dgm:pt>
    <dgm:pt modelId="{89471910-3A17-43EE-8EA7-F971BFCF0207}" type="pres">
      <dgm:prSet presAssocID="{407EE361-D26F-42ED-A366-C8C8C09FFC5D}" presName="composite" presStyleCnt="0"/>
      <dgm:spPr/>
    </dgm:pt>
    <dgm:pt modelId="{A1F88B39-0EF2-4480-9D1E-45C176EAD4B7}" type="pres">
      <dgm:prSet presAssocID="{407EE361-D26F-42ED-A366-C8C8C09FFC5D}" presName="imgShp" presStyleLbl="fgImgPlace1" presStyleIdx="1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  <dgm:t>
        <a:bodyPr/>
        <a:lstStyle/>
        <a:p>
          <a:endParaRPr lang="zh-CN" altLang="en-US"/>
        </a:p>
      </dgm:t>
    </dgm:pt>
    <dgm:pt modelId="{C607C3FA-4E8E-48BB-837A-EF1760E5A302}" type="pres">
      <dgm:prSet presAssocID="{407EE361-D26F-42ED-A366-C8C8C09FFC5D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C85EC7D-A2D8-4B80-BE4F-5997510DA786}" type="pres">
      <dgm:prSet presAssocID="{ABE750A7-6316-42AE-B64F-35FA70DC0852}" presName="spacing" presStyleCnt="0"/>
      <dgm:spPr/>
    </dgm:pt>
    <dgm:pt modelId="{50C15133-098F-4C0A-9AEB-E42D2DDBF2CA}" type="pres">
      <dgm:prSet presAssocID="{7ADDBCC7-71BA-4EDE-9950-67E8099082DD}" presName="composite" presStyleCnt="0"/>
      <dgm:spPr/>
    </dgm:pt>
    <dgm:pt modelId="{CAB1E2BB-3279-457A-83D7-F6D17640C34A}" type="pres">
      <dgm:prSet presAssocID="{7ADDBCC7-71BA-4EDE-9950-67E8099082DD}" presName="imgShp" presStyleLbl="fgImgPlace1" presStyleIdx="2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</dgm:pt>
    <dgm:pt modelId="{2E0C35CA-C7AB-4D6C-AC6B-D1CDF807F4E5}" type="pres">
      <dgm:prSet presAssocID="{7ADDBCC7-71BA-4EDE-9950-67E8099082DD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ED716C3-8737-4F55-9FCD-DE2FAB240CA4}" type="pres">
      <dgm:prSet presAssocID="{AB42389D-8FCC-4482-8C0C-69AA09DBAF9B}" presName="spacing" presStyleCnt="0"/>
      <dgm:spPr/>
    </dgm:pt>
    <dgm:pt modelId="{27EEBF8F-0249-48C2-87E9-C6123636BD44}" type="pres">
      <dgm:prSet presAssocID="{9DDC6D14-BFE3-4B44-B388-F42D36B51721}" presName="composite" presStyleCnt="0"/>
      <dgm:spPr/>
    </dgm:pt>
    <dgm:pt modelId="{D4D391F5-0F2F-44F2-BF28-75D63E1F6002}" type="pres">
      <dgm:prSet presAssocID="{9DDC6D14-BFE3-4B44-B388-F42D36B51721}" presName="imgShp" presStyleLbl="fgImgPlace1" presStyleIdx="3" presStyleCnt="4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gm:spPr>
    </dgm:pt>
    <dgm:pt modelId="{DA9D00AC-234E-4188-B487-F29393968170}" type="pres">
      <dgm:prSet presAssocID="{9DDC6D14-BFE3-4B44-B388-F42D36B51721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04E68DD-A5CB-420A-ADC8-FFCE494785BD}" type="presOf" srcId="{407EE361-D26F-42ED-A366-C8C8C09FFC5D}" destId="{C607C3FA-4E8E-48BB-837A-EF1760E5A302}" srcOrd="0" destOrd="0" presId="urn:microsoft.com/office/officeart/2005/8/layout/vList3#1"/>
    <dgm:cxn modelId="{B01BF9CE-3621-45D5-8C24-3F875F5BAA68}" srcId="{121A41AD-0510-4160-B811-CD2EFF0E52C4}" destId="{B54B0A31-08E4-4FB1-B0C7-E8E4297A8CB6}" srcOrd="0" destOrd="0" parTransId="{A53116CE-F548-4E52-9075-D85204FD10B0}" sibTransId="{E5DC45D0-1C34-4598-B2AA-0B442DD358D8}"/>
    <dgm:cxn modelId="{58CDC100-29E2-4A1A-A5A2-C185B478E8B6}" type="presOf" srcId="{9DDC6D14-BFE3-4B44-B388-F42D36B51721}" destId="{DA9D00AC-234E-4188-B487-F29393968170}" srcOrd="0" destOrd="0" presId="urn:microsoft.com/office/officeart/2005/8/layout/vList3#1"/>
    <dgm:cxn modelId="{175261C0-92D0-430A-A388-40132E8C43F9}" type="presOf" srcId="{B54B0A31-08E4-4FB1-B0C7-E8E4297A8CB6}" destId="{E359D711-F2BF-4B02-AE06-28383D80B603}" srcOrd="0" destOrd="0" presId="urn:microsoft.com/office/officeart/2005/8/layout/vList3#1"/>
    <dgm:cxn modelId="{960517A7-C73A-4D31-9C53-BA9E87BD0755}" type="presOf" srcId="{121A41AD-0510-4160-B811-CD2EFF0E52C4}" destId="{9DC22675-441E-4C37-9B19-FD35F3A3E474}" srcOrd="0" destOrd="0" presId="urn:microsoft.com/office/officeart/2005/8/layout/vList3#1"/>
    <dgm:cxn modelId="{DC6D325C-3A52-4BE6-A5AF-15B238831697}" srcId="{121A41AD-0510-4160-B811-CD2EFF0E52C4}" destId="{7ADDBCC7-71BA-4EDE-9950-67E8099082DD}" srcOrd="2" destOrd="0" parTransId="{7BB200DB-9429-4FFC-B152-B250D74CBD57}" sibTransId="{AB42389D-8FCC-4482-8C0C-69AA09DBAF9B}"/>
    <dgm:cxn modelId="{BF4626B6-7111-45A8-97FE-F210EBF6D2D3}" srcId="{121A41AD-0510-4160-B811-CD2EFF0E52C4}" destId="{407EE361-D26F-42ED-A366-C8C8C09FFC5D}" srcOrd="1" destOrd="0" parTransId="{CABB6EA3-6FB6-49DA-8DE2-842F46547E14}" sibTransId="{ABE750A7-6316-42AE-B64F-35FA70DC0852}"/>
    <dgm:cxn modelId="{74AE4649-0501-4FFB-903D-59A92BE4FF42}" type="presOf" srcId="{7ADDBCC7-71BA-4EDE-9950-67E8099082DD}" destId="{2E0C35CA-C7AB-4D6C-AC6B-D1CDF807F4E5}" srcOrd="0" destOrd="0" presId="urn:microsoft.com/office/officeart/2005/8/layout/vList3#1"/>
    <dgm:cxn modelId="{C277E338-772C-4A78-BD8C-FF553305C8F3}" srcId="{121A41AD-0510-4160-B811-CD2EFF0E52C4}" destId="{9DDC6D14-BFE3-4B44-B388-F42D36B51721}" srcOrd="3" destOrd="0" parTransId="{EF9990AA-5776-4921-98BD-3C72DF7D46F2}" sibTransId="{50775419-B8A9-4DB3-98A8-F15F6692E1C1}"/>
    <dgm:cxn modelId="{E5DB8489-6160-4356-945F-4558965A3CE3}" type="presParOf" srcId="{9DC22675-441E-4C37-9B19-FD35F3A3E474}" destId="{BE96DAC5-59D6-4EAB-B9E3-C58C2FA08C79}" srcOrd="0" destOrd="0" presId="urn:microsoft.com/office/officeart/2005/8/layout/vList3#1"/>
    <dgm:cxn modelId="{E02A0467-753B-4946-8008-D9596CFC0318}" type="presParOf" srcId="{BE96DAC5-59D6-4EAB-B9E3-C58C2FA08C79}" destId="{37E75C00-74E9-4719-A1A2-DA019A47B450}" srcOrd="0" destOrd="0" presId="urn:microsoft.com/office/officeart/2005/8/layout/vList3#1"/>
    <dgm:cxn modelId="{A6CFBFED-CDD8-4FC6-8A3A-4039BC238FCC}" type="presParOf" srcId="{BE96DAC5-59D6-4EAB-B9E3-C58C2FA08C79}" destId="{E359D711-F2BF-4B02-AE06-28383D80B603}" srcOrd="1" destOrd="0" presId="urn:microsoft.com/office/officeart/2005/8/layout/vList3#1"/>
    <dgm:cxn modelId="{F05E4500-6C01-4ECE-A8B3-ABBF9DAF6B6E}" type="presParOf" srcId="{9DC22675-441E-4C37-9B19-FD35F3A3E474}" destId="{62B2A01F-0601-4364-9BAC-989A0E858321}" srcOrd="1" destOrd="0" presId="urn:microsoft.com/office/officeart/2005/8/layout/vList3#1"/>
    <dgm:cxn modelId="{491318E6-ED83-45C8-B1D7-2E85A7009578}" type="presParOf" srcId="{9DC22675-441E-4C37-9B19-FD35F3A3E474}" destId="{89471910-3A17-43EE-8EA7-F971BFCF0207}" srcOrd="2" destOrd="0" presId="urn:microsoft.com/office/officeart/2005/8/layout/vList3#1"/>
    <dgm:cxn modelId="{6BB7993B-14DB-4FBD-A54E-1909EE80E2B4}" type="presParOf" srcId="{89471910-3A17-43EE-8EA7-F971BFCF0207}" destId="{A1F88B39-0EF2-4480-9D1E-45C176EAD4B7}" srcOrd="0" destOrd="0" presId="urn:microsoft.com/office/officeart/2005/8/layout/vList3#1"/>
    <dgm:cxn modelId="{28F50C44-7C7F-4BF2-BCD2-DB5588F5AB6D}" type="presParOf" srcId="{89471910-3A17-43EE-8EA7-F971BFCF0207}" destId="{C607C3FA-4E8E-48BB-837A-EF1760E5A302}" srcOrd="1" destOrd="0" presId="urn:microsoft.com/office/officeart/2005/8/layout/vList3#1"/>
    <dgm:cxn modelId="{E3FF71EF-F4C6-4F21-AC51-5144D412C2B8}" type="presParOf" srcId="{9DC22675-441E-4C37-9B19-FD35F3A3E474}" destId="{3C85EC7D-A2D8-4B80-BE4F-5997510DA786}" srcOrd="3" destOrd="0" presId="urn:microsoft.com/office/officeart/2005/8/layout/vList3#1"/>
    <dgm:cxn modelId="{3BFDC527-12FF-4545-84E3-9775D53E7157}" type="presParOf" srcId="{9DC22675-441E-4C37-9B19-FD35F3A3E474}" destId="{50C15133-098F-4C0A-9AEB-E42D2DDBF2CA}" srcOrd="4" destOrd="0" presId="urn:microsoft.com/office/officeart/2005/8/layout/vList3#1"/>
    <dgm:cxn modelId="{C261E768-D5BC-45D2-8029-A9B134BCA26E}" type="presParOf" srcId="{50C15133-098F-4C0A-9AEB-E42D2DDBF2CA}" destId="{CAB1E2BB-3279-457A-83D7-F6D17640C34A}" srcOrd="0" destOrd="0" presId="urn:microsoft.com/office/officeart/2005/8/layout/vList3#1"/>
    <dgm:cxn modelId="{258E4596-8BFC-43FA-8E9D-BAF7223FA4BC}" type="presParOf" srcId="{50C15133-098F-4C0A-9AEB-E42D2DDBF2CA}" destId="{2E0C35CA-C7AB-4D6C-AC6B-D1CDF807F4E5}" srcOrd="1" destOrd="0" presId="urn:microsoft.com/office/officeart/2005/8/layout/vList3#1"/>
    <dgm:cxn modelId="{3594C2AC-3181-4DAA-A7FF-F06C10E9C38A}" type="presParOf" srcId="{9DC22675-441E-4C37-9B19-FD35F3A3E474}" destId="{2ED716C3-8737-4F55-9FCD-DE2FAB240CA4}" srcOrd="5" destOrd="0" presId="urn:microsoft.com/office/officeart/2005/8/layout/vList3#1"/>
    <dgm:cxn modelId="{6EE0C9F8-58A3-4955-9279-280E126FF528}" type="presParOf" srcId="{9DC22675-441E-4C37-9B19-FD35F3A3E474}" destId="{27EEBF8F-0249-48C2-87E9-C6123636BD44}" srcOrd="6" destOrd="0" presId="urn:microsoft.com/office/officeart/2005/8/layout/vList3#1"/>
    <dgm:cxn modelId="{927883A9-6AAE-48EB-97AB-BF8A0201D7B5}" type="presParOf" srcId="{27EEBF8F-0249-48C2-87E9-C6123636BD44}" destId="{D4D391F5-0F2F-44F2-BF28-75D63E1F6002}" srcOrd="0" destOrd="0" presId="urn:microsoft.com/office/officeart/2005/8/layout/vList3#1"/>
    <dgm:cxn modelId="{2A4657E0-0BF8-4DB2-8CBE-05BF809AB04E}" type="presParOf" srcId="{27EEBF8F-0249-48C2-87E9-C6123636BD44}" destId="{DA9D00AC-234E-4188-B487-F29393968170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9D711-F2BF-4B02-AE06-28383D80B603}">
      <dsp:nvSpPr>
        <dsp:cNvPr id="0" name=""/>
        <dsp:cNvSpPr/>
      </dsp:nvSpPr>
      <dsp:spPr>
        <a:xfrm rot="10800000">
          <a:off x="1383467" y="2049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 smtClean="0">
              <a:solidFill>
                <a:srgbClr val="FF0000"/>
              </a:solidFill>
            </a:rPr>
            <a:t>简介及工作效果</a:t>
          </a:r>
          <a:endParaRPr lang="zh-CN" altLang="en-US" sz="3300" b="1" kern="1200" dirty="0">
            <a:solidFill>
              <a:srgbClr val="FF0000"/>
            </a:solidFill>
          </a:endParaRPr>
        </a:p>
      </dsp:txBody>
      <dsp:txXfrm rot="10800000">
        <a:off x="1587358" y="2049"/>
        <a:ext cx="4479201" cy="815566"/>
      </dsp:txXfrm>
    </dsp:sp>
    <dsp:sp modelId="{37E75C00-74E9-4719-A1A2-DA019A47B450}">
      <dsp:nvSpPr>
        <dsp:cNvPr id="0" name=""/>
        <dsp:cNvSpPr/>
      </dsp:nvSpPr>
      <dsp:spPr>
        <a:xfrm>
          <a:off x="975684" y="2049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607C3FA-4E8E-48BB-837A-EF1760E5A302}">
      <dsp:nvSpPr>
        <dsp:cNvPr id="0" name=""/>
        <dsp:cNvSpPr/>
      </dsp:nvSpPr>
      <dsp:spPr>
        <a:xfrm rot="10800000">
          <a:off x="1383467" y="1061068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 smtClean="0">
              <a:solidFill>
                <a:schemeClr val="bg1"/>
              </a:solidFill>
            </a:rPr>
            <a:t>融资现状及工作体系</a:t>
          </a:r>
          <a:endParaRPr lang="zh-CN" altLang="en-US" sz="3300" b="1" kern="1200" dirty="0">
            <a:solidFill>
              <a:schemeClr val="bg1"/>
            </a:solidFill>
          </a:endParaRPr>
        </a:p>
      </dsp:txBody>
      <dsp:txXfrm rot="10800000">
        <a:off x="1587358" y="1061068"/>
        <a:ext cx="4479201" cy="815566"/>
      </dsp:txXfrm>
    </dsp:sp>
    <dsp:sp modelId="{A1F88B39-0EF2-4480-9D1E-45C176EAD4B7}">
      <dsp:nvSpPr>
        <dsp:cNvPr id="0" name=""/>
        <dsp:cNvSpPr/>
      </dsp:nvSpPr>
      <dsp:spPr>
        <a:xfrm>
          <a:off x="975684" y="1061068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0C35CA-C7AB-4D6C-AC6B-D1CDF807F4E5}">
      <dsp:nvSpPr>
        <dsp:cNvPr id="0" name=""/>
        <dsp:cNvSpPr/>
      </dsp:nvSpPr>
      <dsp:spPr>
        <a:xfrm rot="10800000">
          <a:off x="1383467" y="2120087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 smtClean="0">
              <a:solidFill>
                <a:schemeClr val="bg1"/>
              </a:solidFill>
            </a:rPr>
            <a:t>资助政策介绍</a:t>
          </a:r>
          <a:endParaRPr lang="zh-CN" altLang="en-US" sz="3300" b="1" kern="1200" dirty="0">
            <a:solidFill>
              <a:schemeClr val="bg1"/>
            </a:solidFill>
          </a:endParaRPr>
        </a:p>
      </dsp:txBody>
      <dsp:txXfrm rot="10800000">
        <a:off x="1587358" y="2120087"/>
        <a:ext cx="4479201" cy="815566"/>
      </dsp:txXfrm>
    </dsp:sp>
    <dsp:sp modelId="{CAB1E2BB-3279-457A-83D7-F6D17640C34A}">
      <dsp:nvSpPr>
        <dsp:cNvPr id="0" name=""/>
        <dsp:cNvSpPr/>
      </dsp:nvSpPr>
      <dsp:spPr>
        <a:xfrm>
          <a:off x="975684" y="2120087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A9D00AC-234E-4188-B487-F29393968170}">
      <dsp:nvSpPr>
        <dsp:cNvPr id="0" name=""/>
        <dsp:cNvSpPr/>
      </dsp:nvSpPr>
      <dsp:spPr>
        <a:xfrm rot="10800000">
          <a:off x="1383467" y="3179106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 smtClean="0">
              <a:solidFill>
                <a:schemeClr val="bg1"/>
              </a:solidFill>
            </a:rPr>
            <a:t>申请流程介绍</a:t>
          </a:r>
          <a:endParaRPr lang="zh-CN" altLang="en-US" sz="3300" b="1" kern="1200" dirty="0">
            <a:solidFill>
              <a:schemeClr val="bg1"/>
            </a:solidFill>
          </a:endParaRPr>
        </a:p>
      </dsp:txBody>
      <dsp:txXfrm rot="10800000">
        <a:off x="1587358" y="3179106"/>
        <a:ext cx="4479201" cy="815566"/>
      </dsp:txXfrm>
    </dsp:sp>
    <dsp:sp modelId="{D4D391F5-0F2F-44F2-BF28-75D63E1F6002}">
      <dsp:nvSpPr>
        <dsp:cNvPr id="0" name=""/>
        <dsp:cNvSpPr/>
      </dsp:nvSpPr>
      <dsp:spPr>
        <a:xfrm>
          <a:off x="975684" y="3179106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9D711-F2BF-4B02-AE06-28383D80B603}">
      <dsp:nvSpPr>
        <dsp:cNvPr id="0" name=""/>
        <dsp:cNvSpPr/>
      </dsp:nvSpPr>
      <dsp:spPr>
        <a:xfrm rot="10800000">
          <a:off x="1383467" y="2049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 smtClean="0">
              <a:solidFill>
                <a:schemeClr val="bg1"/>
              </a:solidFill>
            </a:rPr>
            <a:t>简介及工作效果</a:t>
          </a:r>
          <a:endParaRPr lang="zh-CN" altLang="en-US" sz="3300" b="1" kern="1200" dirty="0">
            <a:solidFill>
              <a:schemeClr val="bg1"/>
            </a:solidFill>
          </a:endParaRPr>
        </a:p>
      </dsp:txBody>
      <dsp:txXfrm rot="10800000">
        <a:off x="1587358" y="2049"/>
        <a:ext cx="4479201" cy="815566"/>
      </dsp:txXfrm>
    </dsp:sp>
    <dsp:sp modelId="{37E75C00-74E9-4719-A1A2-DA019A47B450}">
      <dsp:nvSpPr>
        <dsp:cNvPr id="0" name=""/>
        <dsp:cNvSpPr/>
      </dsp:nvSpPr>
      <dsp:spPr>
        <a:xfrm>
          <a:off x="975684" y="2049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607C3FA-4E8E-48BB-837A-EF1760E5A302}">
      <dsp:nvSpPr>
        <dsp:cNvPr id="0" name=""/>
        <dsp:cNvSpPr/>
      </dsp:nvSpPr>
      <dsp:spPr>
        <a:xfrm rot="10800000">
          <a:off x="1383467" y="1061068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 smtClean="0">
              <a:solidFill>
                <a:srgbClr val="FF0000"/>
              </a:solidFill>
            </a:rPr>
            <a:t>融资现状及工作体系</a:t>
          </a:r>
          <a:endParaRPr lang="zh-CN" altLang="en-US" sz="3300" b="1" kern="1200" dirty="0">
            <a:solidFill>
              <a:srgbClr val="FF0000"/>
            </a:solidFill>
          </a:endParaRPr>
        </a:p>
      </dsp:txBody>
      <dsp:txXfrm rot="10800000">
        <a:off x="1587358" y="1061068"/>
        <a:ext cx="4479201" cy="815566"/>
      </dsp:txXfrm>
    </dsp:sp>
    <dsp:sp modelId="{A1F88B39-0EF2-4480-9D1E-45C176EAD4B7}">
      <dsp:nvSpPr>
        <dsp:cNvPr id="0" name=""/>
        <dsp:cNvSpPr/>
      </dsp:nvSpPr>
      <dsp:spPr>
        <a:xfrm>
          <a:off x="975684" y="1061068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0C35CA-C7AB-4D6C-AC6B-D1CDF807F4E5}">
      <dsp:nvSpPr>
        <dsp:cNvPr id="0" name=""/>
        <dsp:cNvSpPr/>
      </dsp:nvSpPr>
      <dsp:spPr>
        <a:xfrm rot="10800000">
          <a:off x="1383467" y="2120087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 smtClean="0"/>
            <a:t>资助政策介绍</a:t>
          </a:r>
          <a:endParaRPr lang="zh-CN" altLang="en-US" sz="3300" b="1" kern="1200" dirty="0"/>
        </a:p>
      </dsp:txBody>
      <dsp:txXfrm rot="10800000">
        <a:off x="1587358" y="2120087"/>
        <a:ext cx="4479201" cy="815566"/>
      </dsp:txXfrm>
    </dsp:sp>
    <dsp:sp modelId="{CAB1E2BB-3279-457A-83D7-F6D17640C34A}">
      <dsp:nvSpPr>
        <dsp:cNvPr id="0" name=""/>
        <dsp:cNvSpPr/>
      </dsp:nvSpPr>
      <dsp:spPr>
        <a:xfrm>
          <a:off x="975684" y="2120087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A9D00AC-234E-4188-B487-F29393968170}">
      <dsp:nvSpPr>
        <dsp:cNvPr id="0" name=""/>
        <dsp:cNvSpPr/>
      </dsp:nvSpPr>
      <dsp:spPr>
        <a:xfrm rot="10800000">
          <a:off x="1383467" y="3179106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 smtClean="0"/>
            <a:t>申请流程介绍</a:t>
          </a:r>
          <a:endParaRPr lang="zh-CN" altLang="en-US" sz="3300" b="1" kern="1200" dirty="0"/>
        </a:p>
      </dsp:txBody>
      <dsp:txXfrm rot="10800000">
        <a:off x="1587358" y="3179106"/>
        <a:ext cx="4479201" cy="815566"/>
      </dsp:txXfrm>
    </dsp:sp>
    <dsp:sp modelId="{D4D391F5-0F2F-44F2-BF28-75D63E1F6002}">
      <dsp:nvSpPr>
        <dsp:cNvPr id="0" name=""/>
        <dsp:cNvSpPr/>
      </dsp:nvSpPr>
      <dsp:spPr>
        <a:xfrm>
          <a:off x="975684" y="3179106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9D711-F2BF-4B02-AE06-28383D80B603}">
      <dsp:nvSpPr>
        <dsp:cNvPr id="0" name=""/>
        <dsp:cNvSpPr/>
      </dsp:nvSpPr>
      <dsp:spPr>
        <a:xfrm rot="10800000">
          <a:off x="1383467" y="2049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 smtClean="0">
              <a:solidFill>
                <a:schemeClr val="bg1"/>
              </a:solidFill>
            </a:rPr>
            <a:t>简介及工作效果</a:t>
          </a:r>
          <a:endParaRPr lang="zh-CN" altLang="en-US" sz="3300" b="1" kern="1200" dirty="0">
            <a:solidFill>
              <a:schemeClr val="bg1"/>
            </a:solidFill>
          </a:endParaRPr>
        </a:p>
      </dsp:txBody>
      <dsp:txXfrm rot="10800000">
        <a:off x="1587358" y="2049"/>
        <a:ext cx="4479201" cy="815566"/>
      </dsp:txXfrm>
    </dsp:sp>
    <dsp:sp modelId="{37E75C00-74E9-4719-A1A2-DA019A47B450}">
      <dsp:nvSpPr>
        <dsp:cNvPr id="0" name=""/>
        <dsp:cNvSpPr/>
      </dsp:nvSpPr>
      <dsp:spPr>
        <a:xfrm>
          <a:off x="975684" y="2049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607C3FA-4E8E-48BB-837A-EF1760E5A302}">
      <dsp:nvSpPr>
        <dsp:cNvPr id="0" name=""/>
        <dsp:cNvSpPr/>
      </dsp:nvSpPr>
      <dsp:spPr>
        <a:xfrm rot="10800000">
          <a:off x="1383467" y="1061068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 smtClean="0">
              <a:solidFill>
                <a:schemeClr val="bg1"/>
              </a:solidFill>
            </a:rPr>
            <a:t>融资现状及工作体系</a:t>
          </a:r>
          <a:endParaRPr lang="zh-CN" altLang="en-US" sz="3300" b="1" kern="1200" dirty="0">
            <a:solidFill>
              <a:schemeClr val="bg1"/>
            </a:solidFill>
          </a:endParaRPr>
        </a:p>
      </dsp:txBody>
      <dsp:txXfrm rot="10800000">
        <a:off x="1587358" y="1061068"/>
        <a:ext cx="4479201" cy="815566"/>
      </dsp:txXfrm>
    </dsp:sp>
    <dsp:sp modelId="{A1F88B39-0EF2-4480-9D1E-45C176EAD4B7}">
      <dsp:nvSpPr>
        <dsp:cNvPr id="0" name=""/>
        <dsp:cNvSpPr/>
      </dsp:nvSpPr>
      <dsp:spPr>
        <a:xfrm>
          <a:off x="975684" y="1061068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0C35CA-C7AB-4D6C-AC6B-D1CDF807F4E5}">
      <dsp:nvSpPr>
        <dsp:cNvPr id="0" name=""/>
        <dsp:cNvSpPr/>
      </dsp:nvSpPr>
      <dsp:spPr>
        <a:xfrm rot="10800000">
          <a:off x="1383467" y="2120087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 smtClean="0">
              <a:solidFill>
                <a:srgbClr val="FF0000"/>
              </a:solidFill>
            </a:rPr>
            <a:t>资助政策介绍</a:t>
          </a:r>
          <a:endParaRPr lang="zh-CN" altLang="en-US" sz="3300" b="1" kern="1200" dirty="0">
            <a:solidFill>
              <a:srgbClr val="FF0000"/>
            </a:solidFill>
          </a:endParaRPr>
        </a:p>
      </dsp:txBody>
      <dsp:txXfrm rot="10800000">
        <a:off x="1587358" y="2120087"/>
        <a:ext cx="4479201" cy="815566"/>
      </dsp:txXfrm>
    </dsp:sp>
    <dsp:sp modelId="{CAB1E2BB-3279-457A-83D7-F6D17640C34A}">
      <dsp:nvSpPr>
        <dsp:cNvPr id="0" name=""/>
        <dsp:cNvSpPr/>
      </dsp:nvSpPr>
      <dsp:spPr>
        <a:xfrm>
          <a:off x="975684" y="2120087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A9D00AC-234E-4188-B487-F29393968170}">
      <dsp:nvSpPr>
        <dsp:cNvPr id="0" name=""/>
        <dsp:cNvSpPr/>
      </dsp:nvSpPr>
      <dsp:spPr>
        <a:xfrm rot="10800000">
          <a:off x="1383467" y="3179106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 smtClean="0"/>
            <a:t>申请流程介绍</a:t>
          </a:r>
          <a:endParaRPr lang="zh-CN" altLang="en-US" sz="3300" b="1" kern="1200" dirty="0"/>
        </a:p>
      </dsp:txBody>
      <dsp:txXfrm rot="10800000">
        <a:off x="1587358" y="3179106"/>
        <a:ext cx="4479201" cy="815566"/>
      </dsp:txXfrm>
    </dsp:sp>
    <dsp:sp modelId="{D4D391F5-0F2F-44F2-BF28-75D63E1F6002}">
      <dsp:nvSpPr>
        <dsp:cNvPr id="0" name=""/>
        <dsp:cNvSpPr/>
      </dsp:nvSpPr>
      <dsp:spPr>
        <a:xfrm>
          <a:off x="975684" y="3179106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9D711-F2BF-4B02-AE06-28383D80B603}">
      <dsp:nvSpPr>
        <dsp:cNvPr id="0" name=""/>
        <dsp:cNvSpPr/>
      </dsp:nvSpPr>
      <dsp:spPr>
        <a:xfrm rot="10800000">
          <a:off x="1383467" y="2049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 smtClean="0">
              <a:solidFill>
                <a:schemeClr val="bg1"/>
              </a:solidFill>
            </a:rPr>
            <a:t>简介及工作效果</a:t>
          </a:r>
          <a:endParaRPr lang="zh-CN" altLang="en-US" sz="3300" b="1" kern="1200" dirty="0">
            <a:solidFill>
              <a:schemeClr val="bg1"/>
            </a:solidFill>
          </a:endParaRPr>
        </a:p>
      </dsp:txBody>
      <dsp:txXfrm rot="10800000">
        <a:off x="1587358" y="2049"/>
        <a:ext cx="4479201" cy="815566"/>
      </dsp:txXfrm>
    </dsp:sp>
    <dsp:sp modelId="{37E75C00-74E9-4719-A1A2-DA019A47B450}">
      <dsp:nvSpPr>
        <dsp:cNvPr id="0" name=""/>
        <dsp:cNvSpPr/>
      </dsp:nvSpPr>
      <dsp:spPr>
        <a:xfrm>
          <a:off x="975684" y="2049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607C3FA-4E8E-48BB-837A-EF1760E5A302}">
      <dsp:nvSpPr>
        <dsp:cNvPr id="0" name=""/>
        <dsp:cNvSpPr/>
      </dsp:nvSpPr>
      <dsp:spPr>
        <a:xfrm rot="10800000">
          <a:off x="1383467" y="1061068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 smtClean="0">
              <a:solidFill>
                <a:schemeClr val="bg1"/>
              </a:solidFill>
            </a:rPr>
            <a:t>融资现状及工作体系</a:t>
          </a:r>
          <a:endParaRPr lang="zh-CN" altLang="en-US" sz="3300" b="1" kern="1200" dirty="0">
            <a:solidFill>
              <a:schemeClr val="bg1"/>
            </a:solidFill>
          </a:endParaRPr>
        </a:p>
      </dsp:txBody>
      <dsp:txXfrm rot="10800000">
        <a:off x="1587358" y="1061068"/>
        <a:ext cx="4479201" cy="815566"/>
      </dsp:txXfrm>
    </dsp:sp>
    <dsp:sp modelId="{A1F88B39-0EF2-4480-9D1E-45C176EAD4B7}">
      <dsp:nvSpPr>
        <dsp:cNvPr id="0" name=""/>
        <dsp:cNvSpPr/>
      </dsp:nvSpPr>
      <dsp:spPr>
        <a:xfrm>
          <a:off x="975684" y="1061068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0C35CA-C7AB-4D6C-AC6B-D1CDF807F4E5}">
      <dsp:nvSpPr>
        <dsp:cNvPr id="0" name=""/>
        <dsp:cNvSpPr/>
      </dsp:nvSpPr>
      <dsp:spPr>
        <a:xfrm rot="10800000">
          <a:off x="1383467" y="2120087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 smtClean="0">
              <a:solidFill>
                <a:schemeClr val="bg1"/>
              </a:solidFill>
            </a:rPr>
            <a:t>资助政策介绍</a:t>
          </a:r>
          <a:endParaRPr lang="zh-CN" altLang="en-US" sz="3300" b="1" kern="1200" dirty="0">
            <a:solidFill>
              <a:schemeClr val="bg1"/>
            </a:solidFill>
          </a:endParaRPr>
        </a:p>
      </dsp:txBody>
      <dsp:txXfrm rot="10800000">
        <a:off x="1587358" y="2120087"/>
        <a:ext cx="4479201" cy="815566"/>
      </dsp:txXfrm>
    </dsp:sp>
    <dsp:sp modelId="{CAB1E2BB-3279-457A-83D7-F6D17640C34A}">
      <dsp:nvSpPr>
        <dsp:cNvPr id="0" name=""/>
        <dsp:cNvSpPr/>
      </dsp:nvSpPr>
      <dsp:spPr>
        <a:xfrm>
          <a:off x="975684" y="2120087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A9D00AC-234E-4188-B487-F29393968170}">
      <dsp:nvSpPr>
        <dsp:cNvPr id="0" name=""/>
        <dsp:cNvSpPr/>
      </dsp:nvSpPr>
      <dsp:spPr>
        <a:xfrm rot="10800000">
          <a:off x="1383467" y="3179106"/>
          <a:ext cx="4683092" cy="815566"/>
        </a:xfrm>
        <a:prstGeom prst="homePlate">
          <a:avLst/>
        </a:prstGeom>
        <a:solidFill>
          <a:srgbClr val="115BB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42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 smtClean="0">
              <a:solidFill>
                <a:srgbClr val="FF0000"/>
              </a:solidFill>
            </a:rPr>
            <a:t>申请流程介绍</a:t>
          </a:r>
          <a:endParaRPr lang="zh-CN" altLang="en-US" sz="3300" b="1" kern="1200" dirty="0">
            <a:solidFill>
              <a:srgbClr val="FF0000"/>
            </a:solidFill>
          </a:endParaRPr>
        </a:p>
      </dsp:txBody>
      <dsp:txXfrm rot="10800000">
        <a:off x="1587358" y="3179106"/>
        <a:ext cx="4479201" cy="815566"/>
      </dsp:txXfrm>
    </dsp:sp>
    <dsp:sp modelId="{D4D391F5-0F2F-44F2-BF28-75D63E1F6002}">
      <dsp:nvSpPr>
        <dsp:cNvPr id="0" name=""/>
        <dsp:cNvSpPr/>
      </dsp:nvSpPr>
      <dsp:spPr>
        <a:xfrm>
          <a:off x="975684" y="3179106"/>
          <a:ext cx="815566" cy="8155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30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#1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#1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#1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#1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3EDA9-941E-4F9B-AA82-912FBE55921A}" type="datetimeFigureOut">
              <a:rPr lang="zh-CN" altLang="en-US" smtClean="0"/>
              <a:t>2018/11/28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28CD8-023B-4E3C-A2B3-EBA4952661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140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37E37-20A0-47F2-99B2-CCDB43A29A07}" type="slidenum">
              <a:rPr lang="zh-CN" altLang="en-US" smtClean="0">
                <a:solidFill>
                  <a:prstClr val="black"/>
                </a:solidFill>
              </a:rPr>
              <a:pPr/>
              <a:t>50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17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A4F0-5EE7-49D6-BC00-99C81B92966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562-C76E-49C4-AEC9-DCA96CBC0B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376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A4F0-5EE7-49D6-BC00-99C81B92966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562-C76E-49C4-AEC9-DCA96CBC0B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70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A4F0-5EE7-49D6-BC00-99C81B92966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562-C76E-49C4-AEC9-DCA96CBC0B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03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8D1E-B0B5-4772-9645-CB7A1E7FF4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EFC3-87CD-48C9-AF70-D2E21559C5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06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8D1E-B0B5-4772-9645-CB7A1E7FF4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EFC3-87CD-48C9-AF70-D2E21559C5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8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8D1E-B0B5-4772-9645-CB7A1E7FF4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EFC3-87CD-48C9-AF70-D2E21559C5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20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8D1E-B0B5-4772-9645-CB7A1E7FF4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EFC3-87CD-48C9-AF70-D2E21559C5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555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8D1E-B0B5-4772-9645-CB7A1E7FF4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EFC3-87CD-48C9-AF70-D2E21559C5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83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8D1E-B0B5-4772-9645-CB7A1E7FF4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EFC3-87CD-48C9-AF70-D2E21559C5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542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8D1E-B0B5-4772-9645-CB7A1E7FF4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EFC3-87CD-48C9-AF70-D2E21559C5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25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8D1E-B0B5-4772-9645-CB7A1E7FF4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EFC3-87CD-48C9-AF70-D2E21559C5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97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A4F0-5EE7-49D6-BC00-99C81B92966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562-C76E-49C4-AEC9-DCA96CBC0B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4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8D1E-B0B5-4772-9645-CB7A1E7FF4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EFC3-87CD-48C9-AF70-D2E21559C5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541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8D1E-B0B5-4772-9645-CB7A1E7FF4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EFC3-87CD-48C9-AF70-D2E21559C5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916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8D1E-B0B5-4772-9645-CB7A1E7FF4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EFC3-87CD-48C9-AF70-D2E21559C5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11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A4F0-5EE7-49D6-BC00-99C81B92966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562-C76E-49C4-AEC9-DCA96CBC0B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249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A4F0-5EE7-49D6-BC00-99C81B92966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562-C76E-49C4-AEC9-DCA96CBC0B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55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A4F0-5EE7-49D6-BC00-99C81B92966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562-C76E-49C4-AEC9-DCA96CBC0B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607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A4F0-5EE7-49D6-BC00-99C81B92966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562-C76E-49C4-AEC9-DCA96CBC0B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53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A4F0-5EE7-49D6-BC00-99C81B92966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562-C76E-49C4-AEC9-DCA96CBC0B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96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A4F0-5EE7-49D6-BC00-99C81B92966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562-C76E-49C4-AEC9-DCA96CBC0B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4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A4F0-5EE7-49D6-BC00-99C81B92966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562-C76E-49C4-AEC9-DCA96CBC0B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723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2A4F0-5EE7-49D6-BC00-99C81B92966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F0562-C76E-49C4-AEC9-DCA96CBC0B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0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C8D1E-B0B5-4772-9645-CB7A1E7FF4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AEFC3-87CD-48C9-AF70-D2E21559C54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9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ppt&#38142;&#25509;/&#20445;&#38505;&#32463;&#32426;&#20844;&#21496;&#19968;&#31449;&#24335;&#26381;&#21153;.pptx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&#20445;&#38505;&#32463;&#32426;&#26381;&#21153;&#21327;&#35758;&#20070;.docx" TargetMode="External"/><Relationship Id="rId2" Type="http://schemas.openxmlformats.org/officeDocument/2006/relationships/hyperlink" Target="&#20445;&#38505;&#32463;&#32426;&#19994;&#21153;&#22996;&#25176;&#20070;.doc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27.223.28.114:8010/patentpledge/jump/tologin.htm?isSuccess=1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 bwMode="auto">
          <a:xfrm>
            <a:off x="0" y="1534886"/>
            <a:ext cx="9144000" cy="2284309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0287" bIns="0" numCol="1" anchor="b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9pPr>
          </a:lstStyle>
          <a:p>
            <a:pPr algn="ctr">
              <a:defRPr/>
            </a:pPr>
            <a:r>
              <a:rPr lang="zh-CN" altLang="en-US" sz="40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青岛市专利权质押</a:t>
            </a:r>
            <a:r>
              <a:rPr lang="zh-CN" altLang="en-US" sz="40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保险</a:t>
            </a:r>
            <a:endParaRPr lang="en-US" altLang="zh-CN" sz="4000" dirty="0" smtClean="0">
              <a:solidFill>
                <a:srgbClr val="4F81B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  <a:p>
            <a:pPr algn="ctr">
              <a:defRPr/>
            </a:pPr>
            <a:r>
              <a:rPr lang="en-US" altLang="zh-CN" sz="40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/>
            </a:r>
            <a:br>
              <a:rPr lang="en-US" altLang="zh-CN" sz="40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</a:br>
            <a:r>
              <a:rPr lang="zh-CN" altLang="en-US" sz="40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贷款业务企业申请工作介绍</a:t>
            </a:r>
            <a:endParaRPr lang="zh-CN" altLang="en-US" sz="4000" dirty="0">
              <a:solidFill>
                <a:srgbClr val="4F81B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微软简隶书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47" y="4107187"/>
            <a:ext cx="9144000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575" b="1" dirty="0">
                <a:solidFill>
                  <a:srgbClr val="009DD9">
                    <a:lumMod val="5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青岛市知识产权事务中心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15" y="4418809"/>
            <a:ext cx="5457493" cy="939005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1685265" y="1348743"/>
            <a:ext cx="5625743" cy="1768091"/>
          </a:xfrm>
          <a:prstGeom prst="rect">
            <a:avLst/>
          </a:prstGeom>
          <a:ln>
            <a:miter lim="800000"/>
            <a:headEnd/>
            <a:tailEnd/>
          </a:ln>
          <a:extLst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zh-CN" altLang="en-US" sz="4500" b="1" dirty="0">
              <a:solidFill>
                <a:srgbClr val="4F81BD">
                  <a:lumMod val="50000"/>
                </a:srgbClr>
              </a:solidFill>
              <a:latin typeface="宋体" panose="02010600030101010101" pitchFamily="2" charset="-122"/>
              <a:ea typeface="微软简隶书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366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3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3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3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78014" y="1805886"/>
            <a:ext cx="4362295" cy="2172571"/>
            <a:chOff x="1021" y="893"/>
            <a:chExt cx="3665" cy="3586"/>
          </a:xfrm>
        </p:grpSpPr>
        <p:sp>
          <p:nvSpPr>
            <p:cNvPr id="4" name="AutoShape 4"/>
            <p:cNvSpPr>
              <a:spLocks noChangeArrowheads="1"/>
            </p:cNvSpPr>
            <p:nvPr/>
          </p:nvSpPr>
          <p:spPr bwMode="auto">
            <a:xfrm rot="20620299">
              <a:off x="1021" y="893"/>
              <a:ext cx="3665" cy="3586"/>
            </a:xfrm>
            <a:custGeom>
              <a:avLst/>
              <a:gdLst>
                <a:gd name="G0" fmla="+- 10094 0 0"/>
                <a:gd name="G1" fmla="+- -11752959 0 0"/>
                <a:gd name="G2" fmla="+- 0 0 -11752959"/>
                <a:gd name="T0" fmla="*/ 0 256 1"/>
                <a:gd name="T1" fmla="*/ 180 256 1"/>
                <a:gd name="G3" fmla="+- -11752959 T0 T1"/>
                <a:gd name="T2" fmla="*/ 0 256 1"/>
                <a:gd name="T3" fmla="*/ 90 256 1"/>
                <a:gd name="G4" fmla="+- -11752959 T2 T3"/>
                <a:gd name="G5" fmla="*/ G4 2 1"/>
                <a:gd name="T4" fmla="*/ 90 256 1"/>
                <a:gd name="T5" fmla="*/ 0 256 1"/>
                <a:gd name="G6" fmla="+- -11752959 T4 T5"/>
                <a:gd name="G7" fmla="*/ G6 2 1"/>
                <a:gd name="G8" fmla="abs -11752959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094"/>
                <a:gd name="G18" fmla="*/ 10094 1 2"/>
                <a:gd name="G19" fmla="+- G18 5400 0"/>
                <a:gd name="G20" fmla="cos G19 -11752959"/>
                <a:gd name="G21" fmla="sin G19 -11752959"/>
                <a:gd name="G22" fmla="+- G20 10800 0"/>
                <a:gd name="G23" fmla="+- G21 10800 0"/>
                <a:gd name="G24" fmla="+- 10800 0 G20"/>
                <a:gd name="G25" fmla="+- 10094 10800 0"/>
                <a:gd name="G26" fmla="?: G9 G17 G25"/>
                <a:gd name="G27" fmla="?: G9 0 21600"/>
                <a:gd name="G28" fmla="cos 10800 -11752959"/>
                <a:gd name="G29" fmla="sin 10800 -11752959"/>
                <a:gd name="G30" fmla="sin 10094 -11752959"/>
                <a:gd name="G31" fmla="+- G28 10800 0"/>
                <a:gd name="G32" fmla="+- G29 10800 0"/>
                <a:gd name="G33" fmla="+- G30 10800 0"/>
                <a:gd name="G34" fmla="?: G4 0 G31"/>
                <a:gd name="G35" fmla="?: -11752959 G34 0"/>
                <a:gd name="G36" fmla="?: G6 G35 G31"/>
                <a:gd name="G37" fmla="+- 21600 0 G36"/>
                <a:gd name="G38" fmla="?: G4 0 G33"/>
                <a:gd name="G39" fmla="?: -11752959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53 w 21600"/>
                <a:gd name="T15" fmla="*/ 10678 h 21600"/>
                <a:gd name="T16" fmla="*/ 10800 w 21600"/>
                <a:gd name="T17" fmla="*/ 706 h 21600"/>
                <a:gd name="T18" fmla="*/ 21247 w 21600"/>
                <a:gd name="T19" fmla="*/ 1067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706" y="10683"/>
                  </a:moveTo>
                  <a:cubicBezTo>
                    <a:pt x="770" y="5154"/>
                    <a:pt x="5270" y="706"/>
                    <a:pt x="10800" y="706"/>
                  </a:cubicBezTo>
                  <a:cubicBezTo>
                    <a:pt x="16329" y="706"/>
                    <a:pt x="20829" y="5154"/>
                    <a:pt x="20893" y="10683"/>
                  </a:cubicBezTo>
                  <a:lnTo>
                    <a:pt x="21599" y="10674"/>
                  </a:lnTo>
                  <a:cubicBezTo>
                    <a:pt x="21530" y="4759"/>
                    <a:pt x="16715" y="0"/>
                    <a:pt x="10799" y="0"/>
                  </a:cubicBezTo>
                  <a:cubicBezTo>
                    <a:pt x="4884" y="0"/>
                    <a:pt x="69" y="4759"/>
                    <a:pt x="0" y="10674"/>
                  </a:cubicBez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980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313" tIns="44450" rIns="87313" bIns="44450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 rot="20586743">
              <a:off x="1242" y="1096"/>
              <a:ext cx="3222" cy="2856"/>
            </a:xfrm>
            <a:custGeom>
              <a:avLst/>
              <a:gdLst>
                <a:gd name="G0" fmla="+- 10529 0 0"/>
                <a:gd name="G1" fmla="+- 11420349 0 0"/>
                <a:gd name="G2" fmla="+- 0 0 11420349"/>
                <a:gd name="T0" fmla="*/ 0 256 1"/>
                <a:gd name="T1" fmla="*/ 180 256 1"/>
                <a:gd name="G3" fmla="+- 11420349 T0 T1"/>
                <a:gd name="T2" fmla="*/ 0 256 1"/>
                <a:gd name="T3" fmla="*/ 90 256 1"/>
                <a:gd name="G4" fmla="+- 11420349 T2 T3"/>
                <a:gd name="G5" fmla="*/ G4 2 1"/>
                <a:gd name="T4" fmla="*/ 90 256 1"/>
                <a:gd name="T5" fmla="*/ 0 256 1"/>
                <a:gd name="G6" fmla="+- 11420349 T4 T5"/>
                <a:gd name="G7" fmla="*/ G6 2 1"/>
                <a:gd name="G8" fmla="abs 11420349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529"/>
                <a:gd name="G18" fmla="*/ 10529 1 2"/>
                <a:gd name="G19" fmla="+- G18 5400 0"/>
                <a:gd name="G20" fmla="cos G19 11420349"/>
                <a:gd name="G21" fmla="sin G19 11420349"/>
                <a:gd name="G22" fmla="+- G20 10800 0"/>
                <a:gd name="G23" fmla="+- G21 10800 0"/>
                <a:gd name="G24" fmla="+- 10800 0 G20"/>
                <a:gd name="G25" fmla="+- 10529 10800 0"/>
                <a:gd name="G26" fmla="?: G9 G17 G25"/>
                <a:gd name="G27" fmla="?: G9 0 21600"/>
                <a:gd name="G28" fmla="cos 10800 11420349"/>
                <a:gd name="G29" fmla="sin 10800 11420349"/>
                <a:gd name="G30" fmla="sin 10529 11420349"/>
                <a:gd name="G31" fmla="+- G28 10800 0"/>
                <a:gd name="G32" fmla="+- G29 10800 0"/>
                <a:gd name="G33" fmla="+- G30 10800 0"/>
                <a:gd name="G34" fmla="?: G4 0 G31"/>
                <a:gd name="G35" fmla="?: 11420349 G34 0"/>
                <a:gd name="G36" fmla="?: G6 G35 G31"/>
                <a:gd name="G37" fmla="+- 21600 0 G36"/>
                <a:gd name="G38" fmla="?: G4 0 G33"/>
                <a:gd name="G39" fmla="?: 11420349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88 w 21600"/>
                <a:gd name="T15" fmla="*/ 11866 h 21600"/>
                <a:gd name="T16" fmla="*/ 10800 w 21600"/>
                <a:gd name="T17" fmla="*/ 271 h 21600"/>
                <a:gd name="T18" fmla="*/ 21412 w 21600"/>
                <a:gd name="T19" fmla="*/ 11866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1852"/>
                  </a:moveTo>
                  <a:cubicBezTo>
                    <a:pt x="288" y="11503"/>
                    <a:pt x="271" y="11151"/>
                    <a:pt x="271" y="10800"/>
                  </a:cubicBezTo>
                  <a:cubicBezTo>
                    <a:pt x="271" y="4984"/>
                    <a:pt x="4984" y="271"/>
                    <a:pt x="10800" y="271"/>
                  </a:cubicBezTo>
                  <a:cubicBezTo>
                    <a:pt x="16615" y="271"/>
                    <a:pt x="21329" y="4984"/>
                    <a:pt x="21329" y="10800"/>
                  </a:cubicBezTo>
                  <a:cubicBezTo>
                    <a:pt x="21329" y="11151"/>
                    <a:pt x="21311" y="11503"/>
                    <a:pt x="21276" y="11852"/>
                  </a:cubicBezTo>
                  <a:lnTo>
                    <a:pt x="21545" y="11880"/>
                  </a:lnTo>
                  <a:cubicBezTo>
                    <a:pt x="21581" y="11521"/>
                    <a:pt x="21600" y="11160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1160"/>
                    <a:pt x="18" y="11521"/>
                    <a:pt x="54" y="11880"/>
                  </a:cubicBez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980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313" tIns="44450" rIns="87313" bIns="44450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68" y="1411"/>
              <a:ext cx="0" cy="1442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980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313" tIns="44450" rIns="87313" bIns="44450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 rot="-1938536">
              <a:off x="2582" y="1522"/>
              <a:ext cx="0" cy="1442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980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313" tIns="44450" rIns="87313" bIns="44450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rot="3461464" flipH="1">
              <a:off x="2279" y="1660"/>
              <a:ext cx="1285" cy="2436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980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313" tIns="44450" rIns="87313" bIns="44450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rot="17953037">
              <a:off x="2273" y="1961"/>
              <a:ext cx="178" cy="1329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980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313" tIns="44450" rIns="87313" bIns="44450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rot="1753037">
              <a:off x="3309" y="1499"/>
              <a:ext cx="0" cy="1487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980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313" tIns="44450" rIns="87313" bIns="44450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rot="5400000">
              <a:off x="2248" y="2131"/>
              <a:ext cx="0" cy="144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8980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313" tIns="44450" rIns="87313" bIns="44450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1657" y="1564"/>
              <a:ext cx="2621" cy="2621"/>
              <a:chOff x="-339" y="1021"/>
              <a:chExt cx="4284" cy="4284"/>
            </a:xfrm>
          </p:grpSpPr>
          <p:sp>
            <p:nvSpPr>
              <p:cNvPr id="18" name="Oval 13"/>
              <p:cNvSpPr>
                <a:spLocks noChangeArrowheads="1"/>
              </p:cNvSpPr>
              <p:nvPr/>
            </p:nvSpPr>
            <p:spPr bwMode="auto">
              <a:xfrm>
                <a:off x="612" y="1939"/>
                <a:ext cx="2381" cy="2381"/>
              </a:xfrm>
              <a:prstGeom prst="ellipse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7313" tIns="44450" rIns="87313" bIns="44450" anchor="ctr"/>
              <a:lstStyle/>
              <a:p>
                <a:endParaRPr lang="zh-CN" altLang="en-US" sz="12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AutoShape 14"/>
              <p:cNvSpPr>
                <a:spLocks noChangeArrowheads="1"/>
              </p:cNvSpPr>
              <p:nvPr/>
            </p:nvSpPr>
            <p:spPr bwMode="auto">
              <a:xfrm>
                <a:off x="-72" y="1254"/>
                <a:ext cx="3750" cy="3750"/>
              </a:xfrm>
              <a:custGeom>
                <a:avLst/>
                <a:gdLst>
                  <a:gd name="G0" fmla="+- 861 0 0"/>
                  <a:gd name="G1" fmla="+- 21600 0 861"/>
                  <a:gd name="G2" fmla="+- 21600 0 86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861" y="10800"/>
                    </a:moveTo>
                    <a:cubicBezTo>
                      <a:pt x="861" y="16289"/>
                      <a:pt x="5311" y="20739"/>
                      <a:pt x="10800" y="20739"/>
                    </a:cubicBezTo>
                    <a:cubicBezTo>
                      <a:pt x="16289" y="20739"/>
                      <a:pt x="20739" y="16289"/>
                      <a:pt x="20739" y="10800"/>
                    </a:cubicBezTo>
                    <a:cubicBezTo>
                      <a:pt x="20739" y="5311"/>
                      <a:pt x="16289" y="861"/>
                      <a:pt x="10800" y="861"/>
                    </a:cubicBezTo>
                    <a:cubicBezTo>
                      <a:pt x="5311" y="861"/>
                      <a:pt x="861" y="5311"/>
                      <a:pt x="861" y="10800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7313" tIns="44450" rIns="87313" bIns="44450" anchor="ctr"/>
              <a:lstStyle/>
              <a:p>
                <a:endParaRPr lang="zh-CN" altLang="en-US" sz="12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AutoShape 15"/>
              <p:cNvSpPr>
                <a:spLocks noChangeArrowheads="1"/>
              </p:cNvSpPr>
              <p:nvPr/>
            </p:nvSpPr>
            <p:spPr bwMode="auto">
              <a:xfrm>
                <a:off x="-339" y="1021"/>
                <a:ext cx="4284" cy="4284"/>
              </a:xfrm>
              <a:custGeom>
                <a:avLst/>
                <a:gdLst>
                  <a:gd name="G0" fmla="+- 861 0 0"/>
                  <a:gd name="G1" fmla="+- 21600 0 861"/>
                  <a:gd name="G2" fmla="+- 21600 0 86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861" y="10800"/>
                    </a:moveTo>
                    <a:cubicBezTo>
                      <a:pt x="861" y="16289"/>
                      <a:pt x="5311" y="20739"/>
                      <a:pt x="10800" y="20739"/>
                    </a:cubicBezTo>
                    <a:cubicBezTo>
                      <a:pt x="16289" y="20739"/>
                      <a:pt x="20739" y="16289"/>
                      <a:pt x="20739" y="10800"/>
                    </a:cubicBezTo>
                    <a:cubicBezTo>
                      <a:pt x="20739" y="5311"/>
                      <a:pt x="16289" y="861"/>
                      <a:pt x="10800" y="861"/>
                    </a:cubicBezTo>
                    <a:cubicBezTo>
                      <a:pt x="5311" y="861"/>
                      <a:pt x="861" y="5311"/>
                      <a:pt x="861" y="10800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81320" dir="2319588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7313" tIns="44450" rIns="87313" bIns="44450" anchor="ctr"/>
              <a:lstStyle/>
              <a:p>
                <a:endParaRPr lang="zh-CN" altLang="en-US" sz="1200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4" name="Oval 17"/>
            <p:cNvSpPr>
              <a:spLocks noChangeArrowheads="1"/>
            </p:cNvSpPr>
            <p:nvPr/>
          </p:nvSpPr>
          <p:spPr bwMode="gray">
            <a:xfrm>
              <a:off x="2290" y="2173"/>
              <a:ext cx="1366" cy="1370"/>
            </a:xfrm>
            <a:prstGeom prst="ellipse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3" name="AutoShape 3"/>
            <p:cNvSpPr>
              <a:spLocks noChangeArrowheads="1"/>
            </p:cNvSpPr>
            <p:nvPr/>
          </p:nvSpPr>
          <p:spPr bwMode="auto">
            <a:xfrm rot="10800000">
              <a:off x="1900" y="1784"/>
              <a:ext cx="2138" cy="2138"/>
            </a:xfrm>
            <a:custGeom>
              <a:avLst/>
              <a:gdLst>
                <a:gd name="G0" fmla="+- 7303 0 0"/>
                <a:gd name="G1" fmla="+- -11774372 0 0"/>
                <a:gd name="G2" fmla="+- 0 0 -11774372"/>
                <a:gd name="T0" fmla="*/ 0 256 1"/>
                <a:gd name="T1" fmla="*/ 180 256 1"/>
                <a:gd name="G3" fmla="+- -11774372 T0 T1"/>
                <a:gd name="T2" fmla="*/ 0 256 1"/>
                <a:gd name="T3" fmla="*/ 90 256 1"/>
                <a:gd name="G4" fmla="+- -11774372 T2 T3"/>
                <a:gd name="G5" fmla="*/ G4 2 1"/>
                <a:gd name="T4" fmla="*/ 90 256 1"/>
                <a:gd name="T5" fmla="*/ 0 256 1"/>
                <a:gd name="G6" fmla="+- -11774372 T4 T5"/>
                <a:gd name="G7" fmla="*/ G6 2 1"/>
                <a:gd name="G8" fmla="abs -11774372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303"/>
                <a:gd name="G18" fmla="*/ 7303 1 2"/>
                <a:gd name="G19" fmla="+- G18 5400 0"/>
                <a:gd name="G20" fmla="cos G19 -11774372"/>
                <a:gd name="G21" fmla="sin G19 -11774372"/>
                <a:gd name="G22" fmla="+- G20 10800 0"/>
                <a:gd name="G23" fmla="+- G21 10800 0"/>
                <a:gd name="G24" fmla="+- 10800 0 G20"/>
                <a:gd name="G25" fmla="+- 7303 10800 0"/>
                <a:gd name="G26" fmla="?: G9 G17 G25"/>
                <a:gd name="G27" fmla="?: G9 0 21600"/>
                <a:gd name="G28" fmla="cos 10800 -11774372"/>
                <a:gd name="G29" fmla="sin 10800 -11774372"/>
                <a:gd name="G30" fmla="sin 7303 -11774372"/>
                <a:gd name="G31" fmla="+- G28 10800 0"/>
                <a:gd name="G32" fmla="+- G29 10800 0"/>
                <a:gd name="G33" fmla="+- G30 10800 0"/>
                <a:gd name="G34" fmla="?: G4 0 G31"/>
                <a:gd name="G35" fmla="?: -11774372 G34 0"/>
                <a:gd name="G36" fmla="?: G6 G35 G31"/>
                <a:gd name="G37" fmla="+- 21600 0 G36"/>
                <a:gd name="G38" fmla="?: G4 0 G33"/>
                <a:gd name="G39" fmla="?: -11774372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748 w 21600"/>
                <a:gd name="T15" fmla="*/ 10746 h 21600"/>
                <a:gd name="T16" fmla="*/ 10800 w 21600"/>
                <a:gd name="T17" fmla="*/ 3497 h 21600"/>
                <a:gd name="T18" fmla="*/ 19852 w 21600"/>
                <a:gd name="T19" fmla="*/ 10746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497" y="10757"/>
                  </a:moveTo>
                  <a:cubicBezTo>
                    <a:pt x="3520" y="6740"/>
                    <a:pt x="6783" y="3497"/>
                    <a:pt x="10800" y="3497"/>
                  </a:cubicBezTo>
                  <a:cubicBezTo>
                    <a:pt x="14816" y="3497"/>
                    <a:pt x="18079" y="6740"/>
                    <a:pt x="18102" y="10757"/>
                  </a:cubicBezTo>
                  <a:lnTo>
                    <a:pt x="21599" y="10736"/>
                  </a:lnTo>
                  <a:cubicBezTo>
                    <a:pt x="21564" y="4796"/>
                    <a:pt x="16739" y="0"/>
                    <a:pt x="10799" y="0"/>
                  </a:cubicBezTo>
                  <a:cubicBezTo>
                    <a:pt x="4860" y="0"/>
                    <a:pt x="35" y="4796"/>
                    <a:pt x="0" y="10736"/>
                  </a:cubicBezTo>
                  <a:close/>
                </a:path>
              </a:pathLst>
            </a:custGeom>
            <a:solidFill>
              <a:srgbClr val="FFCC00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980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7313" tIns="44450" rIns="87313" bIns="44450" anchor="ctr"/>
            <a:lstStyle/>
            <a:p>
              <a:endParaRPr lang="zh-CN" altLang="en-US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4625972" y="1371793"/>
            <a:ext cx="1049279" cy="535624"/>
            <a:chOff x="4788" y="466"/>
            <a:chExt cx="696" cy="698"/>
          </a:xfrm>
        </p:grpSpPr>
        <p:sp>
          <p:nvSpPr>
            <p:cNvPr id="22" name="Oval 22"/>
            <p:cNvSpPr>
              <a:spLocks noChangeArrowheads="1"/>
            </p:cNvSpPr>
            <p:nvPr/>
          </p:nvSpPr>
          <p:spPr bwMode="gray">
            <a:xfrm>
              <a:off x="4788" y="466"/>
              <a:ext cx="696" cy="69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gray">
            <a:xfrm>
              <a:off x="4795" y="484"/>
              <a:ext cx="680" cy="68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gray">
            <a:xfrm>
              <a:off x="4812" y="515"/>
              <a:ext cx="647" cy="6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gray">
            <a:xfrm rot="16200000">
              <a:off x="4834" y="511"/>
              <a:ext cx="602" cy="549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r>
                <a:rPr lang="zh-CN" altLang="en-US" sz="1200" b="1" dirty="0" smtClean="0">
                  <a:solidFill>
                    <a:srgbClr val="FF0000"/>
                  </a:solidFill>
                </a:rPr>
                <a:t>规模小</a:t>
              </a:r>
              <a:endParaRPr lang="zh-CN" altLang="en-US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6"/>
          <p:cNvGrpSpPr>
            <a:grpSpLocks/>
          </p:cNvGrpSpPr>
          <p:nvPr/>
        </p:nvGrpSpPr>
        <p:grpSpPr bwMode="auto">
          <a:xfrm>
            <a:off x="5606159" y="1810073"/>
            <a:ext cx="1049279" cy="535624"/>
            <a:chOff x="4786" y="1443"/>
            <a:chExt cx="696" cy="698"/>
          </a:xfrm>
        </p:grpSpPr>
        <p:sp>
          <p:nvSpPr>
            <p:cNvPr id="37" name="Oval 37"/>
            <p:cNvSpPr>
              <a:spLocks noChangeArrowheads="1"/>
            </p:cNvSpPr>
            <p:nvPr/>
          </p:nvSpPr>
          <p:spPr bwMode="gray">
            <a:xfrm>
              <a:off x="4786" y="1443"/>
              <a:ext cx="696" cy="698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gray">
            <a:xfrm>
              <a:off x="4793" y="1461"/>
              <a:ext cx="680" cy="68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gray">
            <a:xfrm>
              <a:off x="4810" y="1492"/>
              <a:ext cx="647" cy="636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79216"/>
                    <a:invGamma/>
                  </a:schemeClr>
                </a:gs>
                <a:gs pos="100000">
                  <a:schemeClr val="accent2">
                    <a:alpha val="4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gray">
            <a:xfrm rot="16200000">
              <a:off x="4837" y="1428"/>
              <a:ext cx="602" cy="646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>
                    <a:alpha val="3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r>
                <a:rPr lang="zh-CN" altLang="en-US" sz="1200" b="1" dirty="0" smtClean="0">
                  <a:solidFill>
                    <a:prstClr val="black"/>
                  </a:solidFill>
                </a:rPr>
                <a:t>管理差</a:t>
              </a:r>
              <a:endParaRPr lang="zh-CN" altLang="en-US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1" name="Group 41"/>
          <p:cNvGrpSpPr>
            <a:grpSpLocks/>
          </p:cNvGrpSpPr>
          <p:nvPr/>
        </p:nvGrpSpPr>
        <p:grpSpPr bwMode="auto">
          <a:xfrm>
            <a:off x="3231684" y="1489059"/>
            <a:ext cx="1049279" cy="535624"/>
            <a:chOff x="4788" y="466"/>
            <a:chExt cx="696" cy="698"/>
          </a:xfrm>
        </p:grpSpPr>
        <p:sp>
          <p:nvSpPr>
            <p:cNvPr id="42" name="Oval 42"/>
            <p:cNvSpPr>
              <a:spLocks noChangeArrowheads="1"/>
            </p:cNvSpPr>
            <p:nvPr/>
          </p:nvSpPr>
          <p:spPr bwMode="gray">
            <a:xfrm>
              <a:off x="4788" y="466"/>
              <a:ext cx="696" cy="69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gray">
            <a:xfrm>
              <a:off x="4795" y="484"/>
              <a:ext cx="680" cy="68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gray">
            <a:xfrm>
              <a:off x="4812" y="515"/>
              <a:ext cx="647" cy="6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gray">
            <a:xfrm rot="16200000">
              <a:off x="4834" y="510"/>
              <a:ext cx="603" cy="549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r>
                <a:rPr lang="zh-CN" altLang="en-US" sz="1200" b="1" dirty="0" smtClean="0">
                  <a:solidFill>
                    <a:srgbClr val="FF0000"/>
                  </a:solidFill>
                </a:rPr>
                <a:t>积累少</a:t>
              </a:r>
              <a:endParaRPr lang="zh-CN" altLang="en-US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6" name="Group 46"/>
          <p:cNvGrpSpPr>
            <a:grpSpLocks/>
          </p:cNvGrpSpPr>
          <p:nvPr/>
        </p:nvGrpSpPr>
        <p:grpSpPr bwMode="auto">
          <a:xfrm>
            <a:off x="2087171" y="2082572"/>
            <a:ext cx="1049279" cy="535624"/>
            <a:chOff x="4788" y="466"/>
            <a:chExt cx="696" cy="698"/>
          </a:xfrm>
        </p:grpSpPr>
        <p:sp>
          <p:nvSpPr>
            <p:cNvPr id="47" name="Oval 47"/>
            <p:cNvSpPr>
              <a:spLocks noChangeArrowheads="1"/>
            </p:cNvSpPr>
            <p:nvPr/>
          </p:nvSpPr>
          <p:spPr bwMode="gray">
            <a:xfrm>
              <a:off x="4788" y="466"/>
              <a:ext cx="696" cy="69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gray">
            <a:xfrm>
              <a:off x="4795" y="484"/>
              <a:ext cx="680" cy="68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gray">
            <a:xfrm>
              <a:off x="4816" y="515"/>
              <a:ext cx="643" cy="57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gray">
            <a:xfrm rot="16200000">
              <a:off x="4835" y="490"/>
              <a:ext cx="602" cy="59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r>
                <a:rPr lang="zh-CN" altLang="en-US" sz="1200" b="1" dirty="0" smtClean="0">
                  <a:solidFill>
                    <a:srgbClr val="FF0000"/>
                  </a:solidFill>
                </a:rPr>
                <a:t>清资信</a:t>
              </a:r>
              <a:endParaRPr lang="zh-CN" altLang="en-US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1" name="Group 51"/>
          <p:cNvGrpSpPr>
            <a:grpSpLocks/>
          </p:cNvGrpSpPr>
          <p:nvPr/>
        </p:nvGrpSpPr>
        <p:grpSpPr bwMode="auto">
          <a:xfrm>
            <a:off x="1781349" y="3000079"/>
            <a:ext cx="1105213" cy="535624"/>
            <a:chOff x="4788" y="466"/>
            <a:chExt cx="696" cy="698"/>
          </a:xfrm>
        </p:grpSpPr>
        <p:sp>
          <p:nvSpPr>
            <p:cNvPr id="52" name="Oval 52"/>
            <p:cNvSpPr>
              <a:spLocks noChangeArrowheads="1"/>
            </p:cNvSpPr>
            <p:nvPr/>
          </p:nvSpPr>
          <p:spPr bwMode="gray">
            <a:xfrm>
              <a:off x="4788" y="466"/>
              <a:ext cx="696" cy="69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gray">
            <a:xfrm>
              <a:off x="4795" y="484"/>
              <a:ext cx="680" cy="68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gray">
            <a:xfrm>
              <a:off x="4812" y="515"/>
              <a:ext cx="647" cy="63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CN" alt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gray">
            <a:xfrm rot="16200000">
              <a:off x="4835" y="511"/>
              <a:ext cx="602" cy="549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r>
                <a:rPr lang="zh-CN" altLang="en-US" sz="1200" b="1" dirty="0" smtClean="0">
                  <a:solidFill>
                    <a:srgbClr val="FF0000"/>
                  </a:solidFill>
                </a:rPr>
                <a:t>轻资产</a:t>
              </a:r>
              <a:endParaRPr lang="zh-CN" altLang="en-US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7" name="文本框 56"/>
          <p:cNvSpPr txBox="1"/>
          <p:nvPr/>
        </p:nvSpPr>
        <p:spPr>
          <a:xfrm>
            <a:off x="1845360" y="665553"/>
            <a:ext cx="4825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一、中小企业融资现状</a:t>
            </a:r>
            <a:r>
              <a:rPr lang="en-US" altLang="zh-CN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sz="24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1257367" y="4359970"/>
            <a:ext cx="7048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prstClr val="black"/>
                </a:solidFill>
              </a:rPr>
              <a:t>        据民建中央</a:t>
            </a:r>
            <a:r>
              <a:rPr lang="en-US" altLang="zh-CN" b="1" dirty="0" smtClean="0">
                <a:solidFill>
                  <a:prstClr val="black"/>
                </a:solidFill>
              </a:rPr>
              <a:t>2015</a:t>
            </a:r>
            <a:r>
              <a:rPr lang="zh-CN" altLang="en-US" b="1" dirty="0">
                <a:solidFill>
                  <a:prstClr val="black"/>
                </a:solidFill>
              </a:rPr>
              <a:t>发布的调研报告显示，只有</a:t>
            </a:r>
            <a:r>
              <a:rPr lang="en-US" altLang="zh-CN" b="1" dirty="0">
                <a:solidFill>
                  <a:prstClr val="black"/>
                </a:solidFill>
              </a:rPr>
              <a:t>10%</a:t>
            </a:r>
            <a:r>
              <a:rPr lang="zh-CN" altLang="en-US" b="1" dirty="0">
                <a:solidFill>
                  <a:prstClr val="black"/>
                </a:solidFill>
              </a:rPr>
              <a:t>左右的小微企业能够从银行获得贷款，利率普遍上浮约</a:t>
            </a:r>
            <a:r>
              <a:rPr lang="en-US" altLang="zh-CN" b="1" dirty="0">
                <a:solidFill>
                  <a:prstClr val="black"/>
                </a:solidFill>
              </a:rPr>
              <a:t>30%</a:t>
            </a:r>
            <a:r>
              <a:rPr lang="zh-CN" altLang="en-US" b="1" dirty="0">
                <a:solidFill>
                  <a:prstClr val="black"/>
                </a:solidFill>
              </a:rPr>
              <a:t>，融资成本达</a:t>
            </a:r>
            <a:r>
              <a:rPr lang="en-US" altLang="zh-CN" b="1" dirty="0">
                <a:solidFill>
                  <a:prstClr val="black"/>
                </a:solidFill>
              </a:rPr>
              <a:t>15%</a:t>
            </a:r>
            <a:r>
              <a:rPr lang="zh-CN" altLang="en-US" b="1" dirty="0">
                <a:solidFill>
                  <a:prstClr val="black"/>
                </a:solidFill>
              </a:rPr>
              <a:t>左右。其余</a:t>
            </a:r>
            <a:r>
              <a:rPr lang="en-US" altLang="zh-CN" b="1" dirty="0">
                <a:solidFill>
                  <a:prstClr val="black"/>
                </a:solidFill>
              </a:rPr>
              <a:t>90%</a:t>
            </a:r>
            <a:r>
              <a:rPr lang="zh-CN" altLang="en-US" b="1" dirty="0">
                <a:solidFill>
                  <a:prstClr val="black"/>
                </a:solidFill>
              </a:rPr>
              <a:t>的小微企业主要靠小贷公司和民间借贷获得资金，融资成本在</a:t>
            </a:r>
            <a:r>
              <a:rPr lang="en-US" altLang="zh-CN" b="1" dirty="0">
                <a:solidFill>
                  <a:prstClr val="black"/>
                </a:solidFill>
              </a:rPr>
              <a:t>25%</a:t>
            </a:r>
            <a:r>
              <a:rPr lang="zh-CN" altLang="en-US" b="1" dirty="0">
                <a:solidFill>
                  <a:prstClr val="black"/>
                </a:solidFill>
              </a:rPr>
              <a:t>左右，应急式的过桥贷款利率更是高达</a:t>
            </a:r>
            <a:r>
              <a:rPr lang="en-US" altLang="zh-CN" b="1" dirty="0">
                <a:solidFill>
                  <a:prstClr val="black"/>
                </a:solidFill>
              </a:rPr>
              <a:t>40%</a:t>
            </a:r>
            <a:r>
              <a:rPr lang="zh-CN" altLang="en-US" b="1" dirty="0">
                <a:solidFill>
                  <a:prstClr val="black"/>
                </a:solidFill>
              </a:rPr>
              <a:t>以上。</a:t>
            </a:r>
          </a:p>
        </p:txBody>
      </p:sp>
    </p:spTree>
    <p:extLst>
      <p:ext uri="{BB962C8B-B14F-4D97-AF65-F5344CB8AC3E}">
        <p14:creationId xmlns:p14="http://schemas.microsoft.com/office/powerpoint/2010/main" val="48443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02276" y="1014076"/>
            <a:ext cx="6366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二、社会公认的质押贷款难题</a:t>
            </a:r>
            <a:r>
              <a:rPr lang="en-US" altLang="zh-CN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en-US" sz="2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“三难”</a:t>
            </a:r>
            <a:endParaRPr lang="zh-CN" altLang="en-US" sz="24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342484" y="2224075"/>
            <a:ext cx="6085780" cy="2734277"/>
            <a:chOff x="2029520" y="1420251"/>
            <a:chExt cx="4538546" cy="2365938"/>
          </a:xfrm>
        </p:grpSpPr>
        <p:grpSp>
          <p:nvGrpSpPr>
            <p:cNvPr id="7" name="组合 6"/>
            <p:cNvGrpSpPr/>
            <p:nvPr/>
          </p:nvGrpSpPr>
          <p:grpSpPr>
            <a:xfrm>
              <a:off x="2029520" y="1420251"/>
              <a:ext cx="4527395" cy="780585"/>
              <a:chOff x="2029520" y="1420251"/>
              <a:chExt cx="4527395" cy="780585"/>
            </a:xfrm>
          </p:grpSpPr>
          <p:sp>
            <p:nvSpPr>
              <p:cNvPr id="17" name="圆角矩形 16"/>
              <p:cNvSpPr/>
              <p:nvPr/>
            </p:nvSpPr>
            <p:spPr>
              <a:xfrm>
                <a:off x="2029520" y="1420251"/>
                <a:ext cx="4527395" cy="780585"/>
              </a:xfrm>
              <a:prstGeom prst="roundRect">
                <a:avLst/>
              </a:prstGeom>
              <a:noFill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2379757" y="1552425"/>
                <a:ext cx="1543976" cy="505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zh-CN" altLang="en-US" sz="3200" b="1" dirty="0">
                    <a:solidFill>
                      <a:srgbClr val="FF0000"/>
                    </a:solidFill>
                  </a:rPr>
                  <a:t>估价难</a:t>
                </a:r>
                <a:r>
                  <a:rPr lang="zh-CN" altLang="en-US" sz="3200" b="1" dirty="0" smtClean="0">
                    <a:solidFill>
                      <a:srgbClr val="FF0000"/>
                    </a:solidFill>
                  </a:rPr>
                  <a:t>！</a:t>
                </a:r>
                <a:endParaRPr lang="zh-CN" altLang="en-US" sz="32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2040671" y="2216385"/>
              <a:ext cx="4527395" cy="780585"/>
              <a:chOff x="2029522" y="1449659"/>
              <a:chExt cx="4527395" cy="780585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2029522" y="1449659"/>
                <a:ext cx="4527395" cy="780585"/>
              </a:xfrm>
              <a:prstGeom prst="roundRect">
                <a:avLst/>
              </a:prstGeom>
              <a:noFill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2368608" y="1586952"/>
                <a:ext cx="1482520" cy="505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b="1" dirty="0">
                    <a:solidFill>
                      <a:srgbClr val="FF0000"/>
                    </a:solidFill>
                  </a:rPr>
                  <a:t>风 控 难！</a:t>
                </a: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2029521" y="3005604"/>
              <a:ext cx="4527395" cy="780585"/>
              <a:chOff x="2166682" y="1449659"/>
              <a:chExt cx="4527395" cy="780585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2166682" y="1449659"/>
                <a:ext cx="4527395" cy="780585"/>
              </a:xfrm>
              <a:prstGeom prst="roundRect">
                <a:avLst/>
              </a:prstGeom>
              <a:noFill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2516918" y="1586952"/>
                <a:ext cx="1398648" cy="505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b="1" dirty="0">
                    <a:solidFill>
                      <a:srgbClr val="FF0000"/>
                    </a:solidFill>
                  </a:rPr>
                  <a:t>处置</a:t>
                </a:r>
                <a:r>
                  <a:rPr lang="zh-CN" altLang="en-US" sz="3200" b="1" dirty="0" smtClean="0">
                    <a:solidFill>
                      <a:srgbClr val="FF0000"/>
                    </a:solidFill>
                  </a:rPr>
                  <a:t>难！</a:t>
                </a:r>
                <a:endParaRPr lang="zh-CN" altLang="en-US" sz="320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6" name="爆炸形 1 5"/>
          <p:cNvSpPr/>
          <p:nvPr/>
        </p:nvSpPr>
        <p:spPr>
          <a:xfrm>
            <a:off x="4650169" y="2376826"/>
            <a:ext cx="2918303" cy="1930036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风险</a:t>
            </a:r>
            <a:endParaRPr lang="zh-CN" altLang="en-US" sz="2400" b="1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708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45225" y="940022"/>
            <a:ext cx="7221442" cy="4476951"/>
            <a:chOff x="1595180" y="872288"/>
            <a:chExt cx="6968814" cy="4476951"/>
          </a:xfrm>
        </p:grpSpPr>
        <p:sp>
          <p:nvSpPr>
            <p:cNvPr id="3" name="文本框 2"/>
            <p:cNvSpPr txBox="1"/>
            <p:nvPr/>
          </p:nvSpPr>
          <p:spPr>
            <a:xfrm>
              <a:off x="1985844" y="872288"/>
              <a:ext cx="45704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三、企业融资难的症结</a:t>
              </a:r>
              <a:r>
                <a:rPr lang="en-US" altLang="zh-CN" sz="24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----</a:t>
              </a:r>
              <a:r>
                <a:rPr lang="zh-CN" altLang="en-US" sz="2400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“风险”</a:t>
              </a:r>
              <a:endPara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595180" y="1712852"/>
              <a:ext cx="6085780" cy="3636387"/>
              <a:chOff x="2029520" y="1420251"/>
              <a:chExt cx="4538546" cy="3146523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2029520" y="1420251"/>
                <a:ext cx="4527396" cy="780585"/>
                <a:chOff x="2029520" y="1420251"/>
                <a:chExt cx="4527396" cy="780585"/>
              </a:xfrm>
            </p:grpSpPr>
            <p:sp>
              <p:nvSpPr>
                <p:cNvPr id="16" name="圆角矩形 15"/>
                <p:cNvSpPr/>
                <p:nvPr/>
              </p:nvSpPr>
              <p:spPr>
                <a:xfrm>
                  <a:off x="2029520" y="1420251"/>
                  <a:ext cx="4527395" cy="780585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" name="文本框 16"/>
                <p:cNvSpPr txBox="1"/>
                <p:nvPr/>
              </p:nvSpPr>
              <p:spPr>
                <a:xfrm>
                  <a:off x="2256787" y="1655285"/>
                  <a:ext cx="430012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dirty="0" smtClean="0"/>
                    <a:t>轻</a:t>
                  </a:r>
                  <a:r>
                    <a:rPr lang="zh-CN" altLang="en-US" dirty="0"/>
                    <a:t>资产，缺少房屋、土地等</a:t>
                  </a:r>
                  <a:r>
                    <a:rPr lang="zh-CN" altLang="en-US" dirty="0" smtClean="0"/>
                    <a:t>不动产</a:t>
                  </a:r>
                  <a:endParaRPr lang="zh-CN" altLang="en-US" dirty="0"/>
                </a:p>
              </p:txBody>
            </p:sp>
          </p:grpSp>
          <p:grpSp>
            <p:nvGrpSpPr>
              <p:cNvPr id="7" name="组合 6"/>
              <p:cNvGrpSpPr/>
              <p:nvPr/>
            </p:nvGrpSpPr>
            <p:grpSpPr>
              <a:xfrm>
                <a:off x="2040671" y="2216385"/>
                <a:ext cx="4527395" cy="780585"/>
                <a:chOff x="2029522" y="1449659"/>
                <a:chExt cx="4527395" cy="780585"/>
              </a:xfrm>
            </p:grpSpPr>
            <p:sp>
              <p:nvSpPr>
                <p:cNvPr id="14" name="圆角矩形 13"/>
                <p:cNvSpPr/>
                <p:nvPr/>
              </p:nvSpPr>
              <p:spPr>
                <a:xfrm>
                  <a:off x="2029522" y="1449659"/>
                  <a:ext cx="4527395" cy="780585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文本框 14"/>
                <p:cNvSpPr txBox="1"/>
                <p:nvPr/>
              </p:nvSpPr>
              <p:spPr>
                <a:xfrm>
                  <a:off x="2256787" y="1655285"/>
                  <a:ext cx="430012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dirty="0" smtClean="0"/>
                    <a:t>轻资</a:t>
                  </a:r>
                  <a:r>
                    <a:rPr lang="zh-CN" altLang="en-US" dirty="0"/>
                    <a:t>信，没有过贷款信用</a:t>
                  </a:r>
                  <a:r>
                    <a:rPr lang="zh-CN" altLang="en-US" dirty="0" smtClean="0"/>
                    <a:t>记录</a:t>
                  </a:r>
                  <a:endParaRPr lang="zh-CN" altLang="en-US" dirty="0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>
                <a:off x="2029520" y="3786189"/>
                <a:ext cx="4527395" cy="780585"/>
                <a:chOff x="2029522" y="1426158"/>
                <a:chExt cx="4527395" cy="780585"/>
              </a:xfrm>
            </p:grpSpPr>
            <p:sp>
              <p:nvSpPr>
                <p:cNvPr id="12" name="圆角矩形 11"/>
                <p:cNvSpPr/>
                <p:nvPr/>
              </p:nvSpPr>
              <p:spPr>
                <a:xfrm>
                  <a:off x="2029522" y="1426158"/>
                  <a:ext cx="4527395" cy="780585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文本框 12"/>
                <p:cNvSpPr txBox="1"/>
                <p:nvPr/>
              </p:nvSpPr>
              <p:spPr>
                <a:xfrm>
                  <a:off x="2256788" y="1549623"/>
                  <a:ext cx="4183419" cy="5592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dirty="0" smtClean="0"/>
                    <a:t>贷款</a:t>
                  </a:r>
                  <a:r>
                    <a:rPr lang="zh-CN" altLang="en-US" dirty="0"/>
                    <a:t>风险难以得到有效覆盖</a:t>
                  </a:r>
                  <a:r>
                    <a:rPr lang="zh-CN" altLang="en-US" dirty="0" smtClean="0"/>
                    <a:t>，</a:t>
                  </a:r>
                  <a:r>
                    <a:rPr lang="zh-CN" altLang="en-US" dirty="0"/>
                    <a:t>银行</a:t>
                  </a:r>
                  <a:r>
                    <a:rPr lang="zh-CN" altLang="en-US" dirty="0" smtClean="0"/>
                    <a:t>不愿</a:t>
                  </a:r>
                  <a:r>
                    <a:rPr lang="zh-CN" altLang="en-US" dirty="0"/>
                    <a:t>接受企业贷款申请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2029521" y="3005604"/>
                <a:ext cx="4527395" cy="780585"/>
                <a:chOff x="2166682" y="1449659"/>
                <a:chExt cx="4527395" cy="780585"/>
              </a:xfrm>
            </p:grpSpPr>
            <p:sp>
              <p:nvSpPr>
                <p:cNvPr id="10" name="圆角矩形 9"/>
                <p:cNvSpPr/>
                <p:nvPr/>
              </p:nvSpPr>
              <p:spPr>
                <a:xfrm>
                  <a:off x="2166682" y="1449659"/>
                  <a:ext cx="4527395" cy="780585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文本框 10"/>
                <p:cNvSpPr txBox="1"/>
                <p:nvPr/>
              </p:nvSpPr>
              <p:spPr>
                <a:xfrm>
                  <a:off x="2393947" y="1632792"/>
                  <a:ext cx="430012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dirty="0"/>
                    <a:t>规模</a:t>
                  </a:r>
                  <a:r>
                    <a:rPr lang="zh-CN" altLang="en-US" dirty="0" smtClean="0"/>
                    <a:t>小，银行单笔贷款费用成本高，收益低</a:t>
                  </a:r>
                  <a:endParaRPr lang="zh-CN" altLang="en-US" dirty="0"/>
                </a:p>
              </p:txBody>
            </p:sp>
          </p:grpSp>
        </p:grpSp>
        <p:sp>
          <p:nvSpPr>
            <p:cNvPr id="5" name="爆炸形 1 4"/>
            <p:cNvSpPr/>
            <p:nvPr/>
          </p:nvSpPr>
          <p:spPr>
            <a:xfrm>
              <a:off x="5645691" y="2199691"/>
              <a:ext cx="2918303" cy="1539612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 smtClean="0">
                  <a:solidFill>
                    <a:srgbClr val="FFFF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有风险</a:t>
              </a:r>
              <a:endParaRPr lang="zh-CN" altLang="en-US" sz="24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697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504580" y="850541"/>
            <a:ext cx="4264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rgbClr val="07242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四、科技型中小微企业的优势</a:t>
            </a:r>
            <a:endParaRPr lang="zh-CN" altLang="en-US" sz="2400" b="1" dirty="0">
              <a:solidFill>
                <a:srgbClr val="072428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3" y="1964266"/>
            <a:ext cx="2536841" cy="2968978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3905956" y="2161821"/>
            <a:ext cx="682520" cy="2771423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6" name="文本框 5"/>
          <p:cNvSpPr txBox="1"/>
          <p:nvPr/>
        </p:nvSpPr>
        <p:spPr>
          <a:xfrm>
            <a:off x="3984216" y="2885812"/>
            <a:ext cx="381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FF0000"/>
                </a:solidFill>
              </a:rPr>
              <a:t>优势转胜势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736" y="2063042"/>
            <a:ext cx="3414583" cy="287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3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框 45"/>
          <p:cNvSpPr txBox="1"/>
          <p:nvPr/>
        </p:nvSpPr>
        <p:spPr>
          <a:xfrm>
            <a:off x="1135963" y="935896"/>
            <a:ext cx="6372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五、专利权质押保险撬动贷款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破解贷款难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55" y="2015813"/>
            <a:ext cx="2895599" cy="848254"/>
          </a:xfrm>
          <a:prstGeom prst="rect">
            <a:avLst/>
          </a:prstGeom>
        </p:spPr>
      </p:pic>
      <p:grpSp>
        <p:nvGrpSpPr>
          <p:cNvPr id="48" name="组合 47"/>
          <p:cNvGrpSpPr/>
          <p:nvPr/>
        </p:nvGrpSpPr>
        <p:grpSpPr>
          <a:xfrm>
            <a:off x="870332" y="1946756"/>
            <a:ext cx="5631227" cy="4222750"/>
            <a:chOff x="3379104" y="1796415"/>
            <a:chExt cx="4785674" cy="4222750"/>
          </a:xfrm>
        </p:grpSpPr>
        <p:grpSp>
          <p:nvGrpSpPr>
            <p:cNvPr id="49" name="Group 2"/>
            <p:cNvGrpSpPr>
              <a:grpSpLocks/>
            </p:cNvGrpSpPr>
            <p:nvPr/>
          </p:nvGrpSpPr>
          <p:grpSpPr bwMode="auto">
            <a:xfrm>
              <a:off x="3448315" y="1796415"/>
              <a:ext cx="4716463" cy="4222750"/>
              <a:chOff x="2106" y="1426"/>
              <a:chExt cx="2971" cy="2660"/>
            </a:xfrm>
          </p:grpSpPr>
          <p:sp>
            <p:nvSpPr>
              <p:cNvPr id="51" name="Freeform 6"/>
              <p:cNvSpPr>
                <a:spLocks/>
              </p:cNvSpPr>
              <p:nvPr/>
            </p:nvSpPr>
            <p:spPr bwMode="auto">
              <a:xfrm>
                <a:off x="2855" y="1426"/>
                <a:ext cx="2222" cy="1329"/>
              </a:xfrm>
              <a:custGeom>
                <a:avLst/>
                <a:gdLst>
                  <a:gd name="T0" fmla="*/ 0 w 2920"/>
                  <a:gd name="T1" fmla="*/ 936 h 936"/>
                  <a:gd name="T2" fmla="*/ 1559 w 2920"/>
                  <a:gd name="T3" fmla="*/ 0 h 936"/>
                  <a:gd name="T4" fmla="*/ 2920 w 2920"/>
                  <a:gd name="T5" fmla="*/ 0 h 936"/>
                  <a:gd name="T6" fmla="*/ 2920 w 2920"/>
                  <a:gd name="T7" fmla="*/ 312 h 936"/>
                  <a:gd name="T8" fmla="*/ 1559 w 2920"/>
                  <a:gd name="T9" fmla="*/ 312 h 936"/>
                  <a:gd name="T10" fmla="*/ 0 w 2920"/>
                  <a:gd name="T11" fmla="*/ 936 h 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20" h="936">
                    <a:moveTo>
                      <a:pt x="0" y="936"/>
                    </a:moveTo>
                    <a:lnTo>
                      <a:pt x="1559" y="0"/>
                    </a:lnTo>
                    <a:lnTo>
                      <a:pt x="2920" y="0"/>
                    </a:lnTo>
                    <a:lnTo>
                      <a:pt x="2920" y="312"/>
                    </a:lnTo>
                    <a:lnTo>
                      <a:pt x="1559" y="312"/>
                    </a:lnTo>
                    <a:lnTo>
                      <a:pt x="0" y="9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alpha val="39999"/>
                    </a:schemeClr>
                  </a:gs>
                  <a:gs pos="100000">
                    <a:schemeClr val="folHlink">
                      <a:alpha val="60001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" name="Freeform 7"/>
              <p:cNvSpPr>
                <a:spLocks/>
              </p:cNvSpPr>
              <p:nvPr/>
            </p:nvSpPr>
            <p:spPr bwMode="auto">
              <a:xfrm>
                <a:off x="2855" y="1990"/>
                <a:ext cx="2222" cy="765"/>
              </a:xfrm>
              <a:custGeom>
                <a:avLst/>
                <a:gdLst>
                  <a:gd name="T0" fmla="*/ 0 w 2920"/>
                  <a:gd name="T1" fmla="*/ 539 h 539"/>
                  <a:gd name="T2" fmla="*/ 1559 w 2920"/>
                  <a:gd name="T3" fmla="*/ 0 h 539"/>
                  <a:gd name="T4" fmla="*/ 2920 w 2920"/>
                  <a:gd name="T5" fmla="*/ 0 h 539"/>
                  <a:gd name="T6" fmla="*/ 2920 w 2920"/>
                  <a:gd name="T7" fmla="*/ 312 h 539"/>
                  <a:gd name="T8" fmla="*/ 1531 w 2920"/>
                  <a:gd name="T9" fmla="*/ 312 h 539"/>
                  <a:gd name="T10" fmla="*/ 0 w 2920"/>
                  <a:gd name="T11" fmla="*/ 539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20" h="539">
                    <a:moveTo>
                      <a:pt x="0" y="539"/>
                    </a:moveTo>
                    <a:lnTo>
                      <a:pt x="1559" y="0"/>
                    </a:lnTo>
                    <a:lnTo>
                      <a:pt x="2920" y="0"/>
                    </a:lnTo>
                    <a:lnTo>
                      <a:pt x="2920" y="312"/>
                    </a:lnTo>
                    <a:lnTo>
                      <a:pt x="1531" y="312"/>
                    </a:lnTo>
                    <a:lnTo>
                      <a:pt x="0" y="53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alpha val="39999"/>
                    </a:schemeClr>
                  </a:gs>
                  <a:gs pos="100000">
                    <a:schemeClr val="folHlink">
                      <a:alpha val="60001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" name="Freeform 8"/>
              <p:cNvSpPr>
                <a:spLocks/>
              </p:cNvSpPr>
              <p:nvPr/>
            </p:nvSpPr>
            <p:spPr bwMode="auto">
              <a:xfrm rot="10800000" flipV="1">
                <a:off x="2855" y="2553"/>
                <a:ext cx="2222" cy="439"/>
              </a:xfrm>
              <a:custGeom>
                <a:avLst/>
                <a:gdLst>
                  <a:gd name="T0" fmla="*/ 2222 w 2222"/>
                  <a:gd name="T1" fmla="*/ 202 h 439"/>
                  <a:gd name="T2" fmla="*/ 1036 w 2222"/>
                  <a:gd name="T3" fmla="*/ 0 h 439"/>
                  <a:gd name="T4" fmla="*/ 0 w 2222"/>
                  <a:gd name="T5" fmla="*/ 0 h 439"/>
                  <a:gd name="T6" fmla="*/ 0 w 2222"/>
                  <a:gd name="T7" fmla="*/ 439 h 439"/>
                  <a:gd name="T8" fmla="*/ 1056 w 2222"/>
                  <a:gd name="T9" fmla="*/ 433 h 439"/>
                  <a:gd name="T10" fmla="*/ 2222 w 2222"/>
                  <a:gd name="T11" fmla="*/ 202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2" h="439">
                    <a:moveTo>
                      <a:pt x="2222" y="202"/>
                    </a:moveTo>
                    <a:lnTo>
                      <a:pt x="1036" y="0"/>
                    </a:lnTo>
                    <a:lnTo>
                      <a:pt x="0" y="0"/>
                    </a:lnTo>
                    <a:lnTo>
                      <a:pt x="0" y="439"/>
                    </a:lnTo>
                    <a:lnTo>
                      <a:pt x="1056" y="433"/>
                    </a:lnTo>
                    <a:lnTo>
                      <a:pt x="2222" y="2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alpha val="39999"/>
                    </a:schemeClr>
                  </a:gs>
                  <a:gs pos="100000">
                    <a:schemeClr val="folHlink">
                      <a:alpha val="60001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" name="Freeform 9"/>
              <p:cNvSpPr>
                <a:spLocks/>
              </p:cNvSpPr>
              <p:nvPr/>
            </p:nvSpPr>
            <p:spPr bwMode="auto">
              <a:xfrm>
                <a:off x="2855" y="2755"/>
                <a:ext cx="2222" cy="764"/>
              </a:xfrm>
              <a:custGeom>
                <a:avLst/>
                <a:gdLst>
                  <a:gd name="T0" fmla="*/ 0 w 2920"/>
                  <a:gd name="T1" fmla="*/ 0 h 539"/>
                  <a:gd name="T2" fmla="*/ 1559 w 2920"/>
                  <a:gd name="T3" fmla="*/ 227 h 539"/>
                  <a:gd name="T4" fmla="*/ 2920 w 2920"/>
                  <a:gd name="T5" fmla="*/ 227 h 539"/>
                  <a:gd name="T6" fmla="*/ 2920 w 2920"/>
                  <a:gd name="T7" fmla="*/ 539 h 539"/>
                  <a:gd name="T8" fmla="*/ 1559 w 2920"/>
                  <a:gd name="T9" fmla="*/ 539 h 539"/>
                  <a:gd name="T10" fmla="*/ 0 w 2920"/>
                  <a:gd name="T11" fmla="*/ 0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20" h="539">
                    <a:moveTo>
                      <a:pt x="0" y="0"/>
                    </a:moveTo>
                    <a:lnTo>
                      <a:pt x="1559" y="227"/>
                    </a:lnTo>
                    <a:lnTo>
                      <a:pt x="2920" y="227"/>
                    </a:lnTo>
                    <a:lnTo>
                      <a:pt x="2920" y="539"/>
                    </a:lnTo>
                    <a:lnTo>
                      <a:pt x="1559" y="539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alpha val="39999"/>
                    </a:schemeClr>
                  </a:gs>
                  <a:gs pos="100000">
                    <a:schemeClr val="folHlink">
                      <a:alpha val="60001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" name="Freeform 10"/>
              <p:cNvSpPr>
                <a:spLocks/>
              </p:cNvSpPr>
              <p:nvPr/>
            </p:nvSpPr>
            <p:spPr bwMode="auto">
              <a:xfrm>
                <a:off x="2877" y="2755"/>
                <a:ext cx="2200" cy="1328"/>
              </a:xfrm>
              <a:custGeom>
                <a:avLst/>
                <a:gdLst>
                  <a:gd name="T0" fmla="*/ 0 w 2891"/>
                  <a:gd name="T1" fmla="*/ 0 h 936"/>
                  <a:gd name="T2" fmla="*/ 1530 w 2891"/>
                  <a:gd name="T3" fmla="*/ 624 h 936"/>
                  <a:gd name="T4" fmla="*/ 2891 w 2891"/>
                  <a:gd name="T5" fmla="*/ 624 h 936"/>
                  <a:gd name="T6" fmla="*/ 2891 w 2891"/>
                  <a:gd name="T7" fmla="*/ 936 h 936"/>
                  <a:gd name="T8" fmla="*/ 1530 w 2891"/>
                  <a:gd name="T9" fmla="*/ 936 h 936"/>
                  <a:gd name="T10" fmla="*/ 0 w 2891"/>
                  <a:gd name="T11" fmla="*/ 0 h 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91" h="936">
                    <a:moveTo>
                      <a:pt x="0" y="0"/>
                    </a:moveTo>
                    <a:lnTo>
                      <a:pt x="1530" y="624"/>
                    </a:lnTo>
                    <a:lnTo>
                      <a:pt x="2891" y="624"/>
                    </a:lnTo>
                    <a:lnTo>
                      <a:pt x="2891" y="936"/>
                    </a:lnTo>
                    <a:lnTo>
                      <a:pt x="1530" y="93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alpha val="39999"/>
                    </a:schemeClr>
                  </a:gs>
                  <a:gs pos="100000">
                    <a:schemeClr val="folHlink">
                      <a:alpha val="60001"/>
                    </a:schemeClr>
                  </a:gs>
                </a:gsLst>
                <a:path path="rect">
                  <a:fillToRect l="50000" t="50000" r="50000" b="50000"/>
                </a:path>
              </a:gradFill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56" name="Group 16"/>
              <p:cNvGrpSpPr>
                <a:grpSpLocks/>
              </p:cNvGrpSpPr>
              <p:nvPr/>
            </p:nvGrpSpPr>
            <p:grpSpPr bwMode="auto">
              <a:xfrm>
                <a:off x="2310" y="2152"/>
                <a:ext cx="1134" cy="1134"/>
                <a:chOff x="2290" y="1752"/>
                <a:chExt cx="1134" cy="1134"/>
              </a:xfrm>
            </p:grpSpPr>
            <p:sp>
              <p:nvSpPr>
                <p:cNvPr id="68" name="AutoShape 17"/>
                <p:cNvSpPr>
                  <a:spLocks noChangeArrowheads="1"/>
                </p:cNvSpPr>
                <p:nvPr/>
              </p:nvSpPr>
              <p:spPr bwMode="auto">
                <a:xfrm rot="900000">
                  <a:off x="2290" y="1752"/>
                  <a:ext cx="1134" cy="1134"/>
                </a:xfrm>
                <a:prstGeom prst="star5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9" name="AutoShape 18"/>
                <p:cNvSpPr>
                  <a:spLocks noChangeArrowheads="1"/>
                </p:cNvSpPr>
                <p:nvPr/>
              </p:nvSpPr>
              <p:spPr bwMode="auto">
                <a:xfrm rot="-900000">
                  <a:off x="2290" y="1752"/>
                  <a:ext cx="1134" cy="1134"/>
                </a:xfrm>
                <a:prstGeom prst="star5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57" name="Rectangle 25"/>
              <p:cNvSpPr>
                <a:spLocks noChangeArrowheads="1"/>
              </p:cNvSpPr>
              <p:nvPr/>
            </p:nvSpPr>
            <p:spPr bwMode="auto">
              <a:xfrm flipH="1">
                <a:off x="4073" y="1426"/>
                <a:ext cx="997" cy="431"/>
              </a:xfrm>
              <a:prstGeom prst="rect">
                <a:avLst/>
              </a:prstGeom>
              <a:gradFill rotWithShape="1">
                <a:gsLst>
                  <a:gs pos="0">
                    <a:schemeClr val="accent1">
                      <a:alpha val="3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8" name="Rectangle 26"/>
              <p:cNvSpPr>
                <a:spLocks noChangeArrowheads="1"/>
              </p:cNvSpPr>
              <p:nvPr/>
            </p:nvSpPr>
            <p:spPr bwMode="auto">
              <a:xfrm flipH="1">
                <a:off x="4073" y="1990"/>
                <a:ext cx="997" cy="431"/>
              </a:xfrm>
              <a:prstGeom prst="rect">
                <a:avLst/>
              </a:prstGeom>
              <a:gradFill rotWithShape="1">
                <a:gsLst>
                  <a:gs pos="0">
                    <a:schemeClr val="accent1">
                      <a:alpha val="3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9" name="Rectangle 27"/>
              <p:cNvSpPr>
                <a:spLocks noChangeArrowheads="1"/>
              </p:cNvSpPr>
              <p:nvPr/>
            </p:nvSpPr>
            <p:spPr bwMode="auto">
              <a:xfrm flipH="1">
                <a:off x="4073" y="2554"/>
                <a:ext cx="997" cy="431"/>
              </a:xfrm>
              <a:prstGeom prst="rect">
                <a:avLst/>
              </a:prstGeom>
              <a:gradFill rotWithShape="1">
                <a:gsLst>
                  <a:gs pos="0">
                    <a:schemeClr val="accent1">
                      <a:alpha val="3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0" name="Rectangle 28"/>
              <p:cNvSpPr>
                <a:spLocks noChangeArrowheads="1"/>
              </p:cNvSpPr>
              <p:nvPr/>
            </p:nvSpPr>
            <p:spPr bwMode="auto">
              <a:xfrm flipH="1">
                <a:off x="4073" y="3082"/>
                <a:ext cx="997" cy="431"/>
              </a:xfrm>
              <a:prstGeom prst="rect">
                <a:avLst/>
              </a:prstGeom>
              <a:gradFill rotWithShape="1">
                <a:gsLst>
                  <a:gs pos="0">
                    <a:schemeClr val="accent1">
                      <a:alpha val="3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1" name="Rectangle 29"/>
              <p:cNvSpPr>
                <a:spLocks noChangeArrowheads="1"/>
              </p:cNvSpPr>
              <p:nvPr/>
            </p:nvSpPr>
            <p:spPr bwMode="auto">
              <a:xfrm flipH="1">
                <a:off x="4073" y="3646"/>
                <a:ext cx="997" cy="431"/>
              </a:xfrm>
              <a:prstGeom prst="rect">
                <a:avLst/>
              </a:prstGeom>
              <a:gradFill rotWithShape="1">
                <a:gsLst>
                  <a:gs pos="0">
                    <a:schemeClr val="accent1">
                      <a:alpha val="3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2" name="Rectangle 25"/>
              <p:cNvSpPr>
                <a:spLocks noChangeArrowheads="1"/>
              </p:cNvSpPr>
              <p:nvPr/>
            </p:nvSpPr>
            <p:spPr bwMode="auto">
              <a:xfrm flipH="1">
                <a:off x="4080" y="1435"/>
                <a:ext cx="997" cy="43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zh-CN" altLang="en-US" b="1" dirty="0" smtClean="0">
                    <a:solidFill>
                      <a:srgbClr val="FF0000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融资难</a:t>
                </a:r>
                <a:endParaRPr lang="zh-CN" altLang="en-US" b="1" dirty="0">
                  <a:solidFill>
                    <a:srgbClr val="FF0000"/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sp>
            <p:nvSpPr>
              <p:cNvPr id="63" name="Rectangle 26"/>
              <p:cNvSpPr>
                <a:spLocks noChangeArrowheads="1"/>
              </p:cNvSpPr>
              <p:nvPr/>
            </p:nvSpPr>
            <p:spPr bwMode="auto">
              <a:xfrm flipH="1">
                <a:off x="4080" y="1999"/>
                <a:ext cx="997" cy="43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zh-CN" altLang="en-US" b="1" dirty="0" smtClean="0">
                    <a:solidFill>
                      <a:srgbClr val="FF0000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贷款</a:t>
                </a:r>
                <a:endParaRPr lang="zh-CN" altLang="en-US" b="1" dirty="0">
                  <a:solidFill>
                    <a:srgbClr val="FF0000"/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sp>
            <p:nvSpPr>
              <p:cNvPr id="64" name="Rectangle 27"/>
              <p:cNvSpPr>
                <a:spLocks noChangeArrowheads="1"/>
              </p:cNvSpPr>
              <p:nvPr/>
            </p:nvSpPr>
            <p:spPr bwMode="auto">
              <a:xfrm flipH="1">
                <a:off x="4080" y="2563"/>
                <a:ext cx="997" cy="43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zh-CN" altLang="en-US" b="1" dirty="0" smtClean="0">
                    <a:solidFill>
                      <a:srgbClr val="FF0000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保险</a:t>
                </a:r>
                <a:endParaRPr lang="zh-CN" altLang="en-US" b="1" dirty="0">
                  <a:solidFill>
                    <a:srgbClr val="FF0000"/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sp>
            <p:nvSpPr>
              <p:cNvPr id="65" name="Rectangle 28"/>
              <p:cNvSpPr>
                <a:spLocks noChangeArrowheads="1"/>
              </p:cNvSpPr>
              <p:nvPr/>
            </p:nvSpPr>
            <p:spPr bwMode="auto">
              <a:xfrm flipH="1">
                <a:off x="4080" y="3091"/>
                <a:ext cx="997" cy="43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zh-CN" altLang="en-US" b="1" dirty="0" smtClean="0">
                    <a:solidFill>
                      <a:srgbClr val="FF0000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专利技术</a:t>
                </a:r>
                <a:endParaRPr lang="zh-CN" altLang="en-US" b="1" dirty="0">
                  <a:solidFill>
                    <a:srgbClr val="FF0000"/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sp>
            <p:nvSpPr>
              <p:cNvPr id="66" name="Rectangle 29"/>
              <p:cNvSpPr>
                <a:spLocks noChangeArrowheads="1"/>
              </p:cNvSpPr>
              <p:nvPr/>
            </p:nvSpPr>
            <p:spPr bwMode="auto">
              <a:xfrm flipH="1">
                <a:off x="4080" y="3655"/>
                <a:ext cx="997" cy="43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zh-CN" altLang="en-US" b="1" dirty="0" smtClean="0">
                    <a:solidFill>
                      <a:srgbClr val="FF0000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专利评价</a:t>
                </a:r>
                <a:endParaRPr lang="zh-CN" altLang="en-US" b="1" dirty="0">
                  <a:solidFill>
                    <a:srgbClr val="FF0000"/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sp>
            <p:nvSpPr>
              <p:cNvPr id="67" name="Rectangle 19"/>
              <p:cNvSpPr>
                <a:spLocks noChangeArrowheads="1"/>
              </p:cNvSpPr>
              <p:nvPr/>
            </p:nvSpPr>
            <p:spPr bwMode="auto">
              <a:xfrm flipH="1">
                <a:off x="2106" y="1990"/>
                <a:ext cx="1497" cy="1665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50" name="文本框 49"/>
            <p:cNvSpPr txBox="1"/>
            <p:nvPr/>
          </p:nvSpPr>
          <p:spPr>
            <a:xfrm flipH="1">
              <a:off x="3379104" y="5389833"/>
              <a:ext cx="2514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科技型中小微企业</a:t>
              </a:r>
              <a:endParaRPr lang="zh-CN" altLang="en-US" dirty="0"/>
            </a:p>
          </p:txBody>
        </p:sp>
      </p:grpSp>
      <p:sp>
        <p:nvSpPr>
          <p:cNvPr id="70" name="文本框 69"/>
          <p:cNvSpPr txBox="1"/>
          <p:nvPr/>
        </p:nvSpPr>
        <p:spPr>
          <a:xfrm>
            <a:off x="6692852" y="5555920"/>
            <a:ext cx="1092991" cy="523220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prstClr val="black"/>
                </a:solidFill>
              </a:rPr>
              <a:t>通过</a:t>
            </a:r>
            <a:r>
              <a:rPr lang="zh-CN" altLang="en-US" sz="1400" dirty="0" smtClean="0">
                <a:solidFill>
                  <a:prstClr val="black"/>
                </a:solidFill>
              </a:rPr>
              <a:t>评价识别专利技术</a:t>
            </a:r>
            <a:endParaRPr lang="zh-CN" altLang="en-US" sz="1400" dirty="0">
              <a:solidFill>
                <a:prstClr val="black"/>
              </a:solidFill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6692852" y="4656152"/>
            <a:ext cx="1092991" cy="523220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prstClr val="black"/>
                </a:solidFill>
              </a:rPr>
              <a:t>质押专利技术获取保险</a:t>
            </a:r>
            <a:endParaRPr lang="zh-CN" altLang="en-US" sz="1400" dirty="0">
              <a:solidFill>
                <a:prstClr val="black"/>
              </a:solidFill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6692853" y="3834442"/>
            <a:ext cx="1092991" cy="523220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prstClr val="black"/>
                </a:solidFill>
              </a:rPr>
              <a:t>获得</a:t>
            </a:r>
            <a:r>
              <a:rPr lang="zh-CN" altLang="en-US" sz="1400" dirty="0" smtClean="0">
                <a:solidFill>
                  <a:prstClr val="black"/>
                </a:solidFill>
              </a:rPr>
              <a:t>保险化解贷款风险</a:t>
            </a:r>
            <a:endParaRPr lang="zh-CN" altLang="en-US" sz="1400" dirty="0">
              <a:solidFill>
                <a:prstClr val="black"/>
              </a:solidFill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6692853" y="2922602"/>
            <a:ext cx="1092991" cy="523220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prstClr val="black"/>
                </a:solidFill>
              </a:rPr>
              <a:t>风险化解获得银行贷款</a:t>
            </a:r>
            <a:endParaRPr lang="zh-CN" altLang="en-US" sz="1400" dirty="0">
              <a:solidFill>
                <a:prstClr val="black"/>
              </a:solidFill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6692854" y="2041540"/>
            <a:ext cx="1092991" cy="523220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prstClr val="black"/>
                </a:solidFill>
              </a:rPr>
              <a:t>最终破解融资难瓶颈</a:t>
            </a:r>
            <a:endParaRPr lang="zh-CN" altLang="en-US" sz="1400" dirty="0">
              <a:solidFill>
                <a:prstClr val="black"/>
              </a:solidFill>
            </a:endParaRPr>
          </a:p>
        </p:txBody>
      </p:sp>
      <p:sp>
        <p:nvSpPr>
          <p:cNvPr id="75" name="上箭头 74"/>
          <p:cNvSpPr/>
          <p:nvPr/>
        </p:nvSpPr>
        <p:spPr>
          <a:xfrm>
            <a:off x="7090823" y="5236863"/>
            <a:ext cx="252000" cy="252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上箭头 75"/>
          <p:cNvSpPr/>
          <p:nvPr/>
        </p:nvSpPr>
        <p:spPr>
          <a:xfrm>
            <a:off x="7090823" y="4338005"/>
            <a:ext cx="252000" cy="252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上箭头 76"/>
          <p:cNvSpPr/>
          <p:nvPr/>
        </p:nvSpPr>
        <p:spPr>
          <a:xfrm>
            <a:off x="7090823" y="3484607"/>
            <a:ext cx="252000" cy="252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上箭头 77"/>
          <p:cNvSpPr/>
          <p:nvPr/>
        </p:nvSpPr>
        <p:spPr>
          <a:xfrm>
            <a:off x="7091045" y="2599541"/>
            <a:ext cx="252000" cy="252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7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1358613" y="3499046"/>
            <a:ext cx="6490010" cy="3358953"/>
            <a:chOff x="1520059" y="1608464"/>
            <a:chExt cx="6490010" cy="3771476"/>
          </a:xfrm>
        </p:grpSpPr>
        <p:grpSp>
          <p:nvGrpSpPr>
            <p:cNvPr id="35" name="组合 34"/>
            <p:cNvGrpSpPr/>
            <p:nvPr/>
          </p:nvGrpSpPr>
          <p:grpSpPr>
            <a:xfrm>
              <a:off x="1520059" y="1608464"/>
              <a:ext cx="6490010" cy="3771476"/>
              <a:chOff x="1411807" y="2535317"/>
              <a:chExt cx="6490010" cy="3295045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1411807" y="2535317"/>
                <a:ext cx="6490010" cy="3295045"/>
                <a:chOff x="3845980" y="4113844"/>
                <a:chExt cx="6080852" cy="2500990"/>
              </a:xfrm>
            </p:grpSpPr>
            <p:sp>
              <p:nvSpPr>
                <p:cNvPr id="5" name="椭圆 4"/>
                <p:cNvSpPr/>
                <p:nvPr/>
              </p:nvSpPr>
              <p:spPr>
                <a:xfrm rot="318380">
                  <a:off x="3845980" y="5343930"/>
                  <a:ext cx="6080852" cy="1270904"/>
                </a:xfrm>
                <a:prstGeom prst="ellipse">
                  <a:avLst/>
                </a:prstGeom>
                <a:scene3d>
                  <a:camera prst="isometricTopUp">
                    <a:rot lat="3486450" lon="10304539" rev="10702282"/>
                  </a:camera>
                  <a:lightRig rig="threePt" dir="t"/>
                </a:scene3d>
                <a:sp3d extrusionH="114300" contourW="19050">
                  <a:bevelT w="622300" h="120650"/>
                  <a:bevelB w="311150" h="342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" name="文本框 3"/>
                <p:cNvSpPr txBox="1"/>
                <p:nvPr/>
              </p:nvSpPr>
              <p:spPr>
                <a:xfrm>
                  <a:off x="4543203" y="5918459"/>
                  <a:ext cx="4680080" cy="2599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600" b="1" dirty="0">
                      <a:solidFill>
                        <a:srgbClr val="FFFF00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青岛市专利权质押保险贷款服务联盟</a:t>
                  </a:r>
                </a:p>
              </p:txBody>
            </p:sp>
            <p:pic>
              <p:nvPicPr>
                <p:cNvPr id="3" name="图片 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64731" y="4113844"/>
                  <a:ext cx="1828801" cy="2010056"/>
                </a:xfrm>
                <a:prstGeom prst="rect">
                  <a:avLst/>
                </a:prstGeom>
              </p:spPr>
            </p:pic>
          </p:grpSp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3025" y="2923505"/>
                <a:ext cx="301292" cy="620499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8283" y="2827721"/>
                <a:ext cx="295146" cy="601361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67507">
                <a:off x="4184828" y="2958619"/>
                <a:ext cx="251337" cy="604895"/>
              </a:xfrm>
              <a:prstGeom prst="rect">
                <a:avLst/>
              </a:prstGeom>
            </p:spPr>
          </p:pic>
        </p:grp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3166" y="1971397"/>
              <a:ext cx="360062" cy="735045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5492" y="2071172"/>
              <a:ext cx="323022" cy="628904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930735" y="3778477"/>
            <a:ext cx="2669293" cy="1975959"/>
            <a:chOff x="652348" y="1412918"/>
            <a:chExt cx="2669293" cy="1975959"/>
          </a:xfrm>
        </p:grpSpPr>
        <p:grpSp>
          <p:nvGrpSpPr>
            <p:cNvPr id="26" name="组合 25"/>
            <p:cNvGrpSpPr/>
            <p:nvPr/>
          </p:nvGrpSpPr>
          <p:grpSpPr>
            <a:xfrm>
              <a:off x="652348" y="1412918"/>
              <a:ext cx="2669293" cy="1975959"/>
              <a:chOff x="652348" y="1412918"/>
              <a:chExt cx="2669293" cy="1975959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67507">
                <a:off x="652348" y="1412918"/>
                <a:ext cx="2669293" cy="1975959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67507">
                <a:off x="1424140" y="1838135"/>
                <a:ext cx="347072" cy="396593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67507">
                <a:off x="2502948" y="1681699"/>
                <a:ext cx="337629" cy="483875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67507" flipH="1">
                <a:off x="1771249" y="1950394"/>
                <a:ext cx="337747" cy="383459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96941" y="1683833"/>
                <a:ext cx="353687" cy="385246"/>
              </a:xfrm>
              <a:prstGeom prst="rect">
                <a:avLst/>
              </a:prstGeom>
            </p:spPr>
          </p:pic>
        </p:grpSp>
        <p:sp>
          <p:nvSpPr>
            <p:cNvPr id="27" name="文本框 26"/>
            <p:cNvSpPr txBox="1"/>
            <p:nvPr/>
          </p:nvSpPr>
          <p:spPr>
            <a:xfrm>
              <a:off x="1460501" y="1488426"/>
              <a:ext cx="11762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共保体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669235" y="3768499"/>
            <a:ext cx="2523187" cy="1998145"/>
            <a:chOff x="5719599" y="1415606"/>
            <a:chExt cx="2523187" cy="1998145"/>
          </a:xfrm>
        </p:grpSpPr>
        <p:grpSp>
          <p:nvGrpSpPr>
            <p:cNvPr id="34" name="组合 33"/>
            <p:cNvGrpSpPr/>
            <p:nvPr/>
          </p:nvGrpSpPr>
          <p:grpSpPr>
            <a:xfrm>
              <a:off x="5719599" y="1415606"/>
              <a:ext cx="2523187" cy="1998145"/>
              <a:chOff x="5780271" y="1339679"/>
              <a:chExt cx="2523187" cy="1998145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780271" y="1339679"/>
                <a:ext cx="2523187" cy="1998145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3127" y="1542499"/>
                <a:ext cx="451039" cy="447506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0872" y="1628274"/>
                <a:ext cx="323190" cy="509416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7203410" y="1736782"/>
                <a:ext cx="395782" cy="400908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163" y="1992264"/>
              <a:ext cx="293035" cy="303626"/>
            </a:xfrm>
            <a:prstGeom prst="rect">
              <a:avLst/>
            </a:prstGeom>
          </p:spPr>
        </p:pic>
      </p:grp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1689523" y="617737"/>
            <a:ext cx="32458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rgbClr val="07242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六、服务联盟机构</a:t>
            </a:r>
            <a:endParaRPr lang="zh-CN" altLang="en-US" sz="2400" b="1" dirty="0">
              <a:solidFill>
                <a:srgbClr val="072428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91737" y="1054618"/>
            <a:ext cx="7716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质贷办承担联盟扩大宣传推介工作，协调新金融机构加盟对接。两年来联盟从试点初期的</a:t>
            </a:r>
            <a:r>
              <a:rPr lang="en-US" altLang="zh-CN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5</a:t>
            </a:r>
            <a:r>
              <a:rPr lang="zh-CN" altLang="en-US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家机构，发展到现在的</a:t>
            </a:r>
            <a:r>
              <a:rPr lang="en-US" altLang="zh-CN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30</a:t>
            </a:r>
            <a:r>
              <a:rPr lang="zh-CN" altLang="en-US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家。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05269" y="2043131"/>
            <a:ext cx="215361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青岛银行、青岛农商行、</a:t>
            </a:r>
            <a:endParaRPr lang="en-US" altLang="zh-CN" sz="14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中国银行、中国建设银行</a:t>
            </a:r>
            <a:endParaRPr lang="en-US" altLang="zh-CN" sz="14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青岛崂山区村镇银行</a:t>
            </a:r>
            <a:endParaRPr lang="en-US" altLang="zh-CN" sz="14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青岛胶南海汇村镇银行</a:t>
            </a:r>
            <a:endParaRPr lang="en-US" altLang="zh-CN" sz="14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齐鲁银行、邮储银行</a:t>
            </a:r>
            <a:endParaRPr lang="en-US" altLang="zh-CN" sz="14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兴业银行、光大</a:t>
            </a:r>
            <a:r>
              <a:rPr lang="zh-CN" altLang="en-US" sz="140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银行</a:t>
            </a:r>
            <a:endParaRPr lang="en-US" altLang="zh-CN" sz="1400" dirty="0" smtClean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浦发银行</a:t>
            </a:r>
            <a:endParaRPr lang="en-US" altLang="zh-CN" sz="1400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731786" y="1730227"/>
            <a:ext cx="358436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中国人民财产</a:t>
            </a:r>
            <a:r>
              <a:rPr lang="zh-CN" altLang="en-US" sz="140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保险</a:t>
            </a:r>
            <a:r>
              <a:rPr lang="en-US" altLang="zh-CN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全国同行业排名</a:t>
            </a:r>
            <a:r>
              <a:rPr lang="zh-CN" altLang="en-US" sz="140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第一</a:t>
            </a:r>
            <a:endParaRPr lang="en-US" altLang="zh-CN" sz="1400" dirty="0" smtClean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中国</a:t>
            </a:r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太平洋保险</a:t>
            </a:r>
            <a:r>
              <a:rPr lang="en-US" altLang="zh-CN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全国同行业排名第三</a:t>
            </a:r>
            <a:endParaRPr lang="en-US" altLang="zh-CN" sz="14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中国人寿财产</a:t>
            </a:r>
            <a:r>
              <a:rPr lang="en-US" altLang="zh-CN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全国同行业排名第四</a:t>
            </a: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中华联合保险</a:t>
            </a:r>
            <a:r>
              <a:rPr lang="en-US" altLang="zh-CN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全国同行业排名第五</a:t>
            </a:r>
            <a:endParaRPr lang="en-US" altLang="zh-CN" sz="14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中国大地财产</a:t>
            </a:r>
            <a:r>
              <a:rPr lang="en-US" altLang="zh-CN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全国同行业排名第六</a:t>
            </a: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阳光财产保险</a:t>
            </a:r>
            <a:r>
              <a:rPr lang="en-US" altLang="zh-CN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全国同行业排名第七</a:t>
            </a:r>
            <a:endParaRPr lang="en-US" altLang="zh-CN" sz="14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中国太平财产</a:t>
            </a:r>
            <a:r>
              <a:rPr lang="en-US" altLang="zh-CN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全国同行业排名第八</a:t>
            </a:r>
            <a:endParaRPr lang="en-US" altLang="zh-CN" sz="14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英大泰和财产</a:t>
            </a:r>
            <a:r>
              <a:rPr lang="en-US" altLang="zh-CN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全国同行业排名第十三</a:t>
            </a:r>
            <a:endParaRPr lang="en-US" altLang="zh-CN" sz="14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华泰财产保险</a:t>
            </a:r>
            <a:r>
              <a:rPr lang="en-US" altLang="zh-CN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——</a:t>
            </a:r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全国同行业排名</a:t>
            </a:r>
            <a:r>
              <a:rPr lang="zh-CN" altLang="en-US" sz="140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第十四</a:t>
            </a:r>
            <a:endParaRPr lang="zh-CN" altLang="en-US" sz="14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129660" y="2038724"/>
            <a:ext cx="24385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青岛高创科技融资担保公司</a:t>
            </a:r>
            <a:endParaRPr lang="en-US" altLang="zh-CN" sz="1400" dirty="0" smtClean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青岛华商汇通融资担保公司</a:t>
            </a:r>
            <a:endParaRPr lang="en-US" altLang="zh-CN" sz="1400" dirty="0" smtClean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青岛中元籴焜融资</a:t>
            </a:r>
            <a:r>
              <a:rPr lang="zh-CN" altLang="en-US" sz="140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担保公司</a:t>
            </a:r>
            <a:endParaRPr lang="en-US" altLang="zh-CN" sz="1400" dirty="0" smtClean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青岛城乡社区建设融资担保有限公司</a:t>
            </a:r>
            <a:endParaRPr lang="zh-CN" altLang="en-US" sz="14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480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1"/>
    </mc:Choice>
    <mc:Fallback xmlns="">
      <p:transition spd="slow" advTm="411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5525" y="1661604"/>
            <a:ext cx="6450226" cy="4119121"/>
            <a:chOff x="1408671" y="1447112"/>
            <a:chExt cx="6450226" cy="4119121"/>
          </a:xfrm>
        </p:grpSpPr>
        <p:sp>
          <p:nvSpPr>
            <p:cNvPr id="3" name="AutoShape 3"/>
            <p:cNvSpPr>
              <a:spLocks noChangeArrowheads="1"/>
            </p:cNvSpPr>
            <p:nvPr/>
          </p:nvSpPr>
          <p:spPr bwMode="auto">
            <a:xfrm>
              <a:off x="2703439" y="1447112"/>
              <a:ext cx="3810037" cy="57626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9DD9">
                    <a:tint val="98000"/>
                    <a:shade val="25000"/>
                    <a:satMod val="250000"/>
                  </a:srgbClr>
                </a:gs>
                <a:gs pos="68000">
                  <a:srgbClr val="009DD9">
                    <a:tint val="86000"/>
                    <a:satMod val="115000"/>
                  </a:srgbClr>
                </a:gs>
                <a:gs pos="100000">
                  <a:srgbClr val="009DD9">
                    <a:tint val="50000"/>
                    <a:satMod val="150000"/>
                  </a:srgbClr>
                </a:gs>
              </a:gsLst>
              <a:path path="circle">
                <a:fillToRect l="50000" t="130000" r="50000" b="-30000"/>
              </a:path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l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 defTabSz="685800" latinLnBrk="1">
                <a:defRPr/>
              </a:pPr>
              <a:r>
                <a:rPr kumimoji="1" lang="zh-CN" altLang="en-US" sz="2400" kern="0" dirty="0">
                  <a:solidFill>
                    <a:srgbClr val="FFFF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青岛市科技型中小微企业</a:t>
              </a: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408671" y="2026470"/>
              <a:ext cx="6450226" cy="3539763"/>
              <a:chOff x="1822991" y="2520471"/>
              <a:chExt cx="5572125" cy="3171254"/>
            </a:xfrm>
          </p:grpSpPr>
          <p:sp>
            <p:nvSpPr>
              <p:cNvPr id="5" name="Freeform 2">
                <a:hlinkClick r:id="rId2" action="ppaction://hlinkpres?slideindex=1&amp;slidetitle="/>
              </p:cNvPr>
              <p:cNvSpPr/>
              <p:nvPr/>
            </p:nvSpPr>
            <p:spPr bwMode="auto">
              <a:xfrm>
                <a:off x="1872158" y="2520471"/>
                <a:ext cx="5472600" cy="2271713"/>
              </a:xfrm>
              <a:custGeom>
                <a:avLst/>
                <a:gdLst/>
                <a:ahLst/>
                <a:cxnLst>
                  <a:cxn ang="0">
                    <a:pos x="2502" y="0"/>
                  </a:cxn>
                  <a:cxn ang="0">
                    <a:pos x="1465" y="383"/>
                  </a:cxn>
                  <a:cxn ang="0">
                    <a:pos x="1783" y="383"/>
                  </a:cxn>
                  <a:cxn ang="0">
                    <a:pos x="0" y="1908"/>
                  </a:cxn>
                  <a:cxn ang="0">
                    <a:pos x="5034" y="1908"/>
                  </a:cxn>
                  <a:cxn ang="0">
                    <a:pos x="3229" y="383"/>
                  </a:cxn>
                  <a:cxn ang="0">
                    <a:pos x="3613" y="395"/>
                  </a:cxn>
                  <a:cxn ang="0">
                    <a:pos x="2502" y="0"/>
                  </a:cxn>
                </a:cxnLst>
                <a:rect l="0" t="0" r="r" b="b"/>
                <a:pathLst>
                  <a:path w="5034" h="1908">
                    <a:moveTo>
                      <a:pt x="2502" y="0"/>
                    </a:moveTo>
                    <a:lnTo>
                      <a:pt x="1465" y="383"/>
                    </a:lnTo>
                    <a:lnTo>
                      <a:pt x="1783" y="383"/>
                    </a:lnTo>
                    <a:lnTo>
                      <a:pt x="0" y="1908"/>
                    </a:lnTo>
                    <a:lnTo>
                      <a:pt x="5034" y="1908"/>
                    </a:lnTo>
                    <a:lnTo>
                      <a:pt x="3229" y="383"/>
                    </a:lnTo>
                    <a:lnTo>
                      <a:pt x="3613" y="395"/>
                    </a:lnTo>
                    <a:lnTo>
                      <a:pt x="250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2D700"/>
                  </a:gs>
                  <a:gs pos="100000">
                    <a:srgbClr val="FFFFFF"/>
                  </a:gs>
                </a:gsLst>
                <a:lin ang="5400000" scaled="1"/>
              </a:gradFill>
              <a:ln w="9525" cap="flat" cmpd="sng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/>
              <a:p>
                <a:pPr defTabSz="685800">
                  <a:defRPr/>
                </a:pPr>
                <a:r>
                  <a:rPr lang="zh-CN" altLang="en-US" sz="1350" kern="0" dirty="0">
                    <a:latin typeface="仿宋" panose="02010609060101010101" pitchFamily="49" charset="-122"/>
                    <a:ea typeface="仿宋" panose="02010609060101010101" pitchFamily="49" charset="-122"/>
                  </a:rPr>
                  <a:t>                   </a:t>
                </a:r>
                <a:endParaRPr lang="en-US" altLang="zh-CN" sz="1350" kern="0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defTabSz="685800">
                  <a:defRPr/>
                </a:pPr>
                <a:r>
                  <a:rPr lang="en-US" altLang="zh-CN" sz="1350" kern="0" dirty="0">
                    <a:latin typeface="仿宋" panose="02010609060101010101" pitchFamily="49" charset="-122"/>
                    <a:ea typeface="仿宋" panose="02010609060101010101" pitchFamily="49" charset="-122"/>
                  </a:rPr>
                  <a:t>                   </a:t>
                </a:r>
              </a:p>
              <a:p>
                <a:pPr defTabSz="685800">
                  <a:defRPr/>
                </a:pPr>
                <a:endParaRPr lang="en-US" altLang="zh-CN" sz="1350" kern="0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defTabSz="685800">
                  <a:defRPr/>
                </a:pPr>
                <a:endParaRPr lang="en-US" altLang="zh-CN" sz="1350" kern="0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defTabSz="685800">
                  <a:defRPr/>
                </a:pPr>
                <a:r>
                  <a:rPr lang="en-US" altLang="zh-CN" sz="1350" kern="0" dirty="0">
                    <a:latin typeface="仿宋" panose="02010609060101010101" pitchFamily="49" charset="-122"/>
                    <a:ea typeface="仿宋" panose="02010609060101010101" pitchFamily="49" charset="-122"/>
                  </a:rPr>
                  <a:t>                  </a:t>
                </a:r>
                <a:r>
                  <a:rPr lang="zh-CN" altLang="en-US" sz="1400" b="1" kern="0" dirty="0">
                    <a:latin typeface="仿宋" panose="02010609060101010101" pitchFamily="49" charset="-122"/>
                    <a:ea typeface="仿宋" panose="02010609060101010101" pitchFamily="49" charset="-122"/>
                  </a:rPr>
                  <a:t>青岛市专利权质押保险贷款服务联盟</a:t>
                </a:r>
                <a:endParaRPr lang="en-US" altLang="zh-CN" sz="1400" b="1" kern="0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defTabSz="685800">
                  <a:defRPr/>
                </a:pPr>
                <a:r>
                  <a:rPr lang="en-US" altLang="zh-CN" sz="1350" kern="0" dirty="0">
                    <a:latin typeface="仿宋" panose="02010609060101010101" pitchFamily="49" charset="-122"/>
                    <a:ea typeface="仿宋" panose="02010609060101010101" pitchFamily="49" charset="-122"/>
                  </a:rPr>
                  <a:t>                </a:t>
                </a:r>
                <a:r>
                  <a:rPr lang="zh-CN" altLang="en-US" sz="2400" b="1" kern="0" dirty="0">
                    <a:latin typeface="仿宋" panose="02010609060101010101" pitchFamily="49" charset="-122"/>
                    <a:ea typeface="仿宋" panose="02010609060101010101" pitchFamily="49" charset="-122"/>
                  </a:rPr>
                  <a:t>质贷办（保险经纪公司）</a:t>
                </a:r>
                <a:r>
                  <a:rPr lang="en-US" altLang="zh-CN" sz="2400" b="1" kern="0" dirty="0">
                    <a:latin typeface="仿宋" panose="02010609060101010101" pitchFamily="49" charset="-122"/>
                    <a:ea typeface="仿宋" panose="02010609060101010101" pitchFamily="49" charset="-122"/>
                  </a:rPr>
                  <a:t>        </a:t>
                </a:r>
              </a:p>
              <a:p>
                <a:pPr defTabSz="685800">
                  <a:defRPr/>
                </a:pPr>
                <a:endParaRPr lang="zh-CN" altLang="en-US" sz="1350" kern="0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grpSp>
            <p:nvGrpSpPr>
              <p:cNvPr id="6" name="Group 6"/>
              <p:cNvGrpSpPr/>
              <p:nvPr/>
            </p:nvGrpSpPr>
            <p:grpSpPr bwMode="auto">
              <a:xfrm>
                <a:off x="1822991" y="4243976"/>
                <a:ext cx="951309" cy="1418034"/>
                <a:chOff x="137" y="2695"/>
                <a:chExt cx="929" cy="1269"/>
              </a:xfrm>
            </p:grpSpPr>
            <p:sp>
              <p:nvSpPr>
                <p:cNvPr id="19" name="Oval 8"/>
                <p:cNvSpPr>
                  <a:spLocks noChangeArrowheads="1"/>
                </p:cNvSpPr>
                <p:nvPr/>
              </p:nvSpPr>
              <p:spPr bwMode="auto">
                <a:xfrm>
                  <a:off x="137" y="3715"/>
                  <a:ext cx="929" cy="24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>
                        <a:alpha val="29999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BD0D9"/>
                    </a:buClr>
                    <a:buSzPct val="95000"/>
                    <a:buFont typeface="Wingdings 2" panose="05020102010507070707" pitchFamily="18" charset="2"/>
                    <a:buChar char=""/>
                    <a:defRPr sz="26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85000"/>
                    <a:buFont typeface="Wingdings 2" panose="05020102010507070707" pitchFamily="18" charset="2"/>
                    <a:buChar char=""/>
                    <a:defRPr sz="24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 2" panose="05020102010507070707" pitchFamily="18" charset="2"/>
                    <a:buChar char=""/>
                    <a:defRPr sz="21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BD0D9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en-US" sz="1350">
                    <a:solidFill>
                      <a:prstClr val="black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</p:txBody>
            </p:sp>
            <p:sp>
              <p:nvSpPr>
                <p:cNvPr id="20" name="Oval 7"/>
                <p:cNvSpPr>
                  <a:spLocks noChangeArrowheads="1"/>
                </p:cNvSpPr>
                <p:nvPr/>
              </p:nvSpPr>
              <p:spPr bwMode="auto">
                <a:xfrm>
                  <a:off x="137" y="2695"/>
                  <a:ext cx="929" cy="928"/>
                </a:xfrm>
                <a:prstGeom prst="ellipse">
                  <a:avLst/>
                </a:prstGeom>
                <a:solidFill>
                  <a:srgbClr val="C00000"/>
                </a:solidFill>
                <a:ln w="28575">
                  <a:noFill/>
                  <a:rou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algn="ctr" latinLnBrk="1">
                    <a:defRPr/>
                  </a:pPr>
                  <a:r>
                    <a:rPr kumimoji="1" lang="zh-CN" altLang="en-US" sz="1350" dirty="0">
                      <a:solidFill>
                        <a:srgbClr val="FFFFFF"/>
                      </a:solidFill>
                      <a:latin typeface="仿宋" panose="02010609060101010101" pitchFamily="49" charset="-122"/>
                      <a:ea typeface="仿宋" panose="02010609060101010101" pitchFamily="49" charset="-122"/>
                    </a:rPr>
                    <a:t>推荐单位</a:t>
                  </a:r>
                  <a:endParaRPr kumimoji="1" lang="en-US" altLang="zh-CN" sz="1350" dirty="0">
                    <a:solidFill>
                      <a:srgbClr val="FFFFFF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  <a:p>
                  <a:pPr algn="ctr" latinLnBrk="1">
                    <a:defRPr/>
                  </a:pPr>
                  <a:r>
                    <a:rPr kumimoji="1" lang="zh-CN" altLang="en-US" sz="1350" dirty="0">
                      <a:solidFill>
                        <a:srgbClr val="FFFFFF"/>
                      </a:solidFill>
                      <a:latin typeface="仿宋" panose="02010609060101010101" pitchFamily="49" charset="-122"/>
                      <a:ea typeface="仿宋" panose="02010609060101010101" pitchFamily="49" charset="-122"/>
                    </a:rPr>
                    <a:t>优选企业</a:t>
                  </a:r>
                </a:p>
              </p:txBody>
            </p:sp>
          </p:grpSp>
          <p:grpSp>
            <p:nvGrpSpPr>
              <p:cNvPr id="7" name="Group 9"/>
              <p:cNvGrpSpPr/>
              <p:nvPr/>
            </p:nvGrpSpPr>
            <p:grpSpPr bwMode="auto">
              <a:xfrm>
                <a:off x="2977897" y="4243976"/>
                <a:ext cx="951309" cy="1418034"/>
                <a:chOff x="137" y="2695"/>
                <a:chExt cx="929" cy="1269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/>
              </p:nvSpPr>
              <p:spPr bwMode="auto">
                <a:xfrm>
                  <a:off x="137" y="3715"/>
                  <a:ext cx="929" cy="24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>
                        <a:alpha val="29999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BD0D9"/>
                    </a:buClr>
                    <a:buSzPct val="95000"/>
                    <a:buFont typeface="Wingdings 2" panose="05020102010507070707" pitchFamily="18" charset="2"/>
                    <a:buChar char=""/>
                    <a:defRPr sz="26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85000"/>
                    <a:buFont typeface="Wingdings 2" panose="05020102010507070707" pitchFamily="18" charset="2"/>
                    <a:buChar char=""/>
                    <a:defRPr sz="24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 2" panose="05020102010507070707" pitchFamily="18" charset="2"/>
                    <a:buChar char=""/>
                    <a:defRPr sz="21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BD0D9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en-US" sz="1350">
                    <a:solidFill>
                      <a:prstClr val="black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</p:txBody>
            </p:sp>
            <p:sp>
              <p:nvSpPr>
                <p:cNvPr id="18" name="Oval 10"/>
                <p:cNvSpPr>
                  <a:spLocks noChangeArrowheads="1"/>
                </p:cNvSpPr>
                <p:nvPr/>
              </p:nvSpPr>
              <p:spPr bwMode="auto">
                <a:xfrm>
                  <a:off x="137" y="2695"/>
                  <a:ext cx="929" cy="928"/>
                </a:xfrm>
                <a:prstGeom prst="ellipse">
                  <a:avLst/>
                </a:prstGeom>
                <a:solidFill>
                  <a:srgbClr val="0A0A64"/>
                </a:solidFill>
                <a:ln w="28575">
                  <a:noFill/>
                  <a:rou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algn="ctr" latinLnBrk="1">
                    <a:defRPr/>
                  </a:pPr>
                  <a:r>
                    <a:rPr kumimoji="1" lang="zh-CN" altLang="en-US" sz="1350" dirty="0">
                      <a:solidFill>
                        <a:srgbClr val="FFFFFF"/>
                      </a:solidFill>
                      <a:latin typeface="仿宋" panose="02010609060101010101" pitchFamily="49" charset="-122"/>
                      <a:ea typeface="仿宋" panose="02010609060101010101" pitchFamily="49" charset="-122"/>
                    </a:rPr>
                    <a:t>专利公司</a:t>
                  </a:r>
                  <a:endParaRPr kumimoji="1" lang="en-US" altLang="zh-CN" sz="1350" dirty="0">
                    <a:solidFill>
                      <a:srgbClr val="FFFFFF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  <a:p>
                  <a:pPr algn="ctr" latinLnBrk="1">
                    <a:defRPr/>
                  </a:pPr>
                  <a:r>
                    <a:rPr kumimoji="1" lang="zh-CN" altLang="en-US" sz="1350" dirty="0">
                      <a:solidFill>
                        <a:srgbClr val="FFFFFF"/>
                      </a:solidFill>
                      <a:latin typeface="仿宋" panose="02010609060101010101" pitchFamily="49" charset="-122"/>
                      <a:ea typeface="仿宋" panose="02010609060101010101" pitchFamily="49" charset="-122"/>
                    </a:rPr>
                    <a:t>专利评价</a:t>
                  </a:r>
                </a:p>
              </p:txBody>
            </p:sp>
          </p:grpSp>
          <p:grpSp>
            <p:nvGrpSpPr>
              <p:cNvPr id="8" name="Group 12"/>
              <p:cNvGrpSpPr/>
              <p:nvPr/>
            </p:nvGrpSpPr>
            <p:grpSpPr bwMode="auto">
              <a:xfrm>
                <a:off x="6442616" y="4243976"/>
                <a:ext cx="952500" cy="1418034"/>
                <a:chOff x="137" y="2695"/>
                <a:chExt cx="929" cy="1269"/>
              </a:xfrm>
            </p:grpSpPr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auto">
                <a:xfrm>
                  <a:off x="137" y="3715"/>
                  <a:ext cx="929" cy="24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>
                        <a:alpha val="29999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BD0D9"/>
                    </a:buClr>
                    <a:buSzPct val="95000"/>
                    <a:buFont typeface="Wingdings 2" panose="05020102010507070707" pitchFamily="18" charset="2"/>
                    <a:buChar char=""/>
                    <a:defRPr sz="26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85000"/>
                    <a:buFont typeface="Wingdings 2" panose="05020102010507070707" pitchFamily="18" charset="2"/>
                    <a:buChar char=""/>
                    <a:defRPr sz="24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 2" panose="05020102010507070707" pitchFamily="18" charset="2"/>
                    <a:buChar char=""/>
                    <a:defRPr sz="21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BD0D9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en-US" sz="1350">
                    <a:solidFill>
                      <a:prstClr val="black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</p:txBody>
            </p:sp>
            <p:sp>
              <p:nvSpPr>
                <p:cNvPr id="16" name="Oval 13"/>
                <p:cNvSpPr>
                  <a:spLocks noChangeArrowheads="1"/>
                </p:cNvSpPr>
                <p:nvPr/>
              </p:nvSpPr>
              <p:spPr bwMode="auto">
                <a:xfrm>
                  <a:off x="133" y="2695"/>
                  <a:ext cx="937" cy="928"/>
                </a:xfrm>
                <a:prstGeom prst="ellipse">
                  <a:avLst/>
                </a:prstGeom>
                <a:solidFill>
                  <a:srgbClr val="FFDC6E"/>
                </a:solidFill>
                <a:ln w="28575">
                  <a:noFill/>
                  <a:rou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algn="ctr" latinLnBrk="1">
                    <a:defRPr/>
                  </a:pPr>
                  <a:r>
                    <a:rPr kumimoji="1" lang="zh-CN" altLang="en-US" sz="1350" dirty="0">
                      <a:solidFill>
                        <a:srgbClr val="04617B">
                          <a:lumMod val="75000"/>
                        </a:srgbClr>
                      </a:solidFill>
                      <a:latin typeface="仿宋" panose="02010609060101010101" pitchFamily="49" charset="-122"/>
                      <a:ea typeface="仿宋" panose="02010609060101010101" pitchFamily="49" charset="-122"/>
                    </a:rPr>
                    <a:t>商业银行</a:t>
                  </a:r>
                  <a:endParaRPr kumimoji="1" lang="en-US" altLang="zh-CN" sz="1350" dirty="0">
                    <a:solidFill>
                      <a:srgbClr val="04617B">
                        <a:lumMod val="75000"/>
                      </a:srgbClr>
                    </a:solidFill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  <a:p>
                  <a:pPr algn="ctr" latinLnBrk="1">
                    <a:defRPr/>
                  </a:pPr>
                  <a:r>
                    <a:rPr kumimoji="1" lang="zh-CN" altLang="en-US" sz="1350" dirty="0">
                      <a:solidFill>
                        <a:srgbClr val="04617B">
                          <a:lumMod val="75000"/>
                        </a:srgbClr>
                      </a:solidFill>
                      <a:latin typeface="仿宋" panose="02010609060101010101" pitchFamily="49" charset="-122"/>
                      <a:ea typeface="仿宋" panose="02010609060101010101" pitchFamily="49" charset="-122"/>
                    </a:rPr>
                    <a:t>贷款审查</a:t>
                  </a:r>
                </a:p>
              </p:txBody>
            </p:sp>
          </p:grpSp>
          <p:grpSp>
            <p:nvGrpSpPr>
              <p:cNvPr id="9" name="Group 15"/>
              <p:cNvGrpSpPr/>
              <p:nvPr/>
            </p:nvGrpSpPr>
            <p:grpSpPr bwMode="auto">
              <a:xfrm>
                <a:off x="4132804" y="4243976"/>
                <a:ext cx="951309" cy="1418034"/>
                <a:chOff x="137" y="2695"/>
                <a:chExt cx="929" cy="1269"/>
              </a:xfrm>
            </p:grpSpPr>
            <p:sp>
              <p:nvSpPr>
                <p:cNvPr id="13" name="Oval 17"/>
                <p:cNvSpPr>
                  <a:spLocks noChangeArrowheads="1"/>
                </p:cNvSpPr>
                <p:nvPr/>
              </p:nvSpPr>
              <p:spPr bwMode="auto">
                <a:xfrm>
                  <a:off x="137" y="3715"/>
                  <a:ext cx="929" cy="24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>
                        <a:alpha val="29999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BD0D9"/>
                    </a:buClr>
                    <a:buSzPct val="95000"/>
                    <a:buFont typeface="Wingdings 2" panose="05020102010507070707" pitchFamily="18" charset="2"/>
                    <a:buChar char=""/>
                    <a:defRPr sz="26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85000"/>
                    <a:buFont typeface="Wingdings 2" panose="05020102010507070707" pitchFamily="18" charset="2"/>
                    <a:buChar char=""/>
                    <a:defRPr sz="24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 2" panose="05020102010507070707" pitchFamily="18" charset="2"/>
                    <a:buChar char=""/>
                    <a:defRPr sz="21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BD0D9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ClrTx/>
                    <a:buSzTx/>
                    <a:buNone/>
                    <a:defRPr/>
                  </a:pPr>
                  <a:endParaRPr lang="zh-CN" altLang="en-US" sz="1350" kern="0">
                    <a:solidFill>
                      <a:prstClr val="black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</p:txBody>
            </p:sp>
            <p:sp>
              <p:nvSpPr>
                <p:cNvPr id="14" name="Oval 16"/>
                <p:cNvSpPr>
                  <a:spLocks noChangeArrowheads="1"/>
                </p:cNvSpPr>
                <p:nvPr/>
              </p:nvSpPr>
              <p:spPr bwMode="auto">
                <a:xfrm>
                  <a:off x="137" y="2695"/>
                  <a:ext cx="929" cy="92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10CF9B"/>
                    </a:gs>
                    <a:gs pos="0">
                      <a:srgbClr val="10CF9B"/>
                    </a:gs>
                    <a:gs pos="0">
                      <a:srgbClr val="10CF9B"/>
                    </a:gs>
                    <a:gs pos="0">
                      <a:srgbClr val="10CF9B"/>
                    </a:gs>
                    <a:gs pos="0">
                      <a:srgbClr val="10CF9B"/>
                    </a:gs>
                    <a:gs pos="0">
                      <a:srgbClr val="10CF9B"/>
                    </a:gs>
                    <a:gs pos="0">
                      <a:srgbClr val="10CF9B"/>
                    </a:gs>
                    <a:gs pos="0">
                      <a:srgbClr val="10CF9B"/>
                    </a:gs>
                    <a:gs pos="0">
                      <a:srgbClr val="10CF9B"/>
                    </a:gs>
                    <a:gs pos="100000">
                      <a:srgbClr val="009DD9">
                        <a:gamma/>
                        <a:shade val="26275"/>
                        <a:invGamma/>
                      </a:srgbClr>
                    </a:gs>
                  </a:gsLst>
                  <a:lin ang="5400000" scaled="0"/>
                  <a:tileRect/>
                </a:gradFill>
                <a:ln w="28575">
                  <a:noFill/>
                  <a:rou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algn="ctr" defTabSz="685800" latinLnBrk="1">
                    <a:defRPr/>
                  </a:pPr>
                  <a:r>
                    <a:rPr kumimoji="1" lang="zh-CN" altLang="en-US" sz="1350" kern="0" dirty="0">
                      <a:solidFill>
                        <a:srgbClr val="FFFFFF"/>
                      </a:solidFill>
                      <a:latin typeface="仿宋" panose="02010609060101010101" pitchFamily="49" charset="-122"/>
                      <a:ea typeface="仿宋" panose="02010609060101010101" pitchFamily="49" charset="-122"/>
                    </a:rPr>
                    <a:t>担保公司</a:t>
                  </a:r>
                  <a:endParaRPr kumimoji="1" lang="en-US" altLang="zh-CN" sz="1350" kern="0" dirty="0">
                    <a:solidFill>
                      <a:srgbClr val="FFFFFF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  <a:p>
                  <a:pPr algn="ctr" defTabSz="685800" latinLnBrk="1">
                    <a:defRPr/>
                  </a:pPr>
                  <a:r>
                    <a:rPr kumimoji="1" lang="zh-CN" altLang="en-US" sz="1350" kern="0" dirty="0">
                      <a:solidFill>
                        <a:srgbClr val="FFFFFF"/>
                      </a:solidFill>
                      <a:latin typeface="仿宋" panose="02010609060101010101" pitchFamily="49" charset="-122"/>
                      <a:ea typeface="仿宋" panose="02010609060101010101" pitchFamily="49" charset="-122"/>
                    </a:rPr>
                    <a:t>尽职调查</a:t>
                  </a:r>
                </a:p>
              </p:txBody>
            </p:sp>
          </p:grpSp>
          <p:grpSp>
            <p:nvGrpSpPr>
              <p:cNvPr id="10" name="Group 18"/>
              <p:cNvGrpSpPr/>
              <p:nvPr/>
            </p:nvGrpSpPr>
            <p:grpSpPr bwMode="auto">
              <a:xfrm>
                <a:off x="5287713" y="4273691"/>
                <a:ext cx="951310" cy="1418034"/>
                <a:chOff x="137" y="2695"/>
                <a:chExt cx="929" cy="1269"/>
              </a:xfrm>
            </p:grpSpPr>
            <p:sp>
              <p:nvSpPr>
                <p:cNvPr id="11" name="Oval 20"/>
                <p:cNvSpPr>
                  <a:spLocks noChangeArrowheads="1"/>
                </p:cNvSpPr>
                <p:nvPr/>
              </p:nvSpPr>
              <p:spPr bwMode="auto">
                <a:xfrm>
                  <a:off x="137" y="3715"/>
                  <a:ext cx="929" cy="24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>
                        <a:alpha val="29999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BD0D9"/>
                    </a:buClr>
                    <a:buSzPct val="95000"/>
                    <a:buFont typeface="Wingdings 2" panose="05020102010507070707" pitchFamily="18" charset="2"/>
                    <a:buChar char=""/>
                    <a:defRPr sz="26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85000"/>
                    <a:buFont typeface="Wingdings 2" panose="05020102010507070707" pitchFamily="18" charset="2"/>
                    <a:buChar char=""/>
                    <a:defRPr sz="24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 2" panose="05020102010507070707" pitchFamily="18" charset="2"/>
                    <a:buChar char=""/>
                    <a:defRPr sz="21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BD0D9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10CF9B"/>
                    </a:buClr>
                    <a:buSzPct val="6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Constantia" panose="02030602050306030303" pitchFamily="18" charset="0"/>
                      <a:ea typeface="宋体" panose="02010600030101010101" pitchFamily="2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en-US" sz="1350">
                    <a:solidFill>
                      <a:prstClr val="black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</p:txBody>
            </p:sp>
            <p:sp>
              <p:nvSpPr>
                <p:cNvPr id="12" name="Oval 19"/>
                <p:cNvSpPr>
                  <a:spLocks noChangeArrowheads="1"/>
                </p:cNvSpPr>
                <p:nvPr/>
              </p:nvSpPr>
              <p:spPr bwMode="auto">
                <a:xfrm>
                  <a:off x="137" y="2695"/>
                  <a:ext cx="929" cy="928"/>
                </a:xfrm>
                <a:prstGeom prst="ellipse">
                  <a:avLst/>
                </a:prstGeom>
                <a:solidFill>
                  <a:srgbClr val="2514DC"/>
                </a:solidFill>
                <a:ln w="28575">
                  <a:noFill/>
                  <a:rou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algn="ctr" latinLnBrk="1">
                    <a:defRPr/>
                  </a:pPr>
                  <a:r>
                    <a:rPr kumimoji="1" lang="zh-CN" altLang="en-US" sz="1350" dirty="0">
                      <a:solidFill>
                        <a:srgbClr val="FFFFFF"/>
                      </a:solidFill>
                      <a:latin typeface="仿宋" panose="02010609060101010101" pitchFamily="49" charset="-122"/>
                      <a:ea typeface="仿宋" panose="02010609060101010101" pitchFamily="49" charset="-122"/>
                    </a:rPr>
                    <a:t>保险公司</a:t>
                  </a:r>
                  <a:endParaRPr kumimoji="1" lang="en-US" altLang="zh-CN" sz="1350" dirty="0">
                    <a:solidFill>
                      <a:srgbClr val="FFFFFF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  <a:p>
                  <a:pPr algn="ctr" latinLnBrk="1">
                    <a:defRPr/>
                  </a:pPr>
                  <a:r>
                    <a:rPr kumimoji="1" lang="zh-CN" altLang="en-US" sz="1350" dirty="0">
                      <a:solidFill>
                        <a:srgbClr val="FFFFFF"/>
                      </a:solidFill>
                      <a:latin typeface="仿宋" panose="02010609060101010101" pitchFamily="49" charset="-122"/>
                      <a:ea typeface="仿宋" panose="02010609060101010101" pitchFamily="49" charset="-122"/>
                    </a:rPr>
                    <a:t>核保勘察</a:t>
                  </a:r>
                </a:p>
              </p:txBody>
            </p:sp>
          </p:grpSp>
        </p:grpSp>
      </p:grp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1758462" y="770445"/>
            <a:ext cx="2780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rgbClr val="07242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七、一站式服务</a:t>
            </a:r>
            <a:endParaRPr lang="zh-CN" altLang="en-US" sz="2400" b="1" dirty="0">
              <a:solidFill>
                <a:srgbClr val="072428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327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hlinkClick r:id="rId2" action="ppaction://hlinkfile"/>
          </p:cNvPr>
          <p:cNvSpPr/>
          <p:nvPr/>
        </p:nvSpPr>
        <p:spPr>
          <a:xfrm>
            <a:off x="846667" y="1524000"/>
            <a:ext cx="2198013" cy="4419791"/>
          </a:xfrm>
          <a:prstGeom prst="roundRect">
            <a:avLst/>
          </a:prstGeom>
          <a:solidFill>
            <a:srgbClr val="FF0000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 prstMaterial="metal">
            <a:bevelT w="203200" h="203200"/>
          </a:sp3d>
        </p:spPr>
        <p:txBody>
          <a:bodyPr rtlCol="0" anchor="ctr"/>
          <a:lstStyle/>
          <a:p>
            <a:pPr algn="ctr">
              <a:defRPr/>
            </a:pPr>
            <a:r>
              <a:rPr lang="zh-CN" altLang="zh-CN" sz="2000" b="1" kern="0" dirty="0" smtClean="0">
                <a:solidFill>
                  <a:srgbClr val="FFFFCC"/>
                </a:solidFill>
                <a:latin typeface="Constantia"/>
                <a:ea typeface="宋体" panose="02010600030101010101" pitchFamily="2" charset="-122"/>
              </a:rPr>
              <a:t>《保险法》</a:t>
            </a:r>
            <a:r>
              <a:rPr lang="en-US" altLang="zh-CN" sz="2000" kern="0" dirty="0" smtClean="0">
                <a:solidFill>
                  <a:srgbClr val="FFFFC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endParaRPr lang="en-US" altLang="zh-CN" sz="2000" kern="0" dirty="0">
              <a:solidFill>
                <a:srgbClr val="FFFFC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defRPr/>
            </a:pPr>
            <a:r>
              <a:rPr lang="en-US" altLang="zh-CN" sz="2000" kern="0" dirty="0">
                <a:solidFill>
                  <a:srgbClr val="FFFFC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en-US" altLang="zh-CN" b="1" kern="0" dirty="0">
                <a:solidFill>
                  <a:srgbClr val="FFFFC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118</a:t>
            </a:r>
            <a:r>
              <a:rPr lang="zh-CN" altLang="zh-CN" b="1" kern="0" dirty="0">
                <a:solidFill>
                  <a:srgbClr val="FFFFC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条规定：保险经纪人是基于投保人的利益，为投保人与保险人订立保险合同提供中介服务</a:t>
            </a:r>
            <a:r>
              <a:rPr lang="zh-CN" altLang="en-US" b="1" kern="0" dirty="0">
                <a:solidFill>
                  <a:srgbClr val="FFFFC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en-US" altLang="zh-CN" b="1" kern="0" dirty="0">
              <a:solidFill>
                <a:srgbClr val="FFFFC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defRPr/>
            </a:pPr>
            <a:endParaRPr lang="en-US" altLang="zh-CN" b="1" kern="0" dirty="0">
              <a:solidFill>
                <a:srgbClr val="FFFFC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defRPr/>
            </a:pPr>
            <a:r>
              <a:rPr lang="en-US" altLang="zh-CN" b="1" kern="0" dirty="0">
                <a:solidFill>
                  <a:srgbClr val="FFFFC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128</a:t>
            </a:r>
            <a:r>
              <a:rPr lang="zh-CN" altLang="zh-CN" b="1" kern="0" dirty="0">
                <a:solidFill>
                  <a:srgbClr val="FFFFC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条规定：保险经纪人因过错给投保人、被保险人造成损失的，依法承担赔偿责任</a:t>
            </a:r>
            <a:r>
              <a:rPr lang="zh-CN" altLang="zh-CN" b="1" kern="0" dirty="0" smtClean="0">
                <a:solidFill>
                  <a:srgbClr val="FFFFC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zh-CN" altLang="en-US" b="1" kern="0" dirty="0">
              <a:solidFill>
                <a:srgbClr val="FFFFC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圆角矩形 2">
            <a:hlinkClick r:id="rId3" action="ppaction://hlinkfile"/>
          </p:cNvPr>
          <p:cNvSpPr/>
          <p:nvPr/>
        </p:nvSpPr>
        <p:spPr>
          <a:xfrm>
            <a:off x="3044680" y="1524000"/>
            <a:ext cx="5252653" cy="4419791"/>
          </a:xfrm>
          <a:prstGeom prst="roundRect">
            <a:avLst/>
          </a:prstGeom>
          <a:solidFill>
            <a:srgbClr val="0BD0D9">
              <a:lumMod val="60000"/>
              <a:lumOff val="40000"/>
            </a:srgbClr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 prstMaterial="metal">
            <a:bevelT w="203200" h="203200"/>
          </a:sp3d>
        </p:spPr>
        <p:txBody>
          <a:bodyPr rtlCol="0" anchor="ctr"/>
          <a:lstStyle/>
          <a:p>
            <a:pPr algn="ctr">
              <a:defRPr/>
            </a:pPr>
            <a:r>
              <a:rPr lang="zh-CN" altLang="zh-CN" sz="2000" b="1" kern="0" dirty="0">
                <a:solidFill>
                  <a:srgbClr val="04617B">
                    <a:lumMod val="50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为投保人（或被保险人）提供经纪服务</a:t>
            </a:r>
            <a:endParaRPr lang="en-US" altLang="zh-CN" sz="2000" b="1" kern="0" dirty="0">
              <a:solidFill>
                <a:srgbClr val="04617B">
                  <a:lumMod val="50000"/>
                </a:srgb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defRPr/>
            </a:pPr>
            <a:r>
              <a:rPr lang="en-US" altLang="zh-CN" kern="0" dirty="0">
                <a:solidFill>
                  <a:srgbClr val="04617B">
                    <a:lumMod val="5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zh-CN" kern="0" dirty="0">
                <a:solidFill>
                  <a:srgbClr val="04617B">
                    <a:lumMod val="5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一</a:t>
            </a:r>
            <a:r>
              <a:rPr lang="zh-CN" altLang="en-US" kern="0" dirty="0">
                <a:solidFill>
                  <a:srgbClr val="04617B">
                    <a:lumMod val="5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</a:t>
            </a:r>
            <a:r>
              <a:rPr lang="zh-CN" altLang="zh-CN" kern="0" dirty="0">
                <a:solidFill>
                  <a:srgbClr val="04617B">
                    <a:lumMod val="5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保护投保人（或被保险人）的合法权益；</a:t>
            </a:r>
          </a:p>
          <a:p>
            <a:pPr>
              <a:defRPr/>
            </a:pPr>
            <a:r>
              <a:rPr lang="en-US" altLang="zh-CN" kern="0" dirty="0">
                <a:solidFill>
                  <a:srgbClr val="04617B">
                    <a:lumMod val="5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zh-CN" kern="0" dirty="0">
                <a:solidFill>
                  <a:srgbClr val="04617B">
                    <a:lumMod val="5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二</a:t>
            </a:r>
            <a:r>
              <a:rPr lang="zh-CN" altLang="en-US" kern="0" dirty="0">
                <a:solidFill>
                  <a:srgbClr val="04617B">
                    <a:lumMod val="5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</a:t>
            </a:r>
            <a:r>
              <a:rPr lang="zh-CN" altLang="zh-CN" kern="0" dirty="0">
                <a:solidFill>
                  <a:srgbClr val="04617B">
                    <a:lumMod val="5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在法律上代表投保人（或被保险人）的利益；</a:t>
            </a:r>
          </a:p>
          <a:p>
            <a:pPr>
              <a:defRPr/>
            </a:pPr>
            <a:r>
              <a:rPr lang="en-US" altLang="zh-CN" kern="0" dirty="0">
                <a:solidFill>
                  <a:srgbClr val="04617B">
                    <a:lumMod val="5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zh-CN" kern="0" dirty="0">
                <a:solidFill>
                  <a:srgbClr val="04617B">
                    <a:lumMod val="5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三</a:t>
            </a:r>
            <a:r>
              <a:rPr lang="zh-CN" altLang="en-US" kern="0" dirty="0">
                <a:solidFill>
                  <a:srgbClr val="04617B">
                    <a:lumMod val="5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</a:t>
            </a:r>
            <a:r>
              <a:rPr lang="zh-CN" altLang="zh-CN" kern="0" dirty="0">
                <a:solidFill>
                  <a:srgbClr val="04617B">
                    <a:lumMod val="5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成为投保人（或被保险人）在处理保险事务方面的专业顾问</a:t>
            </a:r>
            <a:r>
              <a:rPr lang="zh-CN" altLang="en-US" kern="0" dirty="0">
                <a:solidFill>
                  <a:srgbClr val="04617B">
                    <a:lumMod val="5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；</a:t>
            </a:r>
            <a:endParaRPr lang="en-US" altLang="zh-CN" kern="0" dirty="0">
              <a:solidFill>
                <a:srgbClr val="04617B">
                  <a:lumMod val="50000"/>
                </a:srgb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defRPr/>
            </a:pPr>
            <a:r>
              <a:rPr lang="en-US" altLang="zh-CN" kern="0" dirty="0">
                <a:solidFill>
                  <a:srgbClr val="04617B">
                    <a:lumMod val="5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zh-CN" kern="0" dirty="0">
                <a:solidFill>
                  <a:srgbClr val="04617B">
                    <a:lumMod val="5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四</a:t>
            </a:r>
            <a:r>
              <a:rPr lang="zh-CN" altLang="en-US" kern="0" dirty="0">
                <a:solidFill>
                  <a:srgbClr val="04617B">
                    <a:lumMod val="5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</a:t>
            </a:r>
            <a:r>
              <a:rPr lang="zh-CN" altLang="zh-CN" kern="0" dirty="0">
                <a:solidFill>
                  <a:srgbClr val="04617B">
                    <a:lumMod val="5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依法承担赔偿责任</a:t>
            </a:r>
            <a:r>
              <a:rPr lang="zh-CN" altLang="en-US" kern="0" dirty="0">
                <a:solidFill>
                  <a:srgbClr val="04617B">
                    <a:lumMod val="5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en-US" altLang="zh-CN" kern="0" dirty="0">
              <a:solidFill>
                <a:srgbClr val="04617B">
                  <a:lumMod val="50000"/>
                </a:srgb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defRPr/>
            </a:pPr>
            <a:endParaRPr lang="en-US" altLang="zh-CN" sz="2000" b="1" kern="0" dirty="0">
              <a:solidFill>
                <a:srgbClr val="04617B">
                  <a:lumMod val="50000"/>
                </a:srgb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>
              <a:defRPr/>
            </a:pPr>
            <a:r>
              <a:rPr lang="zh-CN" altLang="zh-CN" sz="2000" b="1" kern="0" dirty="0">
                <a:solidFill>
                  <a:srgbClr val="04617B">
                    <a:lumMod val="5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提供经纪服务的内容：</a:t>
            </a:r>
          </a:p>
          <a:p>
            <a:pPr>
              <a:defRPr/>
            </a:pPr>
            <a:r>
              <a:rPr lang="en-US" altLang="zh-CN" sz="2000" b="1" kern="0" dirty="0">
                <a:solidFill>
                  <a:srgbClr val="04617B">
                    <a:lumMod val="5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zh-CN" kern="0" dirty="0">
                <a:solidFill>
                  <a:srgbClr val="04617B">
                    <a:lumMod val="50000"/>
                  </a:srgb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风险评估、制定风险管理计划、设计保险方案、选择经营好的承保公司、节约保险成本、帮助被保险人进行索赔。</a:t>
            </a:r>
            <a:endParaRPr lang="en-US" altLang="zh-CN" kern="0" dirty="0">
              <a:solidFill>
                <a:srgbClr val="04617B">
                  <a:lumMod val="50000"/>
                </a:srgb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defRPr/>
            </a:pPr>
            <a:endParaRPr lang="zh-CN" altLang="zh-CN" sz="2000" kern="0" dirty="0">
              <a:solidFill>
                <a:srgbClr val="04617B">
                  <a:lumMod val="50000"/>
                </a:srgbClr>
              </a:solidFill>
              <a:latin typeface="Constantia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17252" y="836557"/>
            <a:ext cx="67607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2400" b="1" kern="100" dirty="0">
                <a:solidFill>
                  <a:srgbClr val="04617B">
                    <a:lumMod val="50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为什么保险经纪公司</a:t>
            </a:r>
            <a:r>
              <a:rPr lang="zh-CN" altLang="en-US" sz="2400" b="1" kern="100" dirty="0">
                <a:solidFill>
                  <a:srgbClr val="04617B">
                    <a:lumMod val="50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要</a:t>
            </a:r>
            <a:r>
              <a:rPr lang="zh-CN" altLang="zh-CN" sz="2400" b="1" kern="100" dirty="0">
                <a:solidFill>
                  <a:srgbClr val="04617B">
                    <a:lumMod val="50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帮助投保人</a:t>
            </a:r>
            <a:r>
              <a:rPr lang="zh-CN" altLang="en-US" sz="2400" b="1" kern="100" dirty="0">
                <a:solidFill>
                  <a:srgbClr val="04617B">
                    <a:lumMod val="50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（贷款企业）</a:t>
            </a:r>
            <a:r>
              <a:rPr lang="zh-CN" altLang="zh-CN" sz="2400" b="1" kern="100" dirty="0">
                <a:solidFill>
                  <a:srgbClr val="04617B">
                    <a:lumMod val="50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74007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84755" y="1355206"/>
            <a:ext cx="7042245" cy="3996722"/>
            <a:chOff x="1251679" y="1128585"/>
            <a:chExt cx="6768059" cy="4480697"/>
          </a:xfrm>
        </p:grpSpPr>
        <p:graphicFrame>
          <p:nvGraphicFramePr>
            <p:cNvPr id="9" name="图示 8"/>
            <p:cNvGraphicFramePr/>
            <p:nvPr>
              <p:extLst>
                <p:ext uri="{D42A27DB-BD31-4B8C-83A1-F6EECF244321}">
                  <p14:modId xmlns:p14="http://schemas.microsoft.com/office/powerpoint/2010/main" val="482109885"/>
                </p:ext>
              </p:extLst>
            </p:nvPr>
          </p:nvGraphicFramePr>
          <p:xfrm>
            <a:off x="1251679" y="1128585"/>
            <a:ext cx="6768059" cy="448069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534" y="1232931"/>
              <a:ext cx="487567" cy="70035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663" y="2437894"/>
              <a:ext cx="467439" cy="67256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663" y="3615068"/>
              <a:ext cx="467438" cy="76205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534" y="4821776"/>
              <a:ext cx="487567" cy="685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836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70545" y="774590"/>
            <a:ext cx="2181072" cy="520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altLang="zh-CN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8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、政策依据</a:t>
            </a:r>
            <a:endParaRPr lang="en-US" altLang="zh-CN" sz="2800" b="1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1806" y="1419485"/>
            <a:ext cx="8285356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zh-CN" altLang="en-US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青岛市专利权质押保险贷款工作执行</a:t>
            </a:r>
            <a:r>
              <a:rPr lang="zh-CN" altLang="en-US" sz="240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的政策文件</a:t>
            </a:r>
            <a:endParaRPr lang="en-US" altLang="zh-CN" sz="24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关于贯彻鲁政发［</a:t>
            </a:r>
            <a:r>
              <a:rPr lang="en-US" altLang="zh-CN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2016</a:t>
            </a:r>
            <a:r>
              <a:rPr lang="zh-CN" altLang="en-US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］</a:t>
            </a:r>
            <a:r>
              <a:rPr lang="en-US" altLang="zh-CN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</a:t>
            </a:r>
            <a:r>
              <a:rPr lang="zh-CN" altLang="en-US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号文件推动资本市场发展和重点产业转型升级若干政策措施的通知</a:t>
            </a:r>
            <a:r>
              <a:rPr lang="en-US" altLang="zh-CN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sz="24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（青政发</a:t>
            </a:r>
            <a:r>
              <a:rPr lang="en-US" altLang="zh-CN" sz="24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[2017]3</a:t>
            </a:r>
            <a:r>
              <a:rPr lang="zh-CN" altLang="en-US" sz="24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号</a:t>
            </a:r>
            <a:r>
              <a:rPr lang="zh-CN" altLang="en-US" sz="2400" b="1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  <a:endParaRPr lang="en-US" altLang="zh-CN" sz="2400" b="1" dirty="0" smtClean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青岛市科技型中小微企业专利权质押保险贷款和资助管理办法</a:t>
            </a:r>
            <a:r>
              <a:rPr lang="en-US" altLang="zh-CN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sz="24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（青科规</a:t>
            </a:r>
            <a:r>
              <a:rPr lang="en-US" altLang="zh-CN" sz="24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〔2017〕 6 </a:t>
            </a:r>
            <a:r>
              <a:rPr lang="zh-CN" altLang="en-US" sz="24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号</a:t>
            </a:r>
            <a:r>
              <a:rPr lang="zh-CN" altLang="en-US" sz="2400" b="1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  <a:endParaRPr lang="en-US" altLang="zh-CN" sz="2400" b="1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青岛市专利权质押保险贷款及资助资金申请业务指南</a:t>
            </a:r>
            <a:r>
              <a:rPr lang="en-US" altLang="zh-CN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sz="24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的通知</a:t>
            </a:r>
            <a:r>
              <a:rPr lang="zh-CN" altLang="en-US" sz="24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（青知管</a:t>
            </a:r>
            <a:r>
              <a:rPr lang="en-US" altLang="zh-CN" sz="24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〔2017〕3</a:t>
            </a:r>
            <a:r>
              <a:rPr lang="zh-CN" altLang="en-US" sz="24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号</a:t>
            </a:r>
            <a:r>
              <a:rPr lang="zh-CN" altLang="en-US" sz="2400" b="1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  <a:endParaRPr lang="en-US" altLang="zh-CN" sz="2400" b="1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104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99530" y="1467521"/>
            <a:ext cx="5979443" cy="3575021"/>
            <a:chOff x="2785723" y="1447356"/>
            <a:chExt cx="6972426" cy="3575021"/>
          </a:xfrm>
        </p:grpSpPr>
        <p:grpSp>
          <p:nvGrpSpPr>
            <p:cNvPr id="3" name="组合 2"/>
            <p:cNvGrpSpPr/>
            <p:nvPr/>
          </p:nvGrpSpPr>
          <p:grpSpPr>
            <a:xfrm>
              <a:off x="2785724" y="1447356"/>
              <a:ext cx="6972425" cy="1746219"/>
              <a:chOff x="734750" y="2205154"/>
              <a:chExt cx="3482503" cy="943583"/>
            </a:xfrm>
            <a:gradFill>
              <a:gsLst>
                <a:gs pos="0">
                  <a:srgbClr val="5B9BD5">
                    <a:lumMod val="0"/>
                    <a:lumOff val="100000"/>
                  </a:srgbClr>
                </a:gs>
                <a:gs pos="44000">
                  <a:srgbClr val="5B9BD5">
                    <a:lumMod val="45000"/>
                    <a:lumOff val="55000"/>
                  </a:srgbClr>
                </a:gs>
                <a:gs pos="70000">
                  <a:srgbClr val="5B9BD5">
                    <a:lumMod val="45000"/>
                    <a:lumOff val="55000"/>
                  </a:srgbClr>
                </a:gs>
                <a:gs pos="100000">
                  <a:srgbClr val="5B9BD5">
                    <a:lumMod val="30000"/>
                    <a:lumOff val="70000"/>
                  </a:srgbClr>
                </a:gs>
              </a:gsLst>
              <a:lin ang="5400000" scaled="1"/>
            </a:gradFill>
          </p:grpSpPr>
          <p:sp>
            <p:nvSpPr>
              <p:cNvPr id="7" name="圆角矩形 6"/>
              <p:cNvSpPr/>
              <p:nvPr/>
            </p:nvSpPr>
            <p:spPr>
              <a:xfrm>
                <a:off x="734750" y="2205154"/>
                <a:ext cx="3482503" cy="943583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w="114300" h="31750"/>
              </a:sp3d>
            </p:spPr>
            <p:txBody>
              <a:bodyPr rtlCol="0" anchor="ctr"/>
              <a:lstStyle/>
              <a:p>
                <a:pPr marL="0" marR="0" lvl="0" indent="0" defTabSz="110587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华文仿宋" panose="02010600040101010101" pitchFamily="2" charset="-122"/>
                    <a:ea typeface="华文仿宋" panose="02010600040101010101" pitchFamily="2" charset="-122"/>
                    <a:cs typeface="+mn-cs"/>
                  </a:rPr>
                  <a:t>专利质押贷款企业交流群</a:t>
                </a:r>
                <a:endParaRPr kumimoji="0" lang="en-US" altLang="zh-CN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  <a:cs typeface="+mn-cs"/>
                </a:endParaRPr>
              </a:p>
              <a:p>
                <a:pPr marL="0" marR="0" lvl="0" indent="0" defTabSz="110587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华文仿宋" panose="02010600040101010101" pitchFamily="2" charset="-122"/>
                    <a:ea typeface="华文仿宋" panose="02010600040101010101" pitchFamily="2" charset="-122"/>
                    <a:cs typeface="+mn-cs"/>
                  </a:rPr>
                  <a:t>群号：</a:t>
                </a:r>
                <a:r>
                  <a:rPr kumimoji="0" lang="en-US" altLang="zh-CN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华文仿宋" panose="02010600040101010101" pitchFamily="2" charset="-122"/>
                    <a:ea typeface="华文仿宋" panose="02010600040101010101" pitchFamily="2" charset="-122"/>
                    <a:cs typeface="+mn-cs"/>
                  </a:rPr>
                  <a:t>476053268</a:t>
                </a:r>
                <a:endParaRPr kumimoji="0" lang="zh-CN" alt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华文仿宋" panose="02010600040101010101" pitchFamily="2" charset="-122"/>
                  <a:ea typeface="华文仿宋" panose="02010600040101010101" pitchFamily="2" charset="-122"/>
                  <a:cs typeface="+mn-cs"/>
                </a:endParaRPr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3706" y="2357193"/>
                <a:ext cx="653283" cy="653283"/>
              </a:xfrm>
              <a:prstGeom prst="rect">
                <a:avLst/>
              </a:prstGeom>
              <a:grpFill/>
              <a:scene3d>
                <a:camera prst="orthographicFront"/>
                <a:lightRig rig="threePt" dir="t"/>
              </a:scene3d>
              <a:sp3d>
                <a:bevelT w="114300" h="31750"/>
              </a:sp3d>
            </p:spPr>
          </p:pic>
        </p:grpSp>
        <p:grpSp>
          <p:nvGrpSpPr>
            <p:cNvPr id="4" name="组合 3"/>
            <p:cNvGrpSpPr/>
            <p:nvPr/>
          </p:nvGrpSpPr>
          <p:grpSpPr>
            <a:xfrm>
              <a:off x="2785723" y="3219073"/>
              <a:ext cx="6972425" cy="1803304"/>
              <a:chOff x="730659" y="3314843"/>
              <a:chExt cx="3482503" cy="943583"/>
            </a:xfrm>
          </p:grpSpPr>
          <p:sp>
            <p:nvSpPr>
              <p:cNvPr id="5" name="圆角矩形 4"/>
              <p:cNvSpPr/>
              <p:nvPr/>
            </p:nvSpPr>
            <p:spPr>
              <a:xfrm>
                <a:off x="730659" y="3314843"/>
                <a:ext cx="3482503" cy="943583"/>
              </a:xfrm>
              <a:prstGeom prst="roundRect">
                <a:avLst/>
              </a:prstGeom>
              <a:gradFill>
                <a:gsLst>
                  <a:gs pos="0">
                    <a:srgbClr val="5B9BD5">
                      <a:lumMod val="0"/>
                      <a:lumOff val="100000"/>
                    </a:srgbClr>
                  </a:gs>
                  <a:gs pos="44000">
                    <a:srgbClr val="5B9BD5">
                      <a:lumMod val="45000"/>
                      <a:lumOff val="55000"/>
                    </a:srgbClr>
                  </a:gs>
                  <a:gs pos="70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w="114300" h="31750"/>
              </a:sp3d>
            </p:spPr>
            <p:txBody>
              <a:bodyPr rtlCol="0" anchor="ctr"/>
              <a:lstStyle/>
              <a:p>
                <a:pPr marL="0" marR="0" lvl="0" indent="0" defTabSz="110587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华文仿宋" panose="02010600040101010101" pitchFamily="2" charset="-122"/>
                    <a:ea typeface="华文仿宋" panose="02010600040101010101" pitchFamily="2" charset="-122"/>
                    <a:cs typeface="+mn-cs"/>
                  </a:rPr>
                  <a:t>青岛知识产权公益培训群</a:t>
                </a:r>
                <a:r>
                  <a:rPr kumimoji="0" lang="en-US" altLang="zh-CN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华文仿宋" panose="02010600040101010101" pitchFamily="2" charset="-122"/>
                    <a:ea typeface="华文仿宋" panose="02010600040101010101" pitchFamily="2" charset="-122"/>
                    <a:cs typeface="+mn-cs"/>
                  </a:rPr>
                  <a:t>2</a:t>
                </a:r>
              </a:p>
              <a:p>
                <a:pPr marL="0" marR="0" lvl="0" indent="0" defTabSz="110587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华文仿宋" panose="02010600040101010101" pitchFamily="2" charset="-122"/>
                    <a:ea typeface="华文仿宋" panose="02010600040101010101" pitchFamily="2" charset="-122"/>
                    <a:cs typeface="+mn-cs"/>
                  </a:rPr>
                  <a:t>群号：</a:t>
                </a:r>
                <a:r>
                  <a:rPr kumimoji="0" lang="en-US" altLang="zh-CN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华文仿宋" panose="02010600040101010101" pitchFamily="2" charset="-122"/>
                    <a:ea typeface="华文仿宋" panose="02010600040101010101" pitchFamily="2" charset="-122"/>
                    <a:cs typeface="+mn-cs"/>
                  </a:rPr>
                  <a:t>275532975</a:t>
                </a:r>
              </a:p>
            </p:txBody>
          </p:sp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7516" y="3479817"/>
                <a:ext cx="653689" cy="65368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9758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99241" y="594709"/>
            <a:ext cx="3785018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altLang="zh-CN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8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、政策内容</a:t>
            </a:r>
            <a:endParaRPr lang="en-US" altLang="zh-CN" sz="2800" b="1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11200" y="1135883"/>
            <a:ext cx="7936089" cy="4558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青岛市人民政府印发关于贯彻鲁政发</a:t>
            </a:r>
            <a:r>
              <a:rPr lang="en-US" altLang="zh-CN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〔2016〕20</a:t>
            </a:r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号文件推动资本市场发展和重点产业转型升级若干政策措施的通知（青政发</a:t>
            </a:r>
            <a:r>
              <a:rPr lang="en-US" altLang="zh-CN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〔2017〕3</a:t>
            </a:r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号）</a:t>
            </a:r>
            <a:endParaRPr lang="en-US" altLang="zh-CN" sz="1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2500"/>
              </a:lnSpc>
            </a:pPr>
            <a:endParaRPr lang="en-US" altLang="zh-CN" sz="16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2500"/>
              </a:lnSpc>
            </a:pPr>
            <a:r>
              <a:rPr lang="en-US" altLang="zh-CN" sz="16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(</a:t>
            </a:r>
            <a:r>
              <a:rPr lang="zh-CN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十六</a:t>
            </a:r>
            <a:r>
              <a:rPr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)</a:t>
            </a:r>
            <a:r>
              <a:rPr lang="zh-CN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完善科技信贷政策。设立科技信贷贷款保证险风险补偿金池</a:t>
            </a:r>
            <a:r>
              <a:rPr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,</a:t>
            </a:r>
            <a:r>
              <a:rPr lang="zh-CN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对“千帆企业”给予最高</a:t>
            </a:r>
            <a:r>
              <a:rPr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500</a:t>
            </a:r>
            <a:r>
              <a:rPr lang="zh-CN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万元的信贷支持。</a:t>
            </a:r>
            <a:r>
              <a:rPr lang="zh-CN" altLang="zh-CN" sz="1600" b="1" u="sng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将专利权质押贷款资助范围由“千帆企业”扩大到科技型中小微企业</a:t>
            </a:r>
            <a:r>
              <a:rPr lang="en-US" altLang="zh-CN" sz="1600" b="1" u="sng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,</a:t>
            </a:r>
            <a:r>
              <a:rPr lang="zh-CN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贷款额最高</a:t>
            </a:r>
            <a:r>
              <a:rPr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500</a:t>
            </a:r>
            <a:r>
              <a:rPr lang="zh-CN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万元</a:t>
            </a:r>
            <a:r>
              <a:rPr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,</a:t>
            </a:r>
            <a:r>
              <a:rPr lang="zh-CN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按贷款年利息的</a:t>
            </a:r>
            <a:r>
              <a:rPr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50%</a:t>
            </a:r>
            <a:r>
              <a:rPr lang="zh-CN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给予贴息资助</a:t>
            </a:r>
            <a:r>
              <a:rPr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,</a:t>
            </a:r>
            <a:r>
              <a:rPr lang="zh-CN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每年不超过</a:t>
            </a:r>
            <a:r>
              <a:rPr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20</a:t>
            </a:r>
            <a:r>
              <a:rPr lang="zh-CN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万元</a:t>
            </a:r>
            <a:r>
              <a:rPr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,</a:t>
            </a:r>
            <a:r>
              <a:rPr lang="zh-CN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连续</a:t>
            </a:r>
            <a:r>
              <a:rPr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3</a:t>
            </a:r>
            <a:r>
              <a:rPr lang="zh-CN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年给予保费补助</a:t>
            </a:r>
            <a:r>
              <a:rPr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,</a:t>
            </a:r>
            <a:r>
              <a:rPr lang="zh-CN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每年不超过</a:t>
            </a:r>
            <a:r>
              <a:rPr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8</a:t>
            </a:r>
            <a:r>
              <a:rPr lang="zh-CN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万元。</a:t>
            </a:r>
            <a:r>
              <a:rPr lang="en-US" altLang="zh-CN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(</a:t>
            </a:r>
            <a:r>
              <a:rPr lang="zh-CN" altLang="zh-CN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责任单位</a:t>
            </a:r>
            <a:r>
              <a:rPr lang="en-US" altLang="zh-CN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:</a:t>
            </a:r>
            <a:r>
              <a:rPr lang="zh-CN" altLang="zh-CN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市科技局、市财政局</a:t>
            </a:r>
            <a:r>
              <a:rPr lang="en-US" altLang="zh-CN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)</a:t>
            </a:r>
          </a:p>
          <a:p>
            <a:endParaRPr lang="en-US" altLang="zh-CN" sz="1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青岛市专利权质押保险贷款及资助资金申请业务指南</a:t>
            </a:r>
            <a:r>
              <a:rPr lang="en-US" altLang="zh-CN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的通知（青知管</a:t>
            </a:r>
            <a:r>
              <a:rPr lang="en-US" altLang="zh-CN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〔2017〕3</a:t>
            </a:r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号）</a:t>
            </a:r>
            <a:endParaRPr lang="en-US" altLang="zh-CN" sz="1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2500"/>
              </a:lnSpc>
            </a:pPr>
            <a:r>
              <a:rPr lang="zh-CN" altLang="en-US" sz="1600" dirty="0">
                <a:latin typeface="仿宋" panose="02010609060101010101" pitchFamily="49" charset="-122"/>
                <a:ea typeface="仿宋" panose="02010609060101010101" pitchFamily="49" charset="-122"/>
              </a:rPr>
              <a:t>（一）贷款申请人应为青岛市辖区内科技型中小微企业；</a:t>
            </a:r>
          </a:p>
          <a:p>
            <a:pPr>
              <a:lnSpc>
                <a:spcPts val="2500"/>
              </a:lnSpc>
            </a:pPr>
            <a:r>
              <a:rPr lang="zh-CN" altLang="en-US" sz="1600" dirty="0">
                <a:latin typeface="仿宋" panose="02010609060101010101" pitchFamily="49" charset="-122"/>
                <a:ea typeface="仿宋" panose="02010609060101010101" pitchFamily="49" charset="-122"/>
              </a:rPr>
              <a:t>（二）贷款申请应经区（市、功能区）知识产权局书面推荐； </a:t>
            </a:r>
          </a:p>
          <a:p>
            <a:pPr>
              <a:lnSpc>
                <a:spcPts val="2500"/>
              </a:lnSpc>
            </a:pPr>
            <a:r>
              <a:rPr lang="zh-CN" altLang="en-US" sz="1600" dirty="0">
                <a:latin typeface="仿宋" panose="02010609060101010101" pitchFamily="49" charset="-122"/>
                <a:ea typeface="仿宋" panose="02010609060101010101" pitchFamily="49" charset="-122"/>
              </a:rPr>
              <a:t>（三）贷款申请人应拥有自主专利，且应属于职务发明。专利技术方案应不涉及国家安全和保密事项。专利法律状态应当明确、有效，可以依法转让，且未被启动无效宣告程序。专利必须与企业产品或生产技术相关联，且已转化实施。贷款申请时，发明专利权截至届满前时间不得少于</a:t>
            </a:r>
            <a:r>
              <a:rPr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9</a:t>
            </a:r>
            <a:r>
              <a:rPr lang="zh-CN" altLang="en-US" sz="1600" dirty="0">
                <a:latin typeface="仿宋" panose="02010609060101010101" pitchFamily="49" charset="-122"/>
                <a:ea typeface="仿宋" panose="02010609060101010101" pitchFamily="49" charset="-122"/>
              </a:rPr>
              <a:t>年，实用新型专利权截至届满前时间不得少于</a:t>
            </a:r>
            <a:r>
              <a:rPr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5</a:t>
            </a:r>
            <a:r>
              <a:rPr lang="zh-CN" altLang="en-US" sz="1600" dirty="0">
                <a:latin typeface="仿宋" panose="02010609060101010101" pitchFamily="49" charset="-122"/>
                <a:ea typeface="仿宋" panose="02010609060101010101" pitchFamily="49" charset="-122"/>
              </a:rPr>
              <a:t>年。</a:t>
            </a:r>
          </a:p>
        </p:txBody>
      </p:sp>
    </p:spTree>
    <p:extLst>
      <p:ext uri="{BB962C8B-B14F-4D97-AF65-F5344CB8AC3E}">
        <p14:creationId xmlns:p14="http://schemas.microsoft.com/office/powerpoint/2010/main" val="372043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02119" y="790944"/>
            <a:ext cx="31408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DBF5F9">
                    <a:lumMod val="1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800" b="1" dirty="0" smtClean="0">
                <a:solidFill>
                  <a:srgbClr val="DBF5F9">
                    <a:lumMod val="1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、政策</a:t>
            </a:r>
            <a:r>
              <a:rPr lang="zh-CN" altLang="en-US" sz="2800" b="1" dirty="0">
                <a:solidFill>
                  <a:srgbClr val="DBF5F9">
                    <a:lumMod val="1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扶持案例</a:t>
            </a:r>
          </a:p>
        </p:txBody>
      </p:sp>
      <p:pic>
        <p:nvPicPr>
          <p:cNvPr id="5" name="图片 3" descr="123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559" y="4261086"/>
            <a:ext cx="2161352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834924" y="1314164"/>
            <a:ext cx="6374768" cy="376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例如：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某企业办理专利质押保险贷款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500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万元人民币。</a:t>
            </a:r>
            <a:endParaRPr lang="en-US" altLang="zh-CN" sz="16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融资成本计算如下：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支付银行贷款利息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=500</a:t>
            </a:r>
            <a:r>
              <a:rPr lang="en-US" altLang="zh-CN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╳6.09%=30.45</a:t>
            </a:r>
            <a:r>
              <a:rPr lang="zh-CN" altLang="en-US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元</a:t>
            </a:r>
            <a:endParaRPr lang="en-US" altLang="zh-CN" sz="16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支付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担保费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=500╳2%=10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万元</a:t>
            </a:r>
            <a:endParaRPr lang="en-US" altLang="zh-CN" sz="16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支付保险费</a:t>
            </a:r>
            <a:r>
              <a:rPr lang="en-US" altLang="zh-CN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=</a:t>
            </a:r>
            <a:r>
              <a:rPr lang="zh-CN" altLang="en-US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500+30.45</a:t>
            </a:r>
            <a:r>
              <a:rPr lang="zh-CN" altLang="en-US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en-US" altLang="zh-CN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╳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en-US" altLang="zh-CN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%=10.609</a:t>
            </a:r>
            <a:r>
              <a:rPr lang="zh-CN" altLang="en-US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元</a:t>
            </a:r>
            <a:endParaRPr lang="en-US" altLang="zh-CN" sz="16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企业获得贷款后，第一年财政资助保险费</a:t>
            </a:r>
            <a:r>
              <a:rPr lang="en-US" altLang="zh-CN" sz="16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lang="zh-CN" altLang="en-US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万元；</a:t>
            </a:r>
            <a:endParaRPr lang="en-US" altLang="zh-CN" sz="1600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贷款到期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还本付息后，获得贷款利息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50%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贴息</a:t>
            </a:r>
            <a:r>
              <a:rPr lang="en-US" altLang="zh-CN" sz="16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15.225</a:t>
            </a:r>
            <a:r>
              <a:rPr lang="zh-CN" altLang="en-US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元。</a:t>
            </a:r>
            <a:endParaRPr lang="en-US" altLang="zh-CN" sz="16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企业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实际融资成本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=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利息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-50%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贴息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担保费</a:t>
            </a: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保险费</a:t>
            </a:r>
            <a:r>
              <a:rPr lang="en-US" altLang="zh-CN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保费</a:t>
            </a:r>
            <a:r>
              <a:rPr lang="zh-CN" altLang="en-US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资助</a:t>
            </a:r>
            <a:endParaRPr lang="en-US" altLang="zh-CN" sz="1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</a:t>
            </a:r>
            <a:r>
              <a:rPr lang="en-US" altLang="zh-CN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=30.45-</a:t>
            </a:r>
            <a:r>
              <a:rPr lang="en-US" altLang="zh-CN" sz="16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15.225</a:t>
            </a:r>
            <a:r>
              <a:rPr lang="en-US" altLang="zh-CN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+10+10.609-</a:t>
            </a:r>
            <a:r>
              <a:rPr lang="en-US" altLang="zh-CN" sz="16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lang="en-US" altLang="zh-CN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=27.834</a:t>
            </a:r>
            <a:r>
              <a:rPr lang="zh-CN" altLang="en-US" sz="1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万元</a:t>
            </a:r>
            <a:endParaRPr lang="en-US" altLang="zh-CN" sz="1600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endParaRPr lang="zh-CN" altLang="en-US" sz="1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146533" y="4687370"/>
            <a:ext cx="4519344" cy="94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即：第一年贷款年</a:t>
            </a:r>
            <a:r>
              <a:rPr lang="zh-CN" altLang="en-US" sz="18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化成本为 </a:t>
            </a:r>
            <a:r>
              <a:rPr lang="en-US" altLang="zh-CN" sz="18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5.5668%</a:t>
            </a:r>
            <a:endParaRPr lang="en-US" altLang="zh-CN" sz="1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第二年贷款年</a:t>
            </a:r>
            <a:r>
              <a:rPr lang="zh-CN" altLang="en-US" sz="18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化成本为 </a:t>
            </a:r>
            <a:r>
              <a:rPr lang="en-US" altLang="zh-CN" sz="18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5.9668%</a:t>
            </a:r>
            <a:endParaRPr lang="en-US" altLang="zh-CN" sz="1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第三年贷款年</a:t>
            </a:r>
            <a:r>
              <a:rPr lang="zh-CN" altLang="en-US" sz="18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化成本为 </a:t>
            </a:r>
            <a:r>
              <a:rPr lang="en-US" altLang="zh-CN" sz="18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6.3668%</a:t>
            </a:r>
            <a:endParaRPr lang="en-US" altLang="zh-CN" sz="1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273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889555" y="1329598"/>
            <a:ext cx="7042245" cy="3996722"/>
            <a:chOff x="1251679" y="1128585"/>
            <a:chExt cx="6768059" cy="4480697"/>
          </a:xfrm>
        </p:grpSpPr>
        <p:graphicFrame>
          <p:nvGraphicFramePr>
            <p:cNvPr id="10" name="图示 9"/>
            <p:cNvGraphicFramePr/>
            <p:nvPr>
              <p:extLst>
                <p:ext uri="{D42A27DB-BD31-4B8C-83A1-F6EECF244321}">
                  <p14:modId xmlns:p14="http://schemas.microsoft.com/office/powerpoint/2010/main" val="249630838"/>
                </p:ext>
              </p:extLst>
            </p:nvPr>
          </p:nvGraphicFramePr>
          <p:xfrm>
            <a:off x="1251679" y="1128585"/>
            <a:ext cx="6768059" cy="448069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534" y="1232931"/>
              <a:ext cx="487567" cy="70035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663" y="2437894"/>
              <a:ext cx="467439" cy="67256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663" y="3615068"/>
              <a:ext cx="467438" cy="762059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534" y="4821776"/>
              <a:ext cx="487567" cy="685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895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28222" y="1712684"/>
            <a:ext cx="7891689" cy="4264208"/>
            <a:chOff x="1644059" y="1271219"/>
            <a:chExt cx="8607524" cy="4833410"/>
          </a:xfrm>
        </p:grpSpPr>
        <p:grpSp>
          <p:nvGrpSpPr>
            <p:cNvPr id="3" name="组合 2"/>
            <p:cNvGrpSpPr/>
            <p:nvPr/>
          </p:nvGrpSpPr>
          <p:grpSpPr>
            <a:xfrm>
              <a:off x="1655561" y="1271219"/>
              <a:ext cx="8596022" cy="1279134"/>
              <a:chOff x="1187625" y="2216024"/>
              <a:chExt cx="8596021" cy="1060145"/>
            </a:xfrm>
          </p:grpSpPr>
          <p:sp>
            <p:nvSpPr>
              <p:cNvPr id="13" name="任意多边形 12"/>
              <p:cNvSpPr/>
              <p:nvPr/>
            </p:nvSpPr>
            <p:spPr>
              <a:xfrm>
                <a:off x="1187625" y="2216024"/>
                <a:ext cx="965149" cy="1060145"/>
              </a:xfrm>
              <a:custGeom>
                <a:avLst/>
                <a:gdLst>
                  <a:gd name="connsiteX0" fmla="*/ 0 w 1060145"/>
                  <a:gd name="connsiteY0" fmla="*/ 0 h 742101"/>
                  <a:gd name="connsiteX1" fmla="*/ 689095 w 1060145"/>
                  <a:gd name="connsiteY1" fmla="*/ 0 h 742101"/>
                  <a:gd name="connsiteX2" fmla="*/ 1060145 w 1060145"/>
                  <a:gd name="connsiteY2" fmla="*/ 371051 h 742101"/>
                  <a:gd name="connsiteX3" fmla="*/ 689095 w 1060145"/>
                  <a:gd name="connsiteY3" fmla="*/ 742101 h 742101"/>
                  <a:gd name="connsiteX4" fmla="*/ 0 w 1060145"/>
                  <a:gd name="connsiteY4" fmla="*/ 742101 h 742101"/>
                  <a:gd name="connsiteX5" fmla="*/ 371051 w 1060145"/>
                  <a:gd name="connsiteY5" fmla="*/ 371051 h 742101"/>
                  <a:gd name="connsiteX6" fmla="*/ 0 w 1060145"/>
                  <a:gd name="connsiteY6" fmla="*/ 0 h 742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0145" h="742101">
                    <a:moveTo>
                      <a:pt x="1060144" y="0"/>
                    </a:moveTo>
                    <a:lnTo>
                      <a:pt x="1060144" y="482366"/>
                    </a:lnTo>
                    <a:lnTo>
                      <a:pt x="530072" y="742101"/>
                    </a:lnTo>
                    <a:lnTo>
                      <a:pt x="1" y="482366"/>
                    </a:lnTo>
                    <a:lnTo>
                      <a:pt x="1" y="0"/>
                    </a:lnTo>
                    <a:lnTo>
                      <a:pt x="530072" y="259736"/>
                    </a:lnTo>
                    <a:lnTo>
                      <a:pt x="106014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BD0D9">
                      <a:hueOff val="0"/>
                      <a:satOff val="0"/>
                      <a:lumOff val="0"/>
                      <a:alphaOff val="0"/>
                      <a:tint val="98000"/>
                      <a:shade val="25000"/>
                      <a:satMod val="250000"/>
                    </a:srgbClr>
                  </a:gs>
                  <a:gs pos="68000">
                    <a:srgbClr val="0BD0D9">
                      <a:hueOff val="0"/>
                      <a:satOff val="0"/>
                      <a:lumOff val="0"/>
                      <a:alphaOff val="0"/>
                      <a:tint val="86000"/>
                      <a:satMod val="115000"/>
                    </a:srgbClr>
                  </a:gs>
                  <a:gs pos="100000">
                    <a:srgbClr val="0BD0D9">
                      <a:hueOff val="0"/>
                      <a:satOff val="0"/>
                      <a:lumOff val="0"/>
                      <a:alphaOff val="0"/>
                      <a:tint val="50000"/>
                      <a:satMod val="150000"/>
                    </a:srgbClr>
                  </a:gs>
                </a:gsLst>
                <a:path path="circle">
                  <a:fillToRect l="50000" t="130000" r="50000" b="-30000"/>
                </a:path>
              </a:gradFill>
              <a:ln w="9525" cap="flat" cmpd="sng" algn="ctr">
                <a:solidFill>
                  <a:srgbClr val="0BD0D9">
                    <a:hueOff val="0"/>
                    <a:satOff val="0"/>
                    <a:lumOff val="0"/>
                    <a:alphaOff val="0"/>
                    <a:shade val="50000"/>
                    <a:satMod val="103000"/>
                  </a:srgbClr>
                </a:solidFill>
                <a:prstDash val="solid"/>
              </a:ln>
              <a:effectLst>
                <a:outerShdw blurRad="57150" dist="38100" dir="5400000" algn="ctr" rotWithShape="0">
                  <a:srgbClr val="0BD0D9">
                    <a:hueOff val="0"/>
                    <a:satOff val="0"/>
                    <a:lumOff val="0"/>
                    <a:alphaOff val="0"/>
                    <a:shade val="9000"/>
                    <a:satMod val="105000"/>
                    <a:alpha val="48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txBody>
              <a:bodyPr spcFirstLastPara="0" vert="horz" wrap="square" lIns="12701" tIns="383751" rIns="12699" bIns="383751" numCol="1" spcCol="1270" anchor="ctr" anchorCtr="0">
                <a:noAutofit/>
              </a:bodyPr>
              <a:lstStyle/>
              <a:p>
                <a:pPr algn="ctr" defTabSz="88897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zh-CN" altLang="en-US" sz="2400" b="1" kern="0" dirty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申请</a:t>
                </a:r>
              </a:p>
            </p:txBody>
          </p:sp>
          <p:sp>
            <p:nvSpPr>
              <p:cNvPr id="14" name="任意多边形 13"/>
              <p:cNvSpPr/>
              <p:nvPr/>
            </p:nvSpPr>
            <p:spPr>
              <a:xfrm>
                <a:off x="2152775" y="2216025"/>
                <a:ext cx="7630871" cy="689095"/>
              </a:xfrm>
              <a:custGeom>
                <a:avLst/>
                <a:gdLst>
                  <a:gd name="connsiteX0" fmla="*/ 114851 w 689094"/>
                  <a:gd name="connsiteY0" fmla="*/ 0 h 5738618"/>
                  <a:gd name="connsiteX1" fmla="*/ 574243 w 689094"/>
                  <a:gd name="connsiteY1" fmla="*/ 0 h 5738618"/>
                  <a:gd name="connsiteX2" fmla="*/ 689094 w 689094"/>
                  <a:gd name="connsiteY2" fmla="*/ 114851 h 5738618"/>
                  <a:gd name="connsiteX3" fmla="*/ 689094 w 689094"/>
                  <a:gd name="connsiteY3" fmla="*/ 5738618 h 5738618"/>
                  <a:gd name="connsiteX4" fmla="*/ 689094 w 689094"/>
                  <a:gd name="connsiteY4" fmla="*/ 5738618 h 5738618"/>
                  <a:gd name="connsiteX5" fmla="*/ 0 w 689094"/>
                  <a:gd name="connsiteY5" fmla="*/ 5738618 h 5738618"/>
                  <a:gd name="connsiteX6" fmla="*/ 0 w 689094"/>
                  <a:gd name="connsiteY6" fmla="*/ 5738618 h 5738618"/>
                  <a:gd name="connsiteX7" fmla="*/ 0 w 689094"/>
                  <a:gd name="connsiteY7" fmla="*/ 114851 h 5738618"/>
                  <a:gd name="connsiteX8" fmla="*/ 114851 w 689094"/>
                  <a:gd name="connsiteY8" fmla="*/ 0 h 5738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9094" h="5738618">
                    <a:moveTo>
                      <a:pt x="689094" y="956456"/>
                    </a:moveTo>
                    <a:lnTo>
                      <a:pt x="689094" y="4782162"/>
                    </a:lnTo>
                    <a:cubicBezTo>
                      <a:pt x="689094" y="5310392"/>
                      <a:pt x="682919" y="5738614"/>
                      <a:pt x="675303" y="5738614"/>
                    </a:cubicBezTo>
                    <a:lnTo>
                      <a:pt x="0" y="5738614"/>
                    </a:lnTo>
                    <a:lnTo>
                      <a:pt x="0" y="573861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675303" y="4"/>
                    </a:lnTo>
                    <a:cubicBezTo>
                      <a:pt x="682919" y="4"/>
                      <a:pt x="689094" y="428226"/>
                      <a:pt x="689094" y="956456"/>
                    </a:cubicBezTo>
                    <a:close/>
                  </a:path>
                </a:pathLst>
              </a:cu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9525" cap="flat" cmpd="sng" algn="ctr">
                <a:solidFill>
                  <a:srgbClr val="0BD0D9">
                    <a:hueOff val="0"/>
                    <a:satOff val="0"/>
                    <a:lumOff val="0"/>
                    <a:alphaOff val="0"/>
                    <a:shade val="50000"/>
                    <a:satMod val="103000"/>
                  </a:srgbClr>
                </a:solidFill>
                <a:prstDash val="solid"/>
              </a:ln>
              <a:effectLst>
                <a:outerShdw blurRad="57150" dist="38100" dir="5400000" algn="ctr" rotWithShape="0">
                  <a:sysClr val="window" lastClr="FFFFFF">
                    <a:alpha val="90000"/>
                    <a:hueOff val="0"/>
                    <a:satOff val="0"/>
                    <a:lumOff val="0"/>
                    <a:alphaOff val="0"/>
                    <a:shade val="9000"/>
                    <a:satMod val="105000"/>
                    <a:alpha val="48000"/>
                  </a:sysClr>
                </a:outerShdw>
              </a:effectLst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txBody>
              <a:bodyPr spcFirstLastPara="0" vert="horz" wrap="square" lIns="142241" tIns="46339" rIns="46339" bIns="46341" numCol="1" spcCol="1270" anchor="ctr" anchorCtr="0">
                <a:noAutofit/>
              </a:bodyPr>
              <a:lstStyle/>
              <a:p>
                <a:pPr marL="228594" lvl="1" indent="-228594" defTabSz="888978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  <a:defRPr/>
                </a:pPr>
                <a:r>
                  <a:rPr lang="zh-CN" altLang="en-US" sz="2400" b="1" kern="0" dirty="0">
                    <a:solidFill>
                      <a:srgbClr val="04617B">
                        <a:lumMod val="50000"/>
                      </a:srgb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企业携带区（市、功能区）科技主管部门推荐函及相关材料到知识产权事务中心提交申请</a:t>
                </a: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1655561" y="2438591"/>
              <a:ext cx="8596022" cy="1279134"/>
              <a:chOff x="1187625" y="3158843"/>
              <a:chExt cx="6480718" cy="1060145"/>
            </a:xfrm>
          </p:grpSpPr>
          <p:sp>
            <p:nvSpPr>
              <p:cNvPr id="11" name="任意多边形 10"/>
              <p:cNvSpPr/>
              <p:nvPr/>
            </p:nvSpPr>
            <p:spPr>
              <a:xfrm>
                <a:off x="1187625" y="3158843"/>
                <a:ext cx="742101" cy="1060145"/>
              </a:xfrm>
              <a:custGeom>
                <a:avLst/>
                <a:gdLst>
                  <a:gd name="connsiteX0" fmla="*/ 0 w 1060145"/>
                  <a:gd name="connsiteY0" fmla="*/ 0 h 742101"/>
                  <a:gd name="connsiteX1" fmla="*/ 689095 w 1060145"/>
                  <a:gd name="connsiteY1" fmla="*/ 0 h 742101"/>
                  <a:gd name="connsiteX2" fmla="*/ 1060145 w 1060145"/>
                  <a:gd name="connsiteY2" fmla="*/ 371051 h 742101"/>
                  <a:gd name="connsiteX3" fmla="*/ 689095 w 1060145"/>
                  <a:gd name="connsiteY3" fmla="*/ 742101 h 742101"/>
                  <a:gd name="connsiteX4" fmla="*/ 0 w 1060145"/>
                  <a:gd name="connsiteY4" fmla="*/ 742101 h 742101"/>
                  <a:gd name="connsiteX5" fmla="*/ 371051 w 1060145"/>
                  <a:gd name="connsiteY5" fmla="*/ 371051 h 742101"/>
                  <a:gd name="connsiteX6" fmla="*/ 0 w 1060145"/>
                  <a:gd name="connsiteY6" fmla="*/ 0 h 742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0145" h="742101">
                    <a:moveTo>
                      <a:pt x="1060144" y="0"/>
                    </a:moveTo>
                    <a:lnTo>
                      <a:pt x="1060144" y="482366"/>
                    </a:lnTo>
                    <a:lnTo>
                      <a:pt x="530072" y="742101"/>
                    </a:lnTo>
                    <a:lnTo>
                      <a:pt x="1" y="482366"/>
                    </a:lnTo>
                    <a:lnTo>
                      <a:pt x="1" y="0"/>
                    </a:lnTo>
                    <a:lnTo>
                      <a:pt x="530072" y="259736"/>
                    </a:lnTo>
                    <a:lnTo>
                      <a:pt x="106014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0CF9B">
                      <a:hueOff val="0"/>
                      <a:satOff val="0"/>
                      <a:lumOff val="0"/>
                      <a:alphaOff val="0"/>
                      <a:tint val="98000"/>
                      <a:shade val="25000"/>
                      <a:satMod val="250000"/>
                    </a:srgbClr>
                  </a:gs>
                  <a:gs pos="68000">
                    <a:srgbClr val="10CF9B">
                      <a:hueOff val="0"/>
                      <a:satOff val="0"/>
                      <a:lumOff val="0"/>
                      <a:alphaOff val="0"/>
                      <a:tint val="86000"/>
                      <a:satMod val="115000"/>
                    </a:srgbClr>
                  </a:gs>
                  <a:gs pos="100000">
                    <a:srgbClr val="10CF9B">
                      <a:hueOff val="0"/>
                      <a:satOff val="0"/>
                      <a:lumOff val="0"/>
                      <a:alphaOff val="0"/>
                      <a:tint val="50000"/>
                      <a:satMod val="150000"/>
                    </a:srgbClr>
                  </a:gs>
                </a:gsLst>
                <a:path path="circle">
                  <a:fillToRect l="50000" t="130000" r="50000" b="-30000"/>
                </a:path>
              </a:gradFill>
              <a:ln w="9525" cap="flat" cmpd="sng" algn="ctr">
                <a:solidFill>
                  <a:srgbClr val="10CF9B">
                    <a:hueOff val="0"/>
                    <a:satOff val="0"/>
                    <a:lumOff val="0"/>
                    <a:alphaOff val="0"/>
                    <a:shade val="50000"/>
                    <a:satMod val="103000"/>
                  </a:srgbClr>
                </a:solidFill>
                <a:prstDash val="solid"/>
              </a:ln>
              <a:effectLst>
                <a:outerShdw blurRad="57150" dist="38100" dir="5400000" algn="ctr" rotWithShape="0">
                  <a:srgbClr val="10CF9B">
                    <a:hueOff val="0"/>
                    <a:satOff val="0"/>
                    <a:lumOff val="0"/>
                    <a:alphaOff val="0"/>
                    <a:shade val="9000"/>
                    <a:satMod val="105000"/>
                    <a:alpha val="48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txBody>
              <a:bodyPr spcFirstLastPara="0" vert="horz" wrap="square" lIns="12701" tIns="383751" rIns="12699" bIns="383751" numCol="1" spcCol="1270" anchor="ctr" anchorCtr="0">
                <a:noAutofit/>
              </a:bodyPr>
              <a:lstStyle/>
              <a:p>
                <a:pPr algn="ctr" defTabSz="88897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zh-CN" altLang="en-US" sz="2400" b="1" kern="0" dirty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调查</a:t>
                </a:r>
              </a:p>
            </p:txBody>
          </p:sp>
          <p:sp>
            <p:nvSpPr>
              <p:cNvPr id="12" name="任意多边形 11"/>
              <p:cNvSpPr/>
              <p:nvPr/>
            </p:nvSpPr>
            <p:spPr>
              <a:xfrm>
                <a:off x="1929725" y="3158844"/>
                <a:ext cx="5738618" cy="689095"/>
              </a:xfrm>
              <a:custGeom>
                <a:avLst/>
                <a:gdLst>
                  <a:gd name="connsiteX0" fmla="*/ 114851 w 689094"/>
                  <a:gd name="connsiteY0" fmla="*/ 0 h 5738618"/>
                  <a:gd name="connsiteX1" fmla="*/ 574243 w 689094"/>
                  <a:gd name="connsiteY1" fmla="*/ 0 h 5738618"/>
                  <a:gd name="connsiteX2" fmla="*/ 689094 w 689094"/>
                  <a:gd name="connsiteY2" fmla="*/ 114851 h 5738618"/>
                  <a:gd name="connsiteX3" fmla="*/ 689094 w 689094"/>
                  <a:gd name="connsiteY3" fmla="*/ 5738618 h 5738618"/>
                  <a:gd name="connsiteX4" fmla="*/ 689094 w 689094"/>
                  <a:gd name="connsiteY4" fmla="*/ 5738618 h 5738618"/>
                  <a:gd name="connsiteX5" fmla="*/ 0 w 689094"/>
                  <a:gd name="connsiteY5" fmla="*/ 5738618 h 5738618"/>
                  <a:gd name="connsiteX6" fmla="*/ 0 w 689094"/>
                  <a:gd name="connsiteY6" fmla="*/ 5738618 h 5738618"/>
                  <a:gd name="connsiteX7" fmla="*/ 0 w 689094"/>
                  <a:gd name="connsiteY7" fmla="*/ 114851 h 5738618"/>
                  <a:gd name="connsiteX8" fmla="*/ 114851 w 689094"/>
                  <a:gd name="connsiteY8" fmla="*/ 0 h 5738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9094" h="5738618">
                    <a:moveTo>
                      <a:pt x="689094" y="956456"/>
                    </a:moveTo>
                    <a:lnTo>
                      <a:pt x="689094" y="4782162"/>
                    </a:lnTo>
                    <a:cubicBezTo>
                      <a:pt x="689094" y="5310392"/>
                      <a:pt x="682919" y="5738614"/>
                      <a:pt x="675303" y="5738614"/>
                    </a:cubicBezTo>
                    <a:lnTo>
                      <a:pt x="0" y="5738614"/>
                    </a:lnTo>
                    <a:lnTo>
                      <a:pt x="0" y="573861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675303" y="4"/>
                    </a:lnTo>
                    <a:cubicBezTo>
                      <a:pt x="682919" y="4"/>
                      <a:pt x="689094" y="428226"/>
                      <a:pt x="689094" y="956456"/>
                    </a:cubicBezTo>
                    <a:close/>
                  </a:path>
                </a:pathLst>
              </a:cu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9525" cap="flat" cmpd="sng" algn="ctr">
                <a:solidFill>
                  <a:srgbClr val="10CF9B">
                    <a:hueOff val="0"/>
                    <a:satOff val="0"/>
                    <a:lumOff val="0"/>
                    <a:alphaOff val="0"/>
                    <a:shade val="50000"/>
                    <a:satMod val="103000"/>
                  </a:srgbClr>
                </a:solidFill>
                <a:prstDash val="solid"/>
              </a:ln>
              <a:effectLst>
                <a:outerShdw blurRad="57150" dist="38100" dir="5400000" algn="ctr" rotWithShape="0">
                  <a:sysClr val="window" lastClr="FFFFFF">
                    <a:alpha val="90000"/>
                    <a:hueOff val="0"/>
                    <a:satOff val="0"/>
                    <a:lumOff val="0"/>
                    <a:alphaOff val="0"/>
                    <a:shade val="9000"/>
                    <a:satMod val="105000"/>
                    <a:alpha val="48000"/>
                  </a:sysClr>
                </a:outerShdw>
              </a:effectLst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txBody>
              <a:bodyPr spcFirstLastPara="0" vert="horz" wrap="square" lIns="142241" tIns="46339" rIns="46339" bIns="46341" numCol="1" spcCol="1270" anchor="ctr" anchorCtr="0">
                <a:noAutofit/>
              </a:bodyPr>
              <a:lstStyle/>
              <a:p>
                <a:pPr marL="228594" lvl="1" indent="-228594" defTabSz="888978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  <a:defRPr/>
                </a:pPr>
                <a:r>
                  <a:rPr lang="zh-CN" altLang="en-US" sz="2400" b="1" kern="0" dirty="0">
                    <a:solidFill>
                      <a:srgbClr val="04617B">
                        <a:lumMod val="50000"/>
                      </a:srgb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质贷办组织相关机构对企业进行专利评价、尽职调查、保前勘察、贷前审查等工作</a:t>
                </a: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644059" y="3631344"/>
              <a:ext cx="8607523" cy="1279134"/>
              <a:chOff x="1187625" y="4101661"/>
              <a:chExt cx="6480718" cy="1060145"/>
            </a:xfrm>
          </p:grpSpPr>
          <p:sp>
            <p:nvSpPr>
              <p:cNvPr id="9" name="任意多边形 8"/>
              <p:cNvSpPr/>
              <p:nvPr/>
            </p:nvSpPr>
            <p:spPr>
              <a:xfrm>
                <a:off x="1187625" y="4101661"/>
                <a:ext cx="742101" cy="1060145"/>
              </a:xfrm>
              <a:custGeom>
                <a:avLst/>
                <a:gdLst>
                  <a:gd name="connsiteX0" fmla="*/ 0 w 1060145"/>
                  <a:gd name="connsiteY0" fmla="*/ 0 h 742101"/>
                  <a:gd name="connsiteX1" fmla="*/ 689095 w 1060145"/>
                  <a:gd name="connsiteY1" fmla="*/ 0 h 742101"/>
                  <a:gd name="connsiteX2" fmla="*/ 1060145 w 1060145"/>
                  <a:gd name="connsiteY2" fmla="*/ 371051 h 742101"/>
                  <a:gd name="connsiteX3" fmla="*/ 689095 w 1060145"/>
                  <a:gd name="connsiteY3" fmla="*/ 742101 h 742101"/>
                  <a:gd name="connsiteX4" fmla="*/ 0 w 1060145"/>
                  <a:gd name="connsiteY4" fmla="*/ 742101 h 742101"/>
                  <a:gd name="connsiteX5" fmla="*/ 371051 w 1060145"/>
                  <a:gd name="connsiteY5" fmla="*/ 371051 h 742101"/>
                  <a:gd name="connsiteX6" fmla="*/ 0 w 1060145"/>
                  <a:gd name="connsiteY6" fmla="*/ 0 h 742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0145" h="742101">
                    <a:moveTo>
                      <a:pt x="1060144" y="0"/>
                    </a:moveTo>
                    <a:lnTo>
                      <a:pt x="1060144" y="482366"/>
                    </a:lnTo>
                    <a:lnTo>
                      <a:pt x="530072" y="742101"/>
                    </a:lnTo>
                    <a:lnTo>
                      <a:pt x="1" y="482366"/>
                    </a:lnTo>
                    <a:lnTo>
                      <a:pt x="1" y="0"/>
                    </a:lnTo>
                    <a:lnTo>
                      <a:pt x="530072" y="259736"/>
                    </a:lnTo>
                    <a:lnTo>
                      <a:pt x="106014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CCA62">
                      <a:hueOff val="0"/>
                      <a:satOff val="0"/>
                      <a:lumOff val="0"/>
                      <a:alphaOff val="0"/>
                      <a:tint val="98000"/>
                      <a:shade val="25000"/>
                      <a:satMod val="250000"/>
                    </a:srgbClr>
                  </a:gs>
                  <a:gs pos="68000">
                    <a:srgbClr val="7CCA62">
                      <a:hueOff val="0"/>
                      <a:satOff val="0"/>
                      <a:lumOff val="0"/>
                      <a:alphaOff val="0"/>
                      <a:tint val="86000"/>
                      <a:satMod val="115000"/>
                    </a:srgbClr>
                  </a:gs>
                  <a:gs pos="100000">
                    <a:srgbClr val="7CCA62">
                      <a:hueOff val="0"/>
                      <a:satOff val="0"/>
                      <a:lumOff val="0"/>
                      <a:alphaOff val="0"/>
                      <a:tint val="50000"/>
                      <a:satMod val="150000"/>
                    </a:srgbClr>
                  </a:gs>
                </a:gsLst>
                <a:path path="circle">
                  <a:fillToRect l="50000" t="130000" r="50000" b="-30000"/>
                </a:path>
              </a:gradFill>
              <a:ln w="9525" cap="flat" cmpd="sng" algn="ctr">
                <a:solidFill>
                  <a:srgbClr val="7CCA62">
                    <a:hueOff val="0"/>
                    <a:satOff val="0"/>
                    <a:lumOff val="0"/>
                    <a:alphaOff val="0"/>
                    <a:shade val="50000"/>
                    <a:satMod val="103000"/>
                  </a:srgbClr>
                </a:solidFill>
                <a:prstDash val="solid"/>
              </a:ln>
              <a:effectLst>
                <a:outerShdw blurRad="57150" dist="38100" dir="5400000" algn="ctr" rotWithShape="0">
                  <a:srgbClr val="7CCA62">
                    <a:hueOff val="0"/>
                    <a:satOff val="0"/>
                    <a:lumOff val="0"/>
                    <a:alphaOff val="0"/>
                    <a:shade val="9000"/>
                    <a:satMod val="105000"/>
                    <a:alpha val="48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txBody>
              <a:bodyPr spcFirstLastPara="0" vert="horz" wrap="square" lIns="12701" tIns="383751" rIns="12699" bIns="383751" numCol="1" spcCol="1270" anchor="ctr" anchorCtr="0">
                <a:noAutofit/>
              </a:bodyPr>
              <a:lstStyle/>
              <a:p>
                <a:pPr algn="ctr" defTabSz="88897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zh-CN" altLang="en-US" sz="2400" b="1" kern="0" dirty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签约</a:t>
                </a:r>
              </a:p>
            </p:txBody>
          </p:sp>
          <p:sp>
            <p:nvSpPr>
              <p:cNvPr id="10" name="任意多边形 9"/>
              <p:cNvSpPr/>
              <p:nvPr/>
            </p:nvSpPr>
            <p:spPr>
              <a:xfrm>
                <a:off x="1929725" y="4101661"/>
                <a:ext cx="5738618" cy="689095"/>
              </a:xfrm>
              <a:custGeom>
                <a:avLst/>
                <a:gdLst>
                  <a:gd name="connsiteX0" fmla="*/ 114851 w 689094"/>
                  <a:gd name="connsiteY0" fmla="*/ 0 h 5738618"/>
                  <a:gd name="connsiteX1" fmla="*/ 574243 w 689094"/>
                  <a:gd name="connsiteY1" fmla="*/ 0 h 5738618"/>
                  <a:gd name="connsiteX2" fmla="*/ 689094 w 689094"/>
                  <a:gd name="connsiteY2" fmla="*/ 114851 h 5738618"/>
                  <a:gd name="connsiteX3" fmla="*/ 689094 w 689094"/>
                  <a:gd name="connsiteY3" fmla="*/ 5738618 h 5738618"/>
                  <a:gd name="connsiteX4" fmla="*/ 689094 w 689094"/>
                  <a:gd name="connsiteY4" fmla="*/ 5738618 h 5738618"/>
                  <a:gd name="connsiteX5" fmla="*/ 0 w 689094"/>
                  <a:gd name="connsiteY5" fmla="*/ 5738618 h 5738618"/>
                  <a:gd name="connsiteX6" fmla="*/ 0 w 689094"/>
                  <a:gd name="connsiteY6" fmla="*/ 5738618 h 5738618"/>
                  <a:gd name="connsiteX7" fmla="*/ 0 w 689094"/>
                  <a:gd name="connsiteY7" fmla="*/ 114851 h 5738618"/>
                  <a:gd name="connsiteX8" fmla="*/ 114851 w 689094"/>
                  <a:gd name="connsiteY8" fmla="*/ 0 h 5738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9094" h="5738618">
                    <a:moveTo>
                      <a:pt x="689094" y="956456"/>
                    </a:moveTo>
                    <a:lnTo>
                      <a:pt x="689094" y="4782162"/>
                    </a:lnTo>
                    <a:cubicBezTo>
                      <a:pt x="689094" y="5310392"/>
                      <a:pt x="682919" y="5738614"/>
                      <a:pt x="675303" y="5738614"/>
                    </a:cubicBezTo>
                    <a:lnTo>
                      <a:pt x="0" y="5738614"/>
                    </a:lnTo>
                    <a:lnTo>
                      <a:pt x="0" y="573861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675303" y="4"/>
                    </a:lnTo>
                    <a:cubicBezTo>
                      <a:pt x="682919" y="4"/>
                      <a:pt x="689094" y="428226"/>
                      <a:pt x="689094" y="956456"/>
                    </a:cubicBezTo>
                    <a:close/>
                  </a:path>
                </a:pathLst>
              </a:cu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9525" cap="flat" cmpd="sng" algn="ctr">
                <a:solidFill>
                  <a:srgbClr val="7CCA62">
                    <a:hueOff val="0"/>
                    <a:satOff val="0"/>
                    <a:lumOff val="0"/>
                    <a:alphaOff val="0"/>
                    <a:shade val="50000"/>
                    <a:satMod val="103000"/>
                  </a:srgbClr>
                </a:solidFill>
                <a:prstDash val="solid"/>
              </a:ln>
              <a:effectLst>
                <a:outerShdw blurRad="57150" dist="38100" dir="5400000" algn="ctr" rotWithShape="0">
                  <a:sysClr val="window" lastClr="FFFFFF">
                    <a:alpha val="90000"/>
                    <a:hueOff val="0"/>
                    <a:satOff val="0"/>
                    <a:lumOff val="0"/>
                    <a:alphaOff val="0"/>
                    <a:shade val="9000"/>
                    <a:satMod val="105000"/>
                    <a:alpha val="48000"/>
                  </a:sysClr>
                </a:outerShdw>
              </a:effectLst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txBody>
              <a:bodyPr spcFirstLastPara="0" vert="horz" wrap="square" lIns="142241" tIns="46339" rIns="46339" bIns="46340" numCol="1" spcCol="1270" anchor="ctr" anchorCtr="0">
                <a:noAutofit/>
              </a:bodyPr>
              <a:lstStyle/>
              <a:p>
                <a:pPr marL="228594" lvl="1" indent="-228594" defTabSz="888978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  <a:defRPr/>
                </a:pPr>
                <a:r>
                  <a:rPr lang="zh-CN" altLang="en-US" sz="2400" b="1" kern="0" dirty="0">
                    <a:solidFill>
                      <a:srgbClr val="04617B">
                        <a:lumMod val="50000"/>
                      </a:srgb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企业购买保证保险，签订专利权质押、银行借款等相关合同</a:t>
                </a: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1655562" y="4825494"/>
              <a:ext cx="8596020" cy="1279135"/>
              <a:chOff x="1187625" y="5044479"/>
              <a:chExt cx="6480718" cy="1060146"/>
            </a:xfrm>
          </p:grpSpPr>
          <p:sp>
            <p:nvSpPr>
              <p:cNvPr id="7" name="任意多边形 6"/>
              <p:cNvSpPr/>
              <p:nvPr/>
            </p:nvSpPr>
            <p:spPr>
              <a:xfrm>
                <a:off x="1187625" y="5044480"/>
                <a:ext cx="742101" cy="1060145"/>
              </a:xfrm>
              <a:custGeom>
                <a:avLst/>
                <a:gdLst>
                  <a:gd name="connsiteX0" fmla="*/ 0 w 1060145"/>
                  <a:gd name="connsiteY0" fmla="*/ 0 h 742101"/>
                  <a:gd name="connsiteX1" fmla="*/ 689095 w 1060145"/>
                  <a:gd name="connsiteY1" fmla="*/ 0 h 742101"/>
                  <a:gd name="connsiteX2" fmla="*/ 1060145 w 1060145"/>
                  <a:gd name="connsiteY2" fmla="*/ 371051 h 742101"/>
                  <a:gd name="connsiteX3" fmla="*/ 689095 w 1060145"/>
                  <a:gd name="connsiteY3" fmla="*/ 742101 h 742101"/>
                  <a:gd name="connsiteX4" fmla="*/ 0 w 1060145"/>
                  <a:gd name="connsiteY4" fmla="*/ 742101 h 742101"/>
                  <a:gd name="connsiteX5" fmla="*/ 371051 w 1060145"/>
                  <a:gd name="connsiteY5" fmla="*/ 371051 h 742101"/>
                  <a:gd name="connsiteX6" fmla="*/ 0 w 1060145"/>
                  <a:gd name="connsiteY6" fmla="*/ 0 h 742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0145" h="742101">
                    <a:moveTo>
                      <a:pt x="1060144" y="0"/>
                    </a:moveTo>
                    <a:lnTo>
                      <a:pt x="1060144" y="482366"/>
                    </a:lnTo>
                    <a:lnTo>
                      <a:pt x="530072" y="742101"/>
                    </a:lnTo>
                    <a:lnTo>
                      <a:pt x="1" y="482366"/>
                    </a:lnTo>
                    <a:lnTo>
                      <a:pt x="1" y="0"/>
                    </a:lnTo>
                    <a:lnTo>
                      <a:pt x="530072" y="259736"/>
                    </a:lnTo>
                    <a:lnTo>
                      <a:pt x="106014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5C249">
                      <a:hueOff val="0"/>
                      <a:satOff val="0"/>
                      <a:lumOff val="0"/>
                      <a:alphaOff val="0"/>
                      <a:tint val="98000"/>
                      <a:shade val="25000"/>
                      <a:satMod val="250000"/>
                    </a:srgbClr>
                  </a:gs>
                  <a:gs pos="68000">
                    <a:srgbClr val="A5C249">
                      <a:hueOff val="0"/>
                      <a:satOff val="0"/>
                      <a:lumOff val="0"/>
                      <a:alphaOff val="0"/>
                      <a:tint val="86000"/>
                      <a:satMod val="115000"/>
                    </a:srgbClr>
                  </a:gs>
                  <a:gs pos="100000">
                    <a:srgbClr val="A5C249">
                      <a:hueOff val="0"/>
                      <a:satOff val="0"/>
                      <a:lumOff val="0"/>
                      <a:alphaOff val="0"/>
                      <a:tint val="50000"/>
                      <a:satMod val="150000"/>
                    </a:srgbClr>
                  </a:gs>
                </a:gsLst>
                <a:path path="circle">
                  <a:fillToRect l="50000" t="130000" r="50000" b="-30000"/>
                </a:path>
              </a:gradFill>
              <a:ln w="9525" cap="flat" cmpd="sng" algn="ctr">
                <a:solidFill>
                  <a:srgbClr val="A5C249">
                    <a:hueOff val="0"/>
                    <a:satOff val="0"/>
                    <a:lumOff val="0"/>
                    <a:alphaOff val="0"/>
                    <a:shade val="50000"/>
                    <a:satMod val="103000"/>
                  </a:srgbClr>
                </a:solidFill>
                <a:prstDash val="solid"/>
              </a:ln>
              <a:effectLst>
                <a:outerShdw blurRad="57150" dist="38100" dir="5400000" algn="ctr" rotWithShape="0">
                  <a:srgbClr val="A5C249">
                    <a:hueOff val="0"/>
                    <a:satOff val="0"/>
                    <a:lumOff val="0"/>
                    <a:alphaOff val="0"/>
                    <a:shade val="9000"/>
                    <a:satMod val="105000"/>
                    <a:alpha val="48000"/>
                  </a:srgbClr>
                </a:outerShdw>
              </a:effectLst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txBody>
              <a:bodyPr spcFirstLastPara="0" vert="horz" wrap="square" lIns="12701" tIns="383751" rIns="12699" bIns="383751" numCol="1" spcCol="1270" anchor="ctr" anchorCtr="0">
                <a:noAutofit/>
              </a:bodyPr>
              <a:lstStyle/>
              <a:p>
                <a:pPr algn="ctr" defTabSz="88897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zh-CN" altLang="en-US" sz="2400" b="1" kern="0" dirty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放款</a:t>
                </a:r>
              </a:p>
            </p:txBody>
          </p:sp>
          <p:sp>
            <p:nvSpPr>
              <p:cNvPr id="8" name="任意多边形 7"/>
              <p:cNvSpPr/>
              <p:nvPr/>
            </p:nvSpPr>
            <p:spPr>
              <a:xfrm>
                <a:off x="1929725" y="5044479"/>
                <a:ext cx="5738618" cy="689095"/>
              </a:xfrm>
              <a:custGeom>
                <a:avLst/>
                <a:gdLst>
                  <a:gd name="connsiteX0" fmla="*/ 114851 w 689094"/>
                  <a:gd name="connsiteY0" fmla="*/ 0 h 5738618"/>
                  <a:gd name="connsiteX1" fmla="*/ 574243 w 689094"/>
                  <a:gd name="connsiteY1" fmla="*/ 0 h 5738618"/>
                  <a:gd name="connsiteX2" fmla="*/ 689094 w 689094"/>
                  <a:gd name="connsiteY2" fmla="*/ 114851 h 5738618"/>
                  <a:gd name="connsiteX3" fmla="*/ 689094 w 689094"/>
                  <a:gd name="connsiteY3" fmla="*/ 5738618 h 5738618"/>
                  <a:gd name="connsiteX4" fmla="*/ 689094 w 689094"/>
                  <a:gd name="connsiteY4" fmla="*/ 5738618 h 5738618"/>
                  <a:gd name="connsiteX5" fmla="*/ 0 w 689094"/>
                  <a:gd name="connsiteY5" fmla="*/ 5738618 h 5738618"/>
                  <a:gd name="connsiteX6" fmla="*/ 0 w 689094"/>
                  <a:gd name="connsiteY6" fmla="*/ 5738618 h 5738618"/>
                  <a:gd name="connsiteX7" fmla="*/ 0 w 689094"/>
                  <a:gd name="connsiteY7" fmla="*/ 114851 h 5738618"/>
                  <a:gd name="connsiteX8" fmla="*/ 114851 w 689094"/>
                  <a:gd name="connsiteY8" fmla="*/ 0 h 5738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9094" h="5738618">
                    <a:moveTo>
                      <a:pt x="689094" y="956456"/>
                    </a:moveTo>
                    <a:lnTo>
                      <a:pt x="689094" y="4782162"/>
                    </a:lnTo>
                    <a:cubicBezTo>
                      <a:pt x="689094" y="5310392"/>
                      <a:pt x="682919" y="5738614"/>
                      <a:pt x="675303" y="5738614"/>
                    </a:cubicBezTo>
                    <a:lnTo>
                      <a:pt x="0" y="5738614"/>
                    </a:lnTo>
                    <a:lnTo>
                      <a:pt x="0" y="573861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675303" y="4"/>
                    </a:lnTo>
                    <a:cubicBezTo>
                      <a:pt x="682919" y="4"/>
                      <a:pt x="689094" y="428226"/>
                      <a:pt x="689094" y="956456"/>
                    </a:cubicBezTo>
                    <a:close/>
                  </a:path>
                </a:pathLst>
              </a:cu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9525" cap="flat" cmpd="sng" algn="ctr">
                <a:solidFill>
                  <a:srgbClr val="A5C249">
                    <a:hueOff val="0"/>
                    <a:satOff val="0"/>
                    <a:lumOff val="0"/>
                    <a:alphaOff val="0"/>
                    <a:shade val="50000"/>
                    <a:satMod val="103000"/>
                  </a:srgbClr>
                </a:solidFill>
                <a:prstDash val="solid"/>
              </a:ln>
              <a:effectLst>
                <a:outerShdw blurRad="57150" dist="38100" dir="5400000" algn="ctr" rotWithShape="0">
                  <a:sysClr val="window" lastClr="FFFFFF">
                    <a:alpha val="90000"/>
                    <a:hueOff val="0"/>
                    <a:satOff val="0"/>
                    <a:lumOff val="0"/>
                    <a:alphaOff val="0"/>
                    <a:shade val="9000"/>
                    <a:satMod val="105000"/>
                    <a:alpha val="48000"/>
                  </a:sysClr>
                </a:outerShdw>
              </a:effectLst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txBody>
              <a:bodyPr spcFirstLastPara="0" vert="horz" wrap="square" lIns="142241" tIns="46340" rIns="46339" bIns="46339" numCol="1" spcCol="1270" anchor="ctr" anchorCtr="0">
                <a:noAutofit/>
              </a:bodyPr>
              <a:lstStyle/>
              <a:p>
                <a:pPr marL="228594" lvl="1" indent="-228594" defTabSz="888978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  <a:defRPr/>
                </a:pPr>
                <a:r>
                  <a:rPr lang="zh-CN" altLang="en-US" sz="2400" b="1" kern="0" dirty="0">
                    <a:solidFill>
                      <a:srgbClr val="04617B">
                        <a:lumMod val="50000"/>
                      </a:srgb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银行依据授信额度，根据企业用款计划发放贷款</a:t>
                </a:r>
              </a:p>
            </p:txBody>
          </p:sp>
        </p:grpSp>
      </p:grpSp>
      <p:sp>
        <p:nvSpPr>
          <p:cNvPr id="15" name="TextBox 1"/>
          <p:cNvSpPr txBox="1"/>
          <p:nvPr/>
        </p:nvSpPr>
        <p:spPr>
          <a:xfrm>
            <a:off x="1323651" y="823740"/>
            <a:ext cx="5594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专利权质押保险贷款企业申请流程</a:t>
            </a:r>
          </a:p>
        </p:txBody>
      </p:sp>
    </p:spTree>
    <p:extLst>
      <p:ext uri="{BB962C8B-B14F-4D97-AF65-F5344CB8AC3E}">
        <p14:creationId xmlns:p14="http://schemas.microsoft.com/office/powerpoint/2010/main" val="99923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10384" y="1284667"/>
            <a:ext cx="6735393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登录青岛市专利权质押贷款服务平台注意事项：</a:t>
            </a:r>
            <a:endParaRPr lang="en-US" altLang="zh-CN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dirty="0" smtClean="0">
              <a:latin typeface="+mj-ea"/>
              <a:ea typeface="+mj-ea"/>
            </a:endParaRPr>
          </a:p>
          <a:p>
            <a:r>
              <a:rPr lang="en-US" altLang="zh-CN" sz="2400" dirty="0" smtClean="0">
                <a:latin typeface="+mj-ea"/>
                <a:ea typeface="+mj-ea"/>
              </a:rPr>
              <a:t>1</a:t>
            </a:r>
            <a:r>
              <a:rPr lang="zh-CN" altLang="en-US" sz="2400" dirty="0">
                <a:latin typeface="+mj-ea"/>
                <a:ea typeface="+mj-ea"/>
              </a:rPr>
              <a:t>、浏览器要求：</a:t>
            </a:r>
            <a:r>
              <a:rPr lang="en-US" altLang="zh-CN" sz="2400" dirty="0">
                <a:latin typeface="+mj-ea"/>
                <a:ea typeface="+mj-ea"/>
              </a:rPr>
              <a:t>IE</a:t>
            </a:r>
            <a:r>
              <a:rPr lang="zh-CN" altLang="en-US" sz="2400" dirty="0">
                <a:latin typeface="+mj-ea"/>
                <a:ea typeface="+mj-ea"/>
              </a:rPr>
              <a:t>浏览器</a:t>
            </a:r>
            <a:r>
              <a:rPr lang="en-US" altLang="zh-CN" sz="2400" dirty="0">
                <a:latin typeface="+mj-ea"/>
                <a:ea typeface="+mj-ea"/>
              </a:rPr>
              <a:t>11.0</a:t>
            </a:r>
            <a:r>
              <a:rPr lang="zh-CN" altLang="en-US" sz="2400" dirty="0">
                <a:latin typeface="+mj-ea"/>
                <a:ea typeface="+mj-ea"/>
              </a:rPr>
              <a:t>以上版本；</a:t>
            </a:r>
            <a:endParaRPr lang="en-US" altLang="zh-CN" sz="2400" dirty="0">
              <a:latin typeface="+mj-ea"/>
              <a:ea typeface="+mj-ea"/>
            </a:endParaRPr>
          </a:p>
          <a:p>
            <a:r>
              <a:rPr lang="en-US" altLang="zh-CN" sz="2400" dirty="0">
                <a:latin typeface="+mj-ea"/>
                <a:ea typeface="+mj-ea"/>
              </a:rPr>
              <a:t>               </a:t>
            </a:r>
            <a:r>
              <a:rPr lang="zh-CN" altLang="en-US" sz="2400" dirty="0">
                <a:latin typeface="+mj-ea"/>
                <a:ea typeface="+mj-ea"/>
              </a:rPr>
              <a:t>谷歌浏览器最新版本。</a:t>
            </a:r>
            <a:endParaRPr lang="en-US" altLang="zh-CN" sz="2400" dirty="0">
              <a:latin typeface="+mj-ea"/>
              <a:ea typeface="+mj-ea"/>
            </a:endParaRPr>
          </a:p>
          <a:p>
            <a:r>
              <a:rPr lang="en-US" altLang="zh-CN" sz="2400" dirty="0">
                <a:latin typeface="+mj-ea"/>
                <a:ea typeface="+mj-ea"/>
              </a:rPr>
              <a:t>2</a:t>
            </a:r>
            <a:r>
              <a:rPr lang="zh-CN" altLang="en-US" sz="2400" dirty="0">
                <a:latin typeface="+mj-ea"/>
                <a:ea typeface="+mj-ea"/>
              </a:rPr>
              <a:t>、上传材料要求：系统要求上传的所有材料必须转化</a:t>
            </a:r>
            <a:r>
              <a:rPr lang="zh-CN" altLang="en-US" sz="2400" dirty="0" smtClean="0">
                <a:latin typeface="+mj-ea"/>
                <a:ea typeface="+mj-ea"/>
              </a:rPr>
              <a:t>成</a:t>
            </a:r>
            <a:r>
              <a:rPr lang="en-US" altLang="zh-CN" sz="2400" dirty="0" smtClean="0">
                <a:latin typeface="+mj-ea"/>
                <a:ea typeface="+mj-ea"/>
              </a:rPr>
              <a:t>PDF</a:t>
            </a:r>
            <a:r>
              <a:rPr lang="zh-CN" altLang="en-US" sz="2400" dirty="0">
                <a:latin typeface="+mj-ea"/>
                <a:ea typeface="+mj-ea"/>
              </a:rPr>
              <a:t>格式，在图片转化成</a:t>
            </a:r>
            <a:r>
              <a:rPr lang="en-US" altLang="zh-CN" sz="2400" dirty="0">
                <a:latin typeface="+mj-ea"/>
                <a:ea typeface="+mj-ea"/>
              </a:rPr>
              <a:t>PDF</a:t>
            </a:r>
            <a:r>
              <a:rPr lang="zh-CN" altLang="en-US" sz="2400" dirty="0">
                <a:latin typeface="+mj-ea"/>
                <a:ea typeface="+mj-ea"/>
              </a:rPr>
              <a:t>格式前请将</a:t>
            </a:r>
            <a:endParaRPr lang="en-US" altLang="zh-CN" sz="2400" dirty="0">
              <a:latin typeface="+mj-ea"/>
              <a:ea typeface="+mj-ea"/>
            </a:endParaRPr>
          </a:p>
          <a:p>
            <a:r>
              <a:rPr lang="zh-CN" altLang="en-US" sz="2400" dirty="0" smtClean="0">
                <a:latin typeface="+mj-ea"/>
                <a:ea typeface="+mj-ea"/>
              </a:rPr>
              <a:t>扫描</a:t>
            </a:r>
            <a:r>
              <a:rPr lang="zh-CN" altLang="en-US" sz="2400" dirty="0">
                <a:latin typeface="+mj-ea"/>
                <a:ea typeface="+mj-ea"/>
              </a:rPr>
              <a:t>分辨率设置在</a:t>
            </a:r>
            <a:r>
              <a:rPr lang="en-US" altLang="zh-CN" sz="2400" dirty="0">
                <a:latin typeface="+mj-ea"/>
                <a:ea typeface="+mj-ea"/>
              </a:rPr>
              <a:t>150—300</a:t>
            </a:r>
            <a:r>
              <a:rPr lang="zh-CN" altLang="en-US" sz="2400" dirty="0">
                <a:latin typeface="+mj-ea"/>
                <a:ea typeface="+mj-ea"/>
              </a:rPr>
              <a:t>。</a:t>
            </a:r>
            <a:endParaRPr lang="en-US" altLang="zh-CN" sz="2400" dirty="0">
              <a:latin typeface="+mj-ea"/>
              <a:ea typeface="+mj-ea"/>
            </a:endParaRPr>
          </a:p>
          <a:p>
            <a:r>
              <a:rPr lang="en-US" altLang="zh-CN" sz="2400" dirty="0">
                <a:latin typeface="+mj-ea"/>
                <a:ea typeface="+mj-ea"/>
              </a:rPr>
              <a:t>3</a:t>
            </a:r>
            <a:r>
              <a:rPr lang="zh-CN" altLang="en-US" sz="2400" dirty="0">
                <a:latin typeface="+mj-ea"/>
                <a:ea typeface="+mj-ea"/>
              </a:rPr>
              <a:t>、上传材料是原件扫描的，不必加盖公章。</a:t>
            </a:r>
            <a:r>
              <a:rPr lang="zh-CN" altLang="en-US" sz="2400" dirty="0">
                <a:latin typeface="+mj-ea"/>
              </a:rPr>
              <a:t>上传材料是复印件扫描的，必须加盖公章。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8884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88622" y="1064586"/>
            <a:ext cx="7687734" cy="4794347"/>
            <a:chOff x="1364371" y="816230"/>
            <a:chExt cx="9495499" cy="4794347"/>
          </a:xfrm>
        </p:grpSpPr>
        <p:sp>
          <p:nvSpPr>
            <p:cNvPr id="3" name="文本框 2"/>
            <p:cNvSpPr txBox="1"/>
            <p:nvPr/>
          </p:nvSpPr>
          <p:spPr>
            <a:xfrm>
              <a:off x="1364371" y="816230"/>
              <a:ext cx="94954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latin typeface="仿宋" panose="02010609060101010101" pitchFamily="49" charset="-122"/>
                  <a:ea typeface="仿宋" panose="02010609060101010101" pitchFamily="49" charset="-122"/>
                </a:rPr>
                <a:t>登录</a:t>
              </a:r>
              <a:r>
                <a:rPr lang="en-US" altLang="zh-CN" sz="1600" dirty="0">
                  <a:latin typeface="仿宋" panose="02010609060101010101" pitchFamily="49" charset="-122"/>
                  <a:ea typeface="仿宋" panose="02010609060101010101" pitchFamily="49" charset="-122"/>
                  <a:hlinkClick r:id="rId2"/>
                </a:rPr>
                <a:t>http://</a:t>
              </a:r>
              <a:r>
                <a:rPr lang="en-US" altLang="zh-CN" sz="1600" dirty="0" smtClean="0">
                  <a:latin typeface="仿宋" panose="02010609060101010101" pitchFamily="49" charset="-122"/>
                  <a:ea typeface="仿宋" panose="02010609060101010101" pitchFamily="49" charset="-122"/>
                  <a:hlinkClick r:id="rId2"/>
                </a:rPr>
                <a:t>27.223.28.114:8010/patentpledge/jump/tologin.htm?isSuccess=1</a:t>
              </a:r>
              <a:endParaRPr lang="en-US" altLang="zh-CN" sz="1600" dirty="0" smtClean="0"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r>
                <a:rPr lang="zh-CN" altLang="en-US" sz="1600" dirty="0" smtClean="0">
                  <a:latin typeface="仿宋" panose="02010609060101010101" pitchFamily="49" charset="-122"/>
                  <a:ea typeface="仿宋" panose="02010609060101010101" pitchFamily="49" charset="-122"/>
                </a:rPr>
                <a:t>青岛市</a:t>
              </a:r>
              <a:r>
                <a:rPr lang="zh-CN" altLang="en-US" sz="1600" dirty="0">
                  <a:latin typeface="仿宋" panose="02010609060101010101" pitchFamily="49" charset="-122"/>
                  <a:ea typeface="仿宋" panose="02010609060101010101" pitchFamily="49" charset="-122"/>
                </a:rPr>
                <a:t>知识产权公共服务平台</a:t>
              </a:r>
              <a:r>
                <a:rPr lang="en-US" altLang="zh-CN" sz="1600" dirty="0">
                  <a:latin typeface="仿宋" panose="02010609060101010101" pitchFamily="49" charset="-122"/>
                  <a:ea typeface="仿宋" panose="02010609060101010101" pitchFamily="49" charset="-122"/>
                </a:rPr>
                <a:t>----</a:t>
              </a:r>
              <a:r>
                <a:rPr lang="zh-CN" altLang="en-US" sz="1600" dirty="0">
                  <a:latin typeface="仿宋" panose="02010609060101010101" pitchFamily="49" charset="-122"/>
                  <a:ea typeface="仿宋" panose="02010609060101010101" pitchFamily="49" charset="-122"/>
                </a:rPr>
                <a:t>青岛专利权质押保险贷款服平台</a:t>
              </a:r>
              <a:endParaRPr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endParaRPr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2888" y="1501422"/>
              <a:ext cx="9298464" cy="41091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18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64" y="1299846"/>
            <a:ext cx="7104482" cy="45266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58896" y="776626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注册</a:t>
            </a:r>
          </a:p>
        </p:txBody>
      </p:sp>
    </p:spTree>
    <p:extLst>
      <p:ext uri="{BB962C8B-B14F-4D97-AF65-F5344CB8AC3E}">
        <p14:creationId xmlns:p14="http://schemas.microsoft.com/office/powerpoint/2010/main" val="260248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62636" y="728033"/>
            <a:ext cx="2409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提交申请材料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56" y="1339102"/>
            <a:ext cx="7414504" cy="463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5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66597" y="626724"/>
            <a:ext cx="309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提交申请材料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14" y="1320348"/>
            <a:ext cx="7058363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0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36" y="1229268"/>
            <a:ext cx="6998432" cy="461837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66597" y="626724"/>
            <a:ext cx="309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提交申请材料</a:t>
            </a:r>
          </a:p>
        </p:txBody>
      </p:sp>
      <p:sp>
        <p:nvSpPr>
          <p:cNvPr id="4" name="线形标注 1 3"/>
          <p:cNvSpPr/>
          <p:nvPr/>
        </p:nvSpPr>
        <p:spPr>
          <a:xfrm>
            <a:off x="6847779" y="2604107"/>
            <a:ext cx="1243045" cy="1556950"/>
          </a:xfrm>
          <a:prstGeom prst="borderCallout1">
            <a:avLst>
              <a:gd name="adj1" fmla="val 51103"/>
              <a:gd name="adj2" fmla="val -380"/>
              <a:gd name="adj3" fmla="val 59939"/>
              <a:gd name="adj4" fmla="val -4164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solidFill>
                  <a:schemeClr val="tx1"/>
                </a:solidFill>
              </a:rPr>
              <a:t>按照系统提示：上传</a:t>
            </a:r>
            <a:r>
              <a:rPr lang="en-US" altLang="zh-CN" dirty="0">
                <a:solidFill>
                  <a:schemeClr val="tx1"/>
                </a:solidFill>
              </a:rPr>
              <a:t>PDF</a:t>
            </a:r>
            <a:r>
              <a:rPr lang="zh-CN" altLang="en-US" dirty="0">
                <a:solidFill>
                  <a:schemeClr val="tx1"/>
                </a:solidFill>
              </a:rPr>
              <a:t>格式电子文件。</a:t>
            </a:r>
          </a:p>
        </p:txBody>
      </p:sp>
    </p:spTree>
    <p:extLst>
      <p:ext uri="{BB962C8B-B14F-4D97-AF65-F5344CB8AC3E}">
        <p14:creationId xmlns:p14="http://schemas.microsoft.com/office/powerpoint/2010/main" val="392440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812217" y="1536652"/>
            <a:ext cx="7042245" cy="3996722"/>
            <a:chOff x="1251679" y="1128585"/>
            <a:chExt cx="6768059" cy="4480697"/>
          </a:xfrm>
        </p:grpSpPr>
        <p:graphicFrame>
          <p:nvGraphicFramePr>
            <p:cNvPr id="9" name="图示 8"/>
            <p:cNvGraphicFramePr/>
            <p:nvPr>
              <p:extLst>
                <p:ext uri="{D42A27DB-BD31-4B8C-83A1-F6EECF244321}">
                  <p14:modId xmlns:p14="http://schemas.microsoft.com/office/powerpoint/2010/main" val="2349953901"/>
                </p:ext>
              </p:extLst>
            </p:nvPr>
          </p:nvGraphicFramePr>
          <p:xfrm>
            <a:off x="1251679" y="1128585"/>
            <a:ext cx="6768059" cy="448069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534" y="1232931"/>
              <a:ext cx="487567" cy="70035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663" y="2437894"/>
              <a:ext cx="467439" cy="67256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663" y="3615068"/>
              <a:ext cx="467438" cy="76205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534" y="4821776"/>
              <a:ext cx="487567" cy="685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535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777000" y="1394192"/>
            <a:ext cx="7171246" cy="4027179"/>
            <a:chOff x="1281093" y="1312131"/>
            <a:chExt cx="7093184" cy="4027179"/>
          </a:xfrm>
        </p:grpSpPr>
        <p:grpSp>
          <p:nvGrpSpPr>
            <p:cNvPr id="10" name="组合 9"/>
            <p:cNvGrpSpPr/>
            <p:nvPr/>
          </p:nvGrpSpPr>
          <p:grpSpPr>
            <a:xfrm>
              <a:off x="1281093" y="1312131"/>
              <a:ext cx="2425936" cy="4027179"/>
              <a:chOff x="1602367" y="1328107"/>
              <a:chExt cx="1964617" cy="4027179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6380" y="1328107"/>
                <a:ext cx="1960604" cy="2042260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2367" y="2769403"/>
                <a:ext cx="1960604" cy="2585883"/>
              </a:xfrm>
              <a:prstGeom prst="rect">
                <a:avLst/>
              </a:prstGeom>
            </p:spPr>
          </p:pic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8007" y="1312133"/>
              <a:ext cx="2564630" cy="4027177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0011" y="1312131"/>
              <a:ext cx="2924264" cy="204226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5058" y="3335424"/>
              <a:ext cx="2929219" cy="2003886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/>
        </p:nvSpPr>
        <p:spPr>
          <a:xfrm>
            <a:off x="3188234" y="649464"/>
            <a:ext cx="2803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上传的证明材料</a:t>
            </a:r>
            <a:r>
              <a:rPr lang="en-US" altLang="zh-CN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——1</a:t>
            </a:r>
            <a:endParaRPr lang="zh-CN" altLang="en-US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416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88234" y="649464"/>
            <a:ext cx="2803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上传的证明材料</a:t>
            </a:r>
            <a:r>
              <a:rPr lang="en-US" altLang="zh-CN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——2</a:t>
            </a:r>
            <a:endParaRPr lang="zh-CN" altLang="en-US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92241" y="1575500"/>
            <a:ext cx="6826564" cy="3781946"/>
            <a:chOff x="1877686" y="1200362"/>
            <a:chExt cx="7829235" cy="399830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7686" y="1200362"/>
              <a:ext cx="2805420" cy="396800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106" y="1200364"/>
              <a:ext cx="2937780" cy="3998305"/>
            </a:xfrm>
            <a:prstGeom prst="rect">
              <a:avLst/>
            </a:prstGeom>
          </p:spPr>
        </p:pic>
        <p:sp>
          <p:nvSpPr>
            <p:cNvPr id="6" name="流程图: 过程 5"/>
            <p:cNvSpPr/>
            <p:nvPr/>
          </p:nvSpPr>
          <p:spPr>
            <a:xfrm>
              <a:off x="7620886" y="2653022"/>
              <a:ext cx="2086035" cy="1062681"/>
            </a:xfrm>
            <a:prstGeom prst="flowChartProces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专利年费缴费</a:t>
              </a:r>
              <a:endParaRPr lang="en-US" altLang="zh-CN" dirty="0"/>
            </a:p>
            <a:p>
              <a:pPr algn="ctr"/>
              <a:r>
                <a:rPr lang="zh-CN" altLang="en-US" dirty="0"/>
                <a:t>发票或收据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443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66597" y="626724"/>
            <a:ext cx="309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提交申请材料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4" y="1149944"/>
            <a:ext cx="7150031" cy="4729739"/>
          </a:xfrm>
          <a:prstGeom prst="rect">
            <a:avLst/>
          </a:prstGeom>
        </p:spPr>
      </p:pic>
      <p:sp>
        <p:nvSpPr>
          <p:cNvPr id="4" name="线形标注 1 3"/>
          <p:cNvSpPr/>
          <p:nvPr/>
        </p:nvSpPr>
        <p:spPr>
          <a:xfrm>
            <a:off x="5076033" y="3514813"/>
            <a:ext cx="2666387" cy="1161535"/>
          </a:xfrm>
          <a:prstGeom prst="borderCallout1">
            <a:avLst>
              <a:gd name="adj1" fmla="val 49956"/>
              <a:gd name="adj2" fmla="val -662"/>
              <a:gd name="adj3" fmla="val 159390"/>
              <a:gd name="adj4" fmla="val -10008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chemeClr val="tx1"/>
                </a:solidFill>
              </a:rPr>
              <a:t>证明材料上传完毕后，根据系统提示，逐一点击下面填报材料按钮，按照系统提示要求填写。</a:t>
            </a:r>
          </a:p>
        </p:txBody>
      </p:sp>
    </p:spTree>
    <p:extLst>
      <p:ext uri="{BB962C8B-B14F-4D97-AF65-F5344CB8AC3E}">
        <p14:creationId xmlns:p14="http://schemas.microsoft.com/office/powerpoint/2010/main" val="202476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56140" y="1290806"/>
            <a:ext cx="7590692" cy="4793471"/>
            <a:chOff x="1447800" y="939114"/>
            <a:chExt cx="8758881" cy="525574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939114"/>
              <a:ext cx="8437605" cy="5255740"/>
            </a:xfrm>
            <a:prstGeom prst="rect">
              <a:avLst/>
            </a:prstGeom>
          </p:spPr>
        </p:pic>
        <p:sp>
          <p:nvSpPr>
            <p:cNvPr id="4" name="线形标注 1 3"/>
            <p:cNvSpPr/>
            <p:nvPr/>
          </p:nvSpPr>
          <p:spPr>
            <a:xfrm>
              <a:off x="3089191" y="4506099"/>
              <a:ext cx="5750011" cy="683741"/>
            </a:xfrm>
            <a:prstGeom prst="borderCallout1">
              <a:avLst>
                <a:gd name="adj1" fmla="val 48749"/>
                <a:gd name="adj2" fmla="val -249"/>
                <a:gd name="adj3" fmla="val 15884"/>
                <a:gd name="adj4" fmla="val -11348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600" dirty="0">
                  <a:solidFill>
                    <a:schemeClr val="tx1"/>
                  </a:solidFill>
                </a:rPr>
                <a:t>填写注意事项：</a:t>
              </a:r>
              <a:r>
                <a:rPr lang="en-US" altLang="zh-CN" sz="1600" dirty="0">
                  <a:solidFill>
                    <a:schemeClr val="tx1"/>
                  </a:solidFill>
                </a:rPr>
                <a:t>1</a:t>
              </a:r>
              <a:r>
                <a:rPr lang="zh-CN" altLang="en-US" sz="1600" dirty="0">
                  <a:solidFill>
                    <a:schemeClr val="tx1"/>
                  </a:solidFill>
                </a:rPr>
                <a:t>、专利技术在产品或生产技术中的应用情况。</a:t>
              </a:r>
              <a:r>
                <a:rPr lang="en-US" altLang="zh-CN" sz="1600" dirty="0">
                  <a:solidFill>
                    <a:schemeClr val="tx1"/>
                  </a:solidFill>
                </a:rPr>
                <a:t>2</a:t>
              </a:r>
              <a:r>
                <a:rPr lang="zh-CN" altLang="en-US" sz="1600" dirty="0">
                  <a:solidFill>
                    <a:schemeClr val="tx1"/>
                  </a:solidFill>
                </a:rPr>
                <a:t>、专利产品占整个销售收入的比重。</a:t>
              </a:r>
            </a:p>
          </p:txBody>
        </p:sp>
        <p:sp>
          <p:nvSpPr>
            <p:cNvPr id="5" name="线形标注 1 4"/>
            <p:cNvSpPr/>
            <p:nvPr/>
          </p:nvSpPr>
          <p:spPr>
            <a:xfrm>
              <a:off x="8995719" y="1944130"/>
              <a:ext cx="1210962" cy="1524000"/>
            </a:xfrm>
            <a:prstGeom prst="borderCallout1">
              <a:avLst>
                <a:gd name="adj1" fmla="val 51217"/>
                <a:gd name="adj2" fmla="val -2210"/>
                <a:gd name="adj3" fmla="val 112500"/>
                <a:gd name="adj4" fmla="val -38333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600" dirty="0">
                  <a:solidFill>
                    <a:schemeClr val="tx1"/>
                  </a:solidFill>
                </a:rPr>
                <a:t>将拟质押的专利按照系统提示填写并保存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096553" y="509493"/>
            <a:ext cx="309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提交申请材料</a:t>
            </a:r>
          </a:p>
        </p:txBody>
      </p:sp>
    </p:spTree>
    <p:extLst>
      <p:ext uri="{BB962C8B-B14F-4D97-AF65-F5344CB8AC3E}">
        <p14:creationId xmlns:p14="http://schemas.microsoft.com/office/powerpoint/2010/main" val="1484375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86861" y="1418492"/>
            <a:ext cx="8346831" cy="4407877"/>
            <a:chOff x="1035698" y="1056466"/>
            <a:chExt cx="10480113" cy="45740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698" y="1056466"/>
              <a:ext cx="5199164" cy="457409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862" y="1064028"/>
              <a:ext cx="5280949" cy="4566534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2319292" y="630019"/>
            <a:ext cx="309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提交申请材料</a:t>
            </a:r>
          </a:p>
        </p:txBody>
      </p:sp>
    </p:spTree>
    <p:extLst>
      <p:ext uri="{BB962C8B-B14F-4D97-AF65-F5344CB8AC3E}">
        <p14:creationId xmlns:p14="http://schemas.microsoft.com/office/powerpoint/2010/main" val="360598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5" y="1184031"/>
            <a:ext cx="7795847" cy="479473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19292" y="630019"/>
            <a:ext cx="309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提交申请材料</a:t>
            </a:r>
          </a:p>
        </p:txBody>
      </p:sp>
    </p:spTree>
    <p:extLst>
      <p:ext uri="{BB962C8B-B14F-4D97-AF65-F5344CB8AC3E}">
        <p14:creationId xmlns:p14="http://schemas.microsoft.com/office/powerpoint/2010/main" val="28310408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319292" y="630019"/>
            <a:ext cx="309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提交申请材料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1293916"/>
            <a:ext cx="7702061" cy="468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81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6" y="1336431"/>
            <a:ext cx="7323436" cy="45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534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97" y="1324707"/>
            <a:ext cx="7545858" cy="4900247"/>
          </a:xfrm>
          <a:prstGeom prst="rect">
            <a:avLst/>
          </a:prstGeom>
        </p:spPr>
      </p:pic>
      <p:sp>
        <p:nvSpPr>
          <p:cNvPr id="3" name="线形标注 1 2"/>
          <p:cNvSpPr/>
          <p:nvPr/>
        </p:nvSpPr>
        <p:spPr>
          <a:xfrm>
            <a:off x="7254370" y="4630615"/>
            <a:ext cx="1411201" cy="973649"/>
          </a:xfrm>
          <a:prstGeom prst="borderCallout1">
            <a:avLst>
              <a:gd name="adj1" fmla="val 53153"/>
              <a:gd name="adj2" fmla="val -630"/>
              <a:gd name="adj3" fmla="val 127307"/>
              <a:gd name="adj4" fmla="val -4002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 dirty="0">
                <a:solidFill>
                  <a:schemeClr val="tx1"/>
                </a:solidFill>
              </a:rPr>
              <a:t>第一步：点击下载申请材料，打印成纸质申请材料，每页盖章后，扫描成</a:t>
            </a:r>
            <a:r>
              <a:rPr lang="en-US" altLang="zh-CN" sz="1200" dirty="0">
                <a:solidFill>
                  <a:schemeClr val="tx1"/>
                </a:solidFill>
              </a:rPr>
              <a:t>pdf</a:t>
            </a:r>
            <a:r>
              <a:rPr lang="zh-CN" altLang="en-US" sz="1200" dirty="0">
                <a:solidFill>
                  <a:schemeClr val="tx1"/>
                </a:solidFill>
              </a:rPr>
              <a:t>格式。</a:t>
            </a:r>
          </a:p>
        </p:txBody>
      </p:sp>
      <p:sp>
        <p:nvSpPr>
          <p:cNvPr id="4" name="线形标注 1 3"/>
          <p:cNvSpPr/>
          <p:nvPr/>
        </p:nvSpPr>
        <p:spPr>
          <a:xfrm>
            <a:off x="5486400" y="3868615"/>
            <a:ext cx="1572794" cy="644769"/>
          </a:xfrm>
          <a:prstGeom prst="borderCallout1">
            <a:avLst>
              <a:gd name="adj1" fmla="val 100440"/>
              <a:gd name="adj2" fmla="val 51042"/>
              <a:gd name="adj3" fmla="val 218762"/>
              <a:gd name="adj4" fmla="val 4838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 dirty="0">
                <a:solidFill>
                  <a:schemeClr val="tx1"/>
                </a:solidFill>
              </a:rPr>
              <a:t>第二步：将盖章后扫描成</a:t>
            </a:r>
            <a:r>
              <a:rPr lang="en-US" altLang="zh-CN" sz="1200" dirty="0">
                <a:solidFill>
                  <a:schemeClr val="tx1"/>
                </a:solidFill>
              </a:rPr>
              <a:t>pdf</a:t>
            </a:r>
            <a:r>
              <a:rPr lang="zh-CN" altLang="en-US" sz="1200" dirty="0">
                <a:solidFill>
                  <a:schemeClr val="tx1"/>
                </a:solidFill>
              </a:rPr>
              <a:t>格式申请材料，上传到系统。</a:t>
            </a:r>
          </a:p>
        </p:txBody>
      </p:sp>
    </p:spTree>
    <p:extLst>
      <p:ext uri="{BB962C8B-B14F-4D97-AF65-F5344CB8AC3E}">
        <p14:creationId xmlns:p14="http://schemas.microsoft.com/office/powerpoint/2010/main" val="41534812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61" y="1324707"/>
            <a:ext cx="7221731" cy="46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39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 bwMode="auto">
          <a:xfrm>
            <a:off x="1206166" y="2371891"/>
            <a:ext cx="6545762" cy="358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429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隶书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隶书"/>
                <a:cs typeface="隶书"/>
              </a:defRPr>
            </a:lvl9pPr>
          </a:lstStyle>
          <a:p>
            <a:pPr algn="ctr">
              <a:lnSpc>
                <a:spcPts val="3000"/>
              </a:lnSpc>
              <a:defRPr/>
            </a:pPr>
            <a:r>
              <a:rPr lang="zh-CN" altLang="en-US" sz="4000" b="1" dirty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简    介</a:t>
            </a:r>
            <a:r>
              <a:rPr lang="en-US" altLang="zh-CN" sz="21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</a:p>
          <a:p>
            <a:pPr>
              <a:lnSpc>
                <a:spcPts val="3000"/>
              </a:lnSpc>
              <a:defRPr/>
            </a:pPr>
            <a:endParaRPr lang="en-US" altLang="zh-CN" sz="2100" dirty="0">
              <a:solidFill>
                <a:sysClr val="windowText" lastClr="0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4000"/>
              </a:lnSpc>
              <a:defRPr/>
            </a:pPr>
            <a:r>
              <a:rPr lang="zh-CN" altLang="en-US" sz="21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  </a:t>
            </a:r>
            <a:r>
              <a:rPr lang="zh-CN" altLang="en-US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青岛市</a:t>
            </a:r>
            <a:r>
              <a:rPr lang="zh-CN" altLang="zh-CN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为</a:t>
            </a:r>
            <a:r>
              <a:rPr lang="zh-CN" altLang="en-US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帮助科技型</a:t>
            </a:r>
            <a:r>
              <a:rPr lang="zh-CN" altLang="zh-CN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中小企业利用</a:t>
            </a:r>
            <a:r>
              <a:rPr lang="zh-CN" altLang="en-US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专利</a:t>
            </a:r>
            <a:r>
              <a:rPr lang="zh-CN" altLang="zh-CN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权质押</a:t>
            </a:r>
            <a:r>
              <a:rPr lang="zh-CN" altLang="en-US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</a:t>
            </a:r>
            <a:r>
              <a:rPr lang="zh-CN" altLang="zh-CN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解决</a:t>
            </a:r>
            <a:r>
              <a:rPr lang="zh-CN" altLang="en-US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银行</a:t>
            </a:r>
            <a:r>
              <a:rPr lang="zh-CN" altLang="zh-CN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贷款难的问题，推出了“</a:t>
            </a:r>
            <a:r>
              <a:rPr lang="zh-CN" altLang="zh-CN" sz="3200" b="1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荐</a:t>
            </a:r>
            <a:r>
              <a:rPr lang="zh-CN" altLang="en-US" sz="3200" b="1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</a:t>
            </a:r>
            <a:r>
              <a:rPr lang="zh-CN" altLang="zh-CN" sz="3200" b="1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评</a:t>
            </a:r>
            <a:r>
              <a:rPr lang="zh-CN" altLang="en-US" sz="3200" b="1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</a:t>
            </a:r>
            <a:r>
              <a:rPr lang="zh-CN" altLang="zh-CN" sz="3200" b="1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担</a:t>
            </a:r>
            <a:r>
              <a:rPr lang="zh-CN" altLang="en-US" sz="3200" b="1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</a:t>
            </a:r>
            <a:r>
              <a:rPr lang="zh-CN" altLang="zh-CN" sz="3200" b="1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险</a:t>
            </a:r>
            <a:r>
              <a:rPr lang="zh-CN" altLang="en-US" sz="3200" b="1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</a:t>
            </a:r>
            <a:r>
              <a:rPr lang="zh-CN" altLang="zh-CN" sz="3200" b="1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贷</a:t>
            </a:r>
            <a:r>
              <a:rPr lang="zh-CN" altLang="zh-CN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”的</a:t>
            </a:r>
            <a:r>
              <a:rPr lang="zh-CN" altLang="en-US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专利权</a:t>
            </a:r>
            <a:r>
              <a:rPr lang="zh-CN" altLang="zh-CN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质押保险贷款模式</a:t>
            </a:r>
            <a:r>
              <a:rPr lang="zh-CN" altLang="en-US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。国内首次</a:t>
            </a:r>
            <a:r>
              <a:rPr lang="zh-CN" altLang="zh-CN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实现了市场化运作解决融资难，政策性引导缓解融资贵，专业化服务化解贷款风险的工作效果。</a:t>
            </a:r>
            <a:r>
              <a:rPr lang="en-US" altLang="zh-CN" sz="32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endParaRPr lang="zh-CN" altLang="zh-CN" sz="3200" dirty="0">
              <a:solidFill>
                <a:sysClr val="windowText" lastClr="0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3000"/>
              </a:lnSpc>
              <a:defRPr/>
            </a:pPr>
            <a:r>
              <a:rPr lang="zh-CN" altLang="en-US" sz="2100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endParaRPr lang="zh-CN" altLang="zh-CN" sz="2100" dirty="0">
              <a:solidFill>
                <a:sysClr val="windowText" lastClr="0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817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04985" y="1570892"/>
            <a:ext cx="7014307" cy="4455933"/>
            <a:chOff x="1590431" y="1099356"/>
            <a:chExt cx="9175090" cy="481023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431" y="1099357"/>
              <a:ext cx="3358089" cy="481023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9995" y="1099356"/>
              <a:ext cx="3285483" cy="481023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47" y="1099356"/>
              <a:ext cx="3439774" cy="4810238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2638692" y="760621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填报材料一</a:t>
            </a:r>
          </a:p>
        </p:txBody>
      </p:sp>
    </p:spTree>
    <p:extLst>
      <p:ext uri="{BB962C8B-B14F-4D97-AF65-F5344CB8AC3E}">
        <p14:creationId xmlns:p14="http://schemas.microsoft.com/office/powerpoint/2010/main" val="1004426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94248" y="713728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填报</a:t>
            </a:r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材料二</a:t>
            </a:r>
            <a:endParaRPr lang="zh-CN" altLang="en-US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77" y="1113838"/>
            <a:ext cx="3354447" cy="486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726" y="1113838"/>
            <a:ext cx="308894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467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64586" y="748898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填报材料三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750276" y="1448398"/>
            <a:ext cx="7737231" cy="4377971"/>
            <a:chOff x="1082565" y="1178768"/>
            <a:chExt cx="9953362" cy="4860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1999" y="1178768"/>
              <a:ext cx="3163928" cy="4860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565" y="1178768"/>
              <a:ext cx="3363421" cy="48600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172" y="1178768"/>
              <a:ext cx="3238237" cy="48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42038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95235" y="1855971"/>
            <a:ext cx="7810212" cy="3706773"/>
            <a:chOff x="-799812" y="1727017"/>
            <a:chExt cx="10165491" cy="370677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5257" y="1727019"/>
              <a:ext cx="4820422" cy="370677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99812" y="1727017"/>
              <a:ext cx="4967416" cy="3706772"/>
            </a:xfrm>
            <a:prstGeom prst="rect">
              <a:avLst/>
            </a:prstGeom>
          </p:spPr>
        </p:pic>
        <p:sp>
          <p:nvSpPr>
            <p:cNvPr id="4" name="右箭头 3"/>
            <p:cNvSpPr/>
            <p:nvPr/>
          </p:nvSpPr>
          <p:spPr>
            <a:xfrm>
              <a:off x="4167606" y="3139679"/>
              <a:ext cx="377653" cy="88144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矩形 5"/>
          <p:cNvSpPr/>
          <p:nvPr/>
        </p:nvSpPr>
        <p:spPr>
          <a:xfrm>
            <a:off x="1161730" y="795697"/>
            <a:ext cx="7080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获取申请材料渠道二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登录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QQ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查找群号：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476053268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专利权质押保险贷款企业交流群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32009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80728" y="1674104"/>
            <a:ext cx="7677117" cy="3952082"/>
            <a:chOff x="1351341" y="1760099"/>
            <a:chExt cx="8041474" cy="395208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1341" y="1760099"/>
              <a:ext cx="6975647" cy="3952082"/>
            </a:xfrm>
            <a:prstGeom prst="rect">
              <a:avLst/>
            </a:prstGeom>
          </p:spPr>
        </p:pic>
        <p:sp>
          <p:nvSpPr>
            <p:cNvPr id="4" name="线形标注 2(带边框和强调线) 3"/>
            <p:cNvSpPr/>
            <p:nvPr/>
          </p:nvSpPr>
          <p:spPr>
            <a:xfrm>
              <a:off x="8766739" y="3514754"/>
              <a:ext cx="626076" cy="714871"/>
            </a:xfrm>
            <a:prstGeom prst="accent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23189"/>
                <a:gd name="adj6" fmla="val -1124074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rgbClr val="FF0000"/>
                  </a:solidFill>
                </a:rPr>
                <a:t>修改</a:t>
              </a:r>
            </a:p>
          </p:txBody>
        </p:sp>
      </p:grpSp>
      <p:sp>
        <p:nvSpPr>
          <p:cNvPr id="5" name="矩形 4"/>
          <p:cNvSpPr/>
          <p:nvPr/>
        </p:nvSpPr>
        <p:spPr>
          <a:xfrm>
            <a:off x="1475240" y="658441"/>
            <a:ext cx="54705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获取申请材料渠道二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提交申请加入专利权质押保险贷款企业交流群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入群后请将网名修改成：企业简称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+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个人实名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78003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35377" y="1318262"/>
            <a:ext cx="7687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贷款企业涉及的下载材料</a:t>
            </a:r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endParaRPr lang="en-US" altLang="zh-CN" sz="24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青岛市专利权质押贷款业务申请须知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青岛市专利权质押贷款申请材料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推荐函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青岛市专利权质押贷款及资助资金申请业务指南</a:t>
            </a:r>
            <a:r>
              <a:rPr lang="en-US" altLang="zh-CN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58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17863" y="1928909"/>
            <a:ext cx="7974445" cy="3752078"/>
            <a:chOff x="1759410" y="1681320"/>
            <a:chExt cx="9000720" cy="375207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410" y="1681320"/>
              <a:ext cx="3575223" cy="3752078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955" y="1681320"/>
              <a:ext cx="3987114" cy="3752078"/>
            </a:xfrm>
            <a:prstGeom prst="rect">
              <a:avLst/>
            </a:prstGeom>
          </p:spPr>
        </p:pic>
        <p:sp>
          <p:nvSpPr>
            <p:cNvPr id="5" name="右箭头 4"/>
            <p:cNvSpPr/>
            <p:nvPr/>
          </p:nvSpPr>
          <p:spPr>
            <a:xfrm>
              <a:off x="5334631" y="3051475"/>
              <a:ext cx="616324" cy="1011768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线形标注 2(带边框和强调线) 5"/>
            <p:cNvSpPr/>
            <p:nvPr/>
          </p:nvSpPr>
          <p:spPr>
            <a:xfrm>
              <a:off x="3491329" y="2694040"/>
              <a:ext cx="626076" cy="714871"/>
            </a:xfrm>
            <a:prstGeom prst="accent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81072"/>
                <a:gd name="adj6" fmla="val -124208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rgbClr val="FF0000"/>
                  </a:solidFill>
                </a:rPr>
                <a:t>单击</a:t>
              </a:r>
            </a:p>
          </p:txBody>
        </p:sp>
        <p:sp>
          <p:nvSpPr>
            <p:cNvPr id="7" name="线形标注 2(带边框和强调线) 6"/>
            <p:cNvSpPr/>
            <p:nvPr/>
          </p:nvSpPr>
          <p:spPr>
            <a:xfrm>
              <a:off x="10134054" y="2694041"/>
              <a:ext cx="626076" cy="714871"/>
            </a:xfrm>
            <a:prstGeom prst="accent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209380"/>
                <a:gd name="adj6" fmla="val -99638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rgbClr val="FF0000"/>
                  </a:solidFill>
                </a:rPr>
                <a:t>单击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817863" y="679455"/>
            <a:ext cx="70600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获取申请材料渠道二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入群后请点击群文件，打开后查找“专利质押贷款申请材料文件包”下载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27351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9" y="1946031"/>
            <a:ext cx="8083765" cy="317695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81201" y="753709"/>
            <a:ext cx="25074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获取申请材料渠道二</a:t>
            </a:r>
            <a:endParaRPr lang="en-US" altLang="zh-CN" sz="20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/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解压缩打开文件包</a:t>
            </a:r>
            <a:endParaRPr lang="en-US" altLang="zh-CN" sz="20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66747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15108" y="765612"/>
            <a:ext cx="72800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申请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材料准备次序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000" b="1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20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20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、</a:t>
            </a:r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准备证明材料</a:t>
            </a:r>
            <a:r>
              <a:rPr lang="zh-CN" altLang="en-US" sz="20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原件；        </a:t>
            </a:r>
            <a:r>
              <a:rPr lang="en-US" altLang="zh-CN" sz="20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20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、</a:t>
            </a:r>
            <a:r>
              <a:rPr lang="zh-CN" altLang="en-US" sz="20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准备填报材料</a:t>
            </a:r>
            <a:r>
              <a:rPr lang="zh-CN" altLang="en-US" sz="2000" b="1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填写。</a:t>
            </a:r>
            <a:endParaRPr lang="zh-CN" altLang="en-US" sz="2000" b="1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endParaRPr lang="zh-CN" altLang="en-US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72032" y="1781275"/>
            <a:ext cx="7734300" cy="3940053"/>
            <a:chOff x="912002" y="1781275"/>
            <a:chExt cx="7734300" cy="394005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7677" y="1781275"/>
              <a:ext cx="4238625" cy="394005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002" y="1792531"/>
              <a:ext cx="3495675" cy="3928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73064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1704064"/>
            <a:ext cx="8417168" cy="418389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66336" y="688401"/>
            <a:ext cx="6535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   申请材料准备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sz="20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遇到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困难，请打开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贷款企业办理青岛市专利权质押贷款业务须知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endParaRPr lang="zh-CN" altLang="en-US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6046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92766" y="655601"/>
            <a:ext cx="461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社会各界关注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新闻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报道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87710" y="1219190"/>
            <a:ext cx="8196068" cy="3724632"/>
            <a:chOff x="1493842" y="1246486"/>
            <a:chExt cx="9152662" cy="372463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842" y="1246488"/>
              <a:ext cx="3321031" cy="372462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5745" y="1246489"/>
              <a:ext cx="3321031" cy="372462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473" y="1246486"/>
              <a:ext cx="3321031" cy="372463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sp>
        <p:nvSpPr>
          <p:cNvPr id="7" name="矩形 6"/>
          <p:cNvSpPr/>
          <p:nvPr/>
        </p:nvSpPr>
        <p:spPr>
          <a:xfrm>
            <a:off x="487710" y="5045744"/>
            <a:ext cx="69776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专利权质押保险贷款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“青岛模式”，分别被</a:t>
            </a:r>
            <a:r>
              <a:rPr lang="zh-CN" altLang="zh-CN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人民日报、中国知识产权报、中国保险报等报纸媒体在头版头条进行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宣传介绍</a:t>
            </a:r>
            <a:r>
              <a:rPr lang="zh-CN" altLang="zh-CN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科技日报也在头版做过宣传报道。</a:t>
            </a:r>
            <a:endParaRPr lang="zh-CN" altLang="en-US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499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491051" y="5209561"/>
            <a:ext cx="312777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35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青岛市专利权质押保险</a:t>
            </a:r>
            <a:r>
              <a:rPr lang="zh-CN" altLang="en-US" sz="135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贷款服务联盟</a:t>
            </a:r>
            <a:endParaRPr lang="en-US" altLang="zh-CN" sz="1350" dirty="0" smtClean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35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       </a:t>
            </a:r>
            <a:r>
              <a:rPr lang="zh-CN" altLang="en-US" sz="135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址：青岛市银川东路</a:t>
            </a:r>
            <a:r>
              <a:rPr lang="en-US" altLang="zh-CN" sz="135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</a:t>
            </a:r>
            <a:r>
              <a:rPr lang="zh-CN" altLang="en-US" sz="135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号</a:t>
            </a:r>
            <a:r>
              <a:rPr lang="en-US" altLang="zh-CN" sz="135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14</a:t>
            </a:r>
            <a:r>
              <a:rPr lang="zh-CN" altLang="en-US" sz="135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层</a:t>
            </a:r>
            <a:endParaRPr lang="en-US" altLang="zh-CN" sz="135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</a:pPr>
            <a:r>
              <a:rPr lang="zh-CN" altLang="en-US" sz="135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网       址：</a:t>
            </a:r>
            <a:r>
              <a:rPr lang="en-US" altLang="zh-CN" sz="135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www.qingdaoip.cn</a:t>
            </a:r>
            <a:endParaRPr lang="zh-CN" altLang="en-US" sz="135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35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服 务 热 线：</a:t>
            </a:r>
            <a:r>
              <a:rPr lang="en-US" altLang="zh-CN" sz="135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0532-12330</a:t>
            </a:r>
            <a:endParaRPr lang="zh-CN" altLang="en-US" sz="135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1" descr="服务大厅1_副本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2" y="1685010"/>
            <a:ext cx="4929187" cy="403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2" descr="中心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1"/>
            <a:ext cx="5072063" cy="523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/>
          <p:nvPr/>
        </p:nvSpPr>
        <p:spPr>
          <a:xfrm>
            <a:off x="2536031" y="1085851"/>
            <a:ext cx="4232702" cy="923330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bliqueBottomRight"/>
              <a:lightRig rig="threePt" dir="t"/>
            </a:scene3d>
            <a:sp3d extrusionH="317500">
              <a:bevelT h="0" prst="softRound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177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微软繁魏碑" pitchFamily="2" charset="-122"/>
              </a:rPr>
              <a:t>谢谢大家！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28" y="5266972"/>
            <a:ext cx="1121229" cy="112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0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91691" y="1511412"/>
            <a:ext cx="6598886" cy="4093616"/>
            <a:chOff x="2784012" y="1429526"/>
            <a:chExt cx="6598886" cy="4093616"/>
          </a:xfrm>
        </p:grpSpPr>
        <p:sp>
          <p:nvSpPr>
            <p:cNvPr id="3" name="矩形 2"/>
            <p:cNvSpPr/>
            <p:nvPr/>
          </p:nvSpPr>
          <p:spPr>
            <a:xfrm>
              <a:off x="2873222" y="1429526"/>
              <a:ext cx="650967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dirty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    </a:t>
              </a:r>
              <a:r>
                <a:rPr lang="zh-CN" altLang="zh-CN" sz="2100" dirty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我们先后</a:t>
              </a:r>
              <a:r>
                <a:rPr lang="zh-CN" altLang="zh-CN" sz="2100" dirty="0" smtClean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组织</a:t>
              </a:r>
              <a:r>
                <a:rPr lang="zh-CN" altLang="en-US" sz="2100" dirty="0" smtClean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近百场</a:t>
              </a:r>
              <a:r>
                <a:rPr lang="zh-CN" altLang="zh-CN" sz="2100" dirty="0" smtClean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企业</a:t>
              </a:r>
              <a:r>
                <a:rPr lang="zh-CN" altLang="en-US" sz="2100" dirty="0" smtClean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申请</a:t>
              </a:r>
              <a:r>
                <a:rPr lang="zh-CN" altLang="zh-CN" sz="2100" dirty="0" smtClean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培训</a:t>
              </a:r>
              <a:r>
                <a:rPr lang="zh-CN" altLang="en-US" sz="2100" dirty="0" smtClean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会</a:t>
              </a:r>
              <a:r>
                <a:rPr lang="zh-CN" altLang="zh-CN" sz="2100" dirty="0" smtClean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，</a:t>
              </a:r>
              <a:r>
                <a:rPr lang="zh-CN" altLang="zh-CN" sz="2100" dirty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共培训</a:t>
              </a:r>
              <a:r>
                <a:rPr lang="zh-CN" altLang="en-US" sz="2100" dirty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科技型</a:t>
              </a:r>
              <a:r>
                <a:rPr lang="zh-CN" altLang="en-US" sz="2100" dirty="0" smtClean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中小</a:t>
              </a:r>
              <a:r>
                <a:rPr lang="zh-CN" altLang="zh-CN" sz="2100" dirty="0" smtClean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企业</a:t>
              </a:r>
              <a:r>
                <a:rPr lang="en-US" altLang="zh-CN" sz="2100" dirty="0" smtClean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1000</a:t>
              </a:r>
              <a:r>
                <a:rPr lang="zh-CN" altLang="en-US" sz="2100" dirty="0" smtClean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余</a:t>
              </a:r>
              <a:r>
                <a:rPr lang="zh-CN" altLang="zh-CN" sz="2100" dirty="0" smtClean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家，</a:t>
              </a:r>
              <a:r>
                <a:rPr lang="en-US" altLang="zh-CN" sz="2100" dirty="0" smtClean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2000</a:t>
              </a:r>
              <a:r>
                <a:rPr lang="zh-CN" altLang="en-US" sz="2100" dirty="0" smtClean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多</a:t>
              </a:r>
              <a:r>
                <a:rPr lang="zh-CN" altLang="zh-CN" sz="2100" dirty="0" smtClean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人次</a:t>
              </a:r>
              <a:r>
                <a:rPr lang="zh-CN" altLang="zh-CN" sz="2100" dirty="0">
                  <a:solidFill>
                    <a:prstClr val="black"/>
                  </a:solidFill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。</a:t>
              </a:r>
              <a:endParaRPr lang="zh-CN" altLang="en-US" sz="21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2784012" y="2013631"/>
              <a:ext cx="6509676" cy="3509511"/>
              <a:chOff x="1095187" y="2489218"/>
              <a:chExt cx="9452986" cy="4018565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187" y="2974789"/>
                <a:ext cx="3518519" cy="2735784"/>
              </a:xfrm>
              <a:prstGeom prst="snip2Diag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blurRad="88900" algn="tl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92207" y="2489218"/>
                <a:ext cx="3855966" cy="299718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152400" dist="12000" dir="900000" sy="98000" kx="110000" ky="200000" algn="tl" rotWithShape="0">
                  <a:srgbClr val="000000">
                    <a:alpha val="30000"/>
                  </a:srgbClr>
                </a:outerShdw>
              </a:effectLst>
              <a:scene3d>
                <a:camera prst="perspectiveRelaxed">
                  <a:rot lat="19800000" lon="1200000" rev="20820000"/>
                </a:camera>
                <a:lightRig rig="threePt" dir="t"/>
              </a:scene3d>
              <a:sp3d contourW="6350" prstMaterial="matte">
                <a:bevelT w="101600" h="101600"/>
                <a:contourClr>
                  <a:srgbClr val="969696"/>
                </a:contourClr>
              </a:sp3d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257161" y="4040174"/>
                <a:ext cx="4817000" cy="2467609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</p:grpSp>
      <p:sp>
        <p:nvSpPr>
          <p:cNvPr id="8" name="文本框 7"/>
          <p:cNvSpPr txBox="1"/>
          <p:nvPr/>
        </p:nvSpPr>
        <p:spPr>
          <a:xfrm>
            <a:off x="1922881" y="727696"/>
            <a:ext cx="379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开展企业“申请培训”</a:t>
            </a:r>
            <a:endParaRPr lang="zh-CN" altLang="en-US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647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21" y="1023621"/>
            <a:ext cx="6553199" cy="312249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86755" y="466574"/>
            <a:ext cx="2068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 smtClean="0">
                <a:solidFill>
                  <a:srgbClr val="DBF5F9">
                    <a:lumMod val="1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实现</a:t>
            </a:r>
            <a:r>
              <a:rPr lang="zh-CN" altLang="en-US" sz="2400" b="1" dirty="0">
                <a:solidFill>
                  <a:srgbClr val="DBF5F9">
                    <a:lumMod val="1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效果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68522" y="4146115"/>
            <a:ext cx="799949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自</a:t>
            </a:r>
            <a:r>
              <a:rPr lang="en-US" altLang="zh-CN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2015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7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月末开始，截止到目前。服务联盟先后收到各区（市、功能区）知识产权局推荐</a:t>
            </a:r>
            <a:r>
              <a:rPr lang="en-US" altLang="zh-CN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238</a:t>
            </a:r>
            <a:r>
              <a:rPr lang="zh-CN" altLang="en-US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家企业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贷款申请，共完成</a:t>
            </a:r>
            <a:r>
              <a:rPr lang="en-US" altLang="zh-CN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233</a:t>
            </a:r>
            <a:r>
              <a:rPr lang="zh-CN" altLang="en-US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笔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企业专利评价，其中，</a:t>
            </a:r>
            <a:r>
              <a:rPr lang="zh-CN" altLang="en-US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为</a:t>
            </a:r>
            <a:r>
              <a:rPr lang="en-US" altLang="zh-CN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75</a:t>
            </a:r>
            <a:r>
              <a:rPr lang="zh-CN" altLang="en-US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家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企业</a:t>
            </a:r>
            <a:r>
              <a:rPr lang="zh-CN" altLang="en-US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完成</a:t>
            </a:r>
            <a:r>
              <a:rPr lang="en-US" altLang="zh-CN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120</a:t>
            </a:r>
            <a:r>
              <a:rPr lang="zh-CN" altLang="en-US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笔审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贷程序，并发放</a:t>
            </a:r>
            <a:r>
              <a:rPr lang="zh-CN" altLang="en-US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银行贷款</a:t>
            </a:r>
            <a:r>
              <a:rPr lang="en-US" altLang="zh-CN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4.17</a:t>
            </a:r>
            <a:r>
              <a:rPr lang="zh-CN" altLang="en-US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亿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元；保险承保</a:t>
            </a:r>
            <a:r>
              <a:rPr lang="zh-CN" altLang="en-US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金额</a:t>
            </a:r>
            <a:r>
              <a:rPr lang="en-US" altLang="zh-CN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4.42</a:t>
            </a:r>
            <a:r>
              <a:rPr lang="zh-CN" altLang="en-US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亿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元。户均贷款</a:t>
            </a:r>
            <a:r>
              <a:rPr lang="en-US" altLang="zh-CN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347</a:t>
            </a:r>
            <a:r>
              <a:rPr lang="zh-CN" altLang="en-US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万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元，户均质押专利</a:t>
            </a:r>
            <a:r>
              <a:rPr lang="en-US" altLang="zh-CN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9.2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件。</a:t>
            </a:r>
            <a:endParaRPr lang="en-US" altLang="zh-CN" sz="195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累计使用财政资助</a:t>
            </a:r>
            <a:r>
              <a:rPr lang="zh-CN" altLang="en-US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资金</a:t>
            </a:r>
            <a:r>
              <a:rPr lang="en-US" altLang="zh-CN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1281.87</a:t>
            </a:r>
            <a:r>
              <a:rPr lang="zh-CN" altLang="en-US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万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元，撬动</a:t>
            </a:r>
            <a:r>
              <a:rPr lang="zh-CN" altLang="en-US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银行</a:t>
            </a:r>
            <a:r>
              <a:rPr lang="en-US" altLang="zh-CN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4.17</a:t>
            </a:r>
            <a:r>
              <a:rPr lang="zh-CN" altLang="en-US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亿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元贷款，财政资金</a:t>
            </a:r>
            <a:r>
              <a:rPr lang="zh-CN" altLang="en-US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扩大</a:t>
            </a:r>
            <a:r>
              <a:rPr lang="en-US" altLang="zh-CN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32.5</a:t>
            </a:r>
            <a:r>
              <a:rPr lang="zh-CN" altLang="en-US" sz="195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倍</a:t>
            </a:r>
            <a:r>
              <a:rPr lang="zh-CN" altLang="en-US" sz="195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10573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30659" y="633223"/>
            <a:ext cx="5288756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srgbClr val="DBF5F9">
                    <a:lumMod val="10000"/>
                  </a:srgbClr>
                </a:solidFill>
                <a:latin typeface="楷体" pitchFamily="49" charset="-122"/>
                <a:ea typeface="楷体" pitchFamily="49" charset="-122"/>
              </a:rPr>
              <a:t>社会效应</a:t>
            </a:r>
          </a:p>
        </p:txBody>
      </p:sp>
      <p:sp>
        <p:nvSpPr>
          <p:cNvPr id="4" name="矩形 3"/>
          <p:cNvSpPr/>
          <p:nvPr/>
        </p:nvSpPr>
        <p:spPr>
          <a:xfrm>
            <a:off x="609601" y="1196488"/>
            <a:ext cx="816186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根据服务联盟对</a:t>
            </a:r>
            <a:r>
              <a:rPr lang="en-US" altLang="zh-CN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2017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sz="20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36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家贷后企业经营情况跟踪调查统计，为社会解决劳动用工</a:t>
            </a:r>
            <a:r>
              <a:rPr lang="en-US" altLang="zh-CN" sz="20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4557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人，比去年同期增加劳动用工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538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人，增长</a:t>
            </a:r>
            <a:r>
              <a:rPr lang="en-US" altLang="zh-CN" sz="2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13.39</a:t>
            </a:r>
            <a:r>
              <a:rPr lang="en-US" altLang="zh-CN" sz="20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%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；全年发放工资总额</a:t>
            </a:r>
            <a:r>
              <a:rPr lang="en-US" altLang="zh-CN" sz="20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30226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万元，月人均工资总额</a:t>
            </a:r>
            <a:r>
              <a:rPr lang="en-US" altLang="zh-CN" sz="20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5527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元，比去年增长</a:t>
            </a:r>
            <a:r>
              <a:rPr lang="en-US" altLang="zh-CN" sz="2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3.7</a:t>
            </a:r>
            <a:r>
              <a:rPr lang="en-US" altLang="zh-CN" sz="20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%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；实现销售收入</a:t>
            </a:r>
            <a:r>
              <a:rPr lang="en-US" altLang="zh-CN" sz="20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30.88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亿元，比去年同期增长</a:t>
            </a:r>
            <a:r>
              <a:rPr lang="en-US" altLang="zh-CN" sz="2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18.26</a:t>
            </a:r>
            <a:r>
              <a:rPr lang="en-US" altLang="zh-CN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%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；实现利润总额</a:t>
            </a:r>
            <a:r>
              <a:rPr lang="en-US" altLang="zh-CN" sz="20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3.31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亿元，比去年同期增长</a:t>
            </a:r>
            <a:r>
              <a:rPr lang="en-US" altLang="zh-CN" sz="2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27.33</a:t>
            </a:r>
            <a:r>
              <a:rPr lang="en-US" altLang="zh-CN" sz="20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%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；上缴所得税</a:t>
            </a:r>
            <a:r>
              <a:rPr lang="en-US" altLang="zh-CN" sz="20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4023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万元，比去年同期增长</a:t>
            </a:r>
            <a:r>
              <a:rPr lang="en-US" altLang="zh-CN" sz="2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21.61</a:t>
            </a:r>
            <a:r>
              <a:rPr lang="en-US" altLang="zh-CN" sz="20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%</a:t>
            </a:r>
            <a:r>
              <a:rPr lang="zh-CN" altLang="en-US" sz="20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一年绝对增长额</a:t>
            </a:r>
            <a:r>
              <a:rPr lang="en-US" altLang="zh-CN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714.79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万元，接近两年多来财政累计投入资助资金总额。</a:t>
            </a:r>
            <a:r>
              <a:rPr lang="en-US" altLang="zh-CN" sz="20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36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家贷后企业仅有一家企业因产品结构调整亏损</a:t>
            </a:r>
            <a:r>
              <a:rPr lang="en-US" altLang="zh-CN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180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多万元外，其他</a:t>
            </a:r>
            <a:r>
              <a:rPr lang="en-US" altLang="zh-CN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35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家企业全部实现盈利。</a:t>
            </a:r>
            <a:endParaRPr lang="en-US" altLang="zh-CN" sz="20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3000"/>
              </a:lnSpc>
            </a:pPr>
            <a:r>
              <a:rPr lang="en-US" altLang="zh-CN" sz="2000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 2017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36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家贷后企业研发投入</a:t>
            </a:r>
            <a:r>
              <a:rPr lang="en-US" altLang="zh-CN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1.47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亿元，比上年同期增长</a:t>
            </a:r>
            <a:r>
              <a:rPr lang="en-US" altLang="zh-CN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12.28%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专利申请量</a:t>
            </a:r>
            <a:r>
              <a:rPr lang="en-US" altLang="zh-CN" sz="20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331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件，比去年同期增长</a:t>
            </a:r>
            <a:r>
              <a:rPr lang="en-US" altLang="zh-CN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40.85% 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，其中，发明专利申请</a:t>
            </a:r>
            <a:r>
              <a:rPr lang="en-US" altLang="zh-CN" sz="20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185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件，增长</a:t>
            </a:r>
            <a:r>
              <a:rPr lang="en-US" altLang="zh-CN" sz="2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34.06</a:t>
            </a:r>
            <a:r>
              <a:rPr lang="en-US" altLang="zh-CN" sz="20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%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；专利授权量</a:t>
            </a:r>
            <a:r>
              <a:rPr lang="en-US" altLang="zh-CN" sz="2000" b="1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196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件，与去年同期增长</a:t>
            </a:r>
            <a:r>
              <a:rPr lang="en-US" altLang="zh-CN" sz="2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115.98%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，其中，发明专利授权</a:t>
            </a:r>
            <a:r>
              <a:rPr lang="en-US" altLang="zh-CN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62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件，增长</a:t>
            </a:r>
            <a:r>
              <a:rPr lang="en-US" altLang="zh-CN" sz="20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24%</a:t>
            </a:r>
            <a:r>
              <a:rPr lang="zh-CN" altLang="en-US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r>
              <a:rPr lang="en-US" altLang="zh-CN" sz="20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endParaRPr lang="zh-CN" altLang="en-US" sz="20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801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55093" y="1392071"/>
            <a:ext cx="7042245" cy="3996722"/>
            <a:chOff x="1251679" y="1128585"/>
            <a:chExt cx="6768059" cy="4480697"/>
          </a:xfrm>
        </p:grpSpPr>
        <p:graphicFrame>
          <p:nvGraphicFramePr>
            <p:cNvPr id="3" name="图示 2"/>
            <p:cNvGraphicFramePr/>
            <p:nvPr>
              <p:extLst>
                <p:ext uri="{D42A27DB-BD31-4B8C-83A1-F6EECF244321}">
                  <p14:modId xmlns:p14="http://schemas.microsoft.com/office/powerpoint/2010/main" val="4098312315"/>
                </p:ext>
              </p:extLst>
            </p:nvPr>
          </p:nvGraphicFramePr>
          <p:xfrm>
            <a:off x="1251679" y="1128585"/>
            <a:ext cx="6768059" cy="448069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534" y="1232931"/>
              <a:ext cx="487567" cy="70035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663" y="2437894"/>
              <a:ext cx="467439" cy="67256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663" y="3615068"/>
              <a:ext cx="467438" cy="76205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534" y="4821776"/>
              <a:ext cx="487567" cy="685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504587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1258</TotalTime>
  <Words>2260</Words>
  <Application>Microsoft Office PowerPoint</Application>
  <PresentationFormat>全屏显示(4:3)</PresentationFormat>
  <Paragraphs>222</Paragraphs>
  <Slides>50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50</vt:i4>
      </vt:variant>
    </vt:vector>
  </HeadingPairs>
  <TitlesOfParts>
    <vt:vector size="66" baseType="lpstr">
      <vt:lpstr>仿宋</vt:lpstr>
      <vt:lpstr>黑体</vt:lpstr>
      <vt:lpstr>华文仿宋</vt:lpstr>
      <vt:lpstr>华文楷体</vt:lpstr>
      <vt:lpstr>楷体</vt:lpstr>
      <vt:lpstr>隶书</vt:lpstr>
      <vt:lpstr>宋体</vt:lpstr>
      <vt:lpstr>微软繁魏碑</vt:lpstr>
      <vt:lpstr>微软简隶书</vt:lpstr>
      <vt:lpstr>Arial</vt:lpstr>
      <vt:lpstr>Calibri</vt:lpstr>
      <vt:lpstr>Constantia</vt:lpstr>
      <vt:lpstr>Times New Roman</vt:lpstr>
      <vt:lpstr>Wingdings 2</vt:lpstr>
      <vt:lpstr>1_Office 主题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53</cp:revision>
  <dcterms:created xsi:type="dcterms:W3CDTF">2018-02-05T03:51:48Z</dcterms:created>
  <dcterms:modified xsi:type="dcterms:W3CDTF">2018-11-28T05:35:38Z</dcterms:modified>
</cp:coreProperties>
</file>