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0"/>
  </p:notesMasterIdLst>
  <p:sldIdLst>
    <p:sldId id="258" r:id="rId3"/>
    <p:sldId id="260" r:id="rId4"/>
    <p:sldId id="262" r:id="rId5"/>
    <p:sldId id="264" r:id="rId6"/>
    <p:sldId id="270" r:id="rId7"/>
    <p:sldId id="320" r:id="rId8"/>
    <p:sldId id="304" r:id="rId9"/>
    <p:sldId id="305" r:id="rId10"/>
    <p:sldId id="306" r:id="rId11"/>
    <p:sldId id="273" r:id="rId12"/>
    <p:sldId id="291" r:id="rId13"/>
    <p:sldId id="274" r:id="rId14"/>
    <p:sldId id="283" r:id="rId15"/>
    <p:sldId id="275" r:id="rId16"/>
    <p:sldId id="307" r:id="rId17"/>
    <p:sldId id="280" r:id="rId18"/>
    <p:sldId id="348" r:id="rId19"/>
    <p:sldId id="282" r:id="rId20"/>
    <p:sldId id="265" r:id="rId21"/>
    <p:sldId id="321" r:id="rId22"/>
    <p:sldId id="266" r:id="rId23"/>
    <p:sldId id="322" r:id="rId24"/>
    <p:sldId id="323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28" r:id="rId35"/>
    <p:sldId id="327" r:id="rId36"/>
    <p:sldId id="326" r:id="rId37"/>
    <p:sldId id="324" r:id="rId38"/>
    <p:sldId id="325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17" r:id="rId4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86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简介及工作效果</a:t>
          </a: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融资现状及工作体系</a:t>
          </a: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申请流程介绍</a:t>
          </a:r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资助政策介绍</a:t>
          </a: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34D528F9-EE6A-4A4C-AED6-0C88D7B0F91D}" type="presOf" srcId="{B54B0A31-08E4-4FB1-B0C7-E8E4297A8CB6}" destId="{E359D711-F2BF-4B02-AE06-28383D80B603}" srcOrd="0" destOrd="0" presId="urn:microsoft.com/office/officeart/2005/8/layout/vList3#1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F6346EEF-77C8-45FA-97CB-A1D045F7E850}" type="presOf" srcId="{407EE361-D26F-42ED-A366-C8C8C09FFC5D}" destId="{C607C3FA-4E8E-48BB-837A-EF1760E5A302}" srcOrd="0" destOrd="0" presId="urn:microsoft.com/office/officeart/2005/8/layout/vList3#1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284F3DF5-81E6-4C53-BA39-E59BED4FC62C}" type="presOf" srcId="{121A41AD-0510-4160-B811-CD2EFF0E52C4}" destId="{9DC22675-441E-4C37-9B19-FD35F3A3E474}" srcOrd="0" destOrd="0" presId="urn:microsoft.com/office/officeart/2005/8/layout/vList3#1"/>
    <dgm:cxn modelId="{C6E5CACD-C303-4C9A-909C-E47574CD0E00}" type="presOf" srcId="{7ADDBCC7-71BA-4EDE-9950-67E8099082DD}" destId="{2E0C35CA-C7AB-4D6C-AC6B-D1CDF807F4E5}" srcOrd="0" destOrd="0" presId="urn:microsoft.com/office/officeart/2005/8/layout/vList3#1"/>
    <dgm:cxn modelId="{31F3B2A1-FFC1-4BE7-ADE1-026040E5C444}" type="presOf" srcId="{9DDC6D14-BFE3-4B44-B388-F42D36B51721}" destId="{DA9D00AC-234E-4188-B487-F29393968170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582FD56B-5E9A-45D4-8E4D-3B8969E8F50B}" type="presParOf" srcId="{9DC22675-441E-4C37-9B19-FD35F3A3E474}" destId="{BE96DAC5-59D6-4EAB-B9E3-C58C2FA08C79}" srcOrd="0" destOrd="0" presId="urn:microsoft.com/office/officeart/2005/8/layout/vList3#1"/>
    <dgm:cxn modelId="{A533B3F4-120B-4124-ACE5-553D19C0FC85}" type="presParOf" srcId="{BE96DAC5-59D6-4EAB-B9E3-C58C2FA08C79}" destId="{37E75C00-74E9-4719-A1A2-DA019A47B450}" srcOrd="0" destOrd="0" presId="urn:microsoft.com/office/officeart/2005/8/layout/vList3#1"/>
    <dgm:cxn modelId="{E38D425B-91F5-494B-8D4E-C8176D3AB35A}" type="presParOf" srcId="{BE96DAC5-59D6-4EAB-B9E3-C58C2FA08C79}" destId="{E359D711-F2BF-4B02-AE06-28383D80B603}" srcOrd="1" destOrd="0" presId="urn:microsoft.com/office/officeart/2005/8/layout/vList3#1"/>
    <dgm:cxn modelId="{8FF60AEE-9524-41EA-8DA7-8148A5212CD2}" type="presParOf" srcId="{9DC22675-441E-4C37-9B19-FD35F3A3E474}" destId="{62B2A01F-0601-4364-9BAC-989A0E858321}" srcOrd="1" destOrd="0" presId="urn:microsoft.com/office/officeart/2005/8/layout/vList3#1"/>
    <dgm:cxn modelId="{31923A47-DC93-4C81-8819-265675F531C5}" type="presParOf" srcId="{9DC22675-441E-4C37-9B19-FD35F3A3E474}" destId="{89471910-3A17-43EE-8EA7-F971BFCF0207}" srcOrd="2" destOrd="0" presId="urn:microsoft.com/office/officeart/2005/8/layout/vList3#1"/>
    <dgm:cxn modelId="{B668FA13-0E47-4CFE-9BBF-BD553DA4BF6C}" type="presParOf" srcId="{89471910-3A17-43EE-8EA7-F971BFCF0207}" destId="{A1F88B39-0EF2-4480-9D1E-45C176EAD4B7}" srcOrd="0" destOrd="0" presId="urn:microsoft.com/office/officeart/2005/8/layout/vList3#1"/>
    <dgm:cxn modelId="{8703F86F-B77D-40D7-A67E-2FFD5D1E66AE}" type="presParOf" srcId="{89471910-3A17-43EE-8EA7-F971BFCF0207}" destId="{C607C3FA-4E8E-48BB-837A-EF1760E5A302}" srcOrd="1" destOrd="0" presId="urn:microsoft.com/office/officeart/2005/8/layout/vList3#1"/>
    <dgm:cxn modelId="{102E0009-4E43-4B36-B7FE-DAEAF083CC55}" type="presParOf" srcId="{9DC22675-441E-4C37-9B19-FD35F3A3E474}" destId="{3C85EC7D-A2D8-4B80-BE4F-5997510DA786}" srcOrd="3" destOrd="0" presId="urn:microsoft.com/office/officeart/2005/8/layout/vList3#1"/>
    <dgm:cxn modelId="{8599497F-AD40-435E-BE88-7ACB11BB7DB9}" type="presParOf" srcId="{9DC22675-441E-4C37-9B19-FD35F3A3E474}" destId="{50C15133-098F-4C0A-9AEB-E42D2DDBF2CA}" srcOrd="4" destOrd="0" presId="urn:microsoft.com/office/officeart/2005/8/layout/vList3#1"/>
    <dgm:cxn modelId="{69ADE62A-0097-4AD1-A5E4-5781956643D4}" type="presParOf" srcId="{50C15133-098F-4C0A-9AEB-E42D2DDBF2CA}" destId="{CAB1E2BB-3279-457A-83D7-F6D17640C34A}" srcOrd="0" destOrd="0" presId="urn:microsoft.com/office/officeart/2005/8/layout/vList3#1"/>
    <dgm:cxn modelId="{02F5276B-09F4-410A-B890-4EDF076FD830}" type="presParOf" srcId="{50C15133-098F-4C0A-9AEB-E42D2DDBF2CA}" destId="{2E0C35CA-C7AB-4D6C-AC6B-D1CDF807F4E5}" srcOrd="1" destOrd="0" presId="urn:microsoft.com/office/officeart/2005/8/layout/vList3#1"/>
    <dgm:cxn modelId="{FABEEB1F-432D-4726-B5B1-A1DE8F2A078E}" type="presParOf" srcId="{9DC22675-441E-4C37-9B19-FD35F3A3E474}" destId="{2ED716C3-8737-4F55-9FCD-DE2FAB240CA4}" srcOrd="5" destOrd="0" presId="urn:microsoft.com/office/officeart/2005/8/layout/vList3#1"/>
    <dgm:cxn modelId="{8DC5D778-DF85-4120-BBEB-76A7B134AF47}" type="presParOf" srcId="{9DC22675-441E-4C37-9B19-FD35F3A3E474}" destId="{27EEBF8F-0249-48C2-87E9-C6123636BD44}" srcOrd="6" destOrd="0" presId="urn:microsoft.com/office/officeart/2005/8/layout/vList3#1"/>
    <dgm:cxn modelId="{3AF324FF-76E4-4BC3-B1A0-D73766F07B26}" type="presParOf" srcId="{27EEBF8F-0249-48C2-87E9-C6123636BD44}" destId="{D4D391F5-0F2F-44F2-BF28-75D63E1F6002}" srcOrd="0" destOrd="0" presId="urn:microsoft.com/office/officeart/2005/8/layout/vList3#1"/>
    <dgm:cxn modelId="{96A7E3DB-FFBE-492A-B317-CDE3E1CCC127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简介及工作效果</a:t>
          </a: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融资现状及工作体系</a:t>
          </a: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/>
            <a:t>申请流程介绍</a:t>
          </a:r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/>
            <a:t>资助政策介绍</a:t>
          </a: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292FBEA-C685-419B-8D81-E7800CCE0308}" type="presOf" srcId="{9DDC6D14-BFE3-4B44-B388-F42D36B51721}" destId="{DA9D00AC-234E-4188-B487-F29393968170}" srcOrd="0" destOrd="0" presId="urn:microsoft.com/office/officeart/2005/8/layout/vList3#1"/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418CEE0F-5FE8-4050-80E2-8E933DB1BCCA}" type="presOf" srcId="{407EE361-D26F-42ED-A366-C8C8C09FFC5D}" destId="{C607C3FA-4E8E-48BB-837A-EF1760E5A302}" srcOrd="0" destOrd="0" presId="urn:microsoft.com/office/officeart/2005/8/layout/vList3#1"/>
    <dgm:cxn modelId="{87C76FAF-8DDA-40EC-A22F-2B0DA1B044BB}" type="presOf" srcId="{121A41AD-0510-4160-B811-CD2EFF0E52C4}" destId="{9DC22675-441E-4C37-9B19-FD35F3A3E474}" srcOrd="0" destOrd="0" presId="urn:microsoft.com/office/officeart/2005/8/layout/vList3#1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A9385E10-0EE5-44FE-8E3F-0739913CEB78}" type="presOf" srcId="{7ADDBCC7-71BA-4EDE-9950-67E8099082DD}" destId="{2E0C35CA-C7AB-4D6C-AC6B-D1CDF807F4E5}" srcOrd="0" destOrd="0" presId="urn:microsoft.com/office/officeart/2005/8/layout/vList3#1"/>
    <dgm:cxn modelId="{8428BFC5-1270-44FD-BAFA-39A17626BD5B}" type="presOf" srcId="{B54B0A31-08E4-4FB1-B0C7-E8E4297A8CB6}" destId="{E359D711-F2BF-4B02-AE06-28383D80B603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5C238A19-55EB-46FB-B5B8-BF5D331E5D1A}" type="presParOf" srcId="{9DC22675-441E-4C37-9B19-FD35F3A3E474}" destId="{BE96DAC5-59D6-4EAB-B9E3-C58C2FA08C79}" srcOrd="0" destOrd="0" presId="urn:microsoft.com/office/officeart/2005/8/layout/vList3#1"/>
    <dgm:cxn modelId="{FC12A77F-B24C-49E2-BC96-E2C1CDED5535}" type="presParOf" srcId="{BE96DAC5-59D6-4EAB-B9E3-C58C2FA08C79}" destId="{37E75C00-74E9-4719-A1A2-DA019A47B450}" srcOrd="0" destOrd="0" presId="urn:microsoft.com/office/officeart/2005/8/layout/vList3#1"/>
    <dgm:cxn modelId="{3C9504FC-30A9-48DD-8DDA-5241A52DA23A}" type="presParOf" srcId="{BE96DAC5-59D6-4EAB-B9E3-C58C2FA08C79}" destId="{E359D711-F2BF-4B02-AE06-28383D80B603}" srcOrd="1" destOrd="0" presId="urn:microsoft.com/office/officeart/2005/8/layout/vList3#1"/>
    <dgm:cxn modelId="{23C1BE5F-A7B2-4EEE-96D4-35C980B88D35}" type="presParOf" srcId="{9DC22675-441E-4C37-9B19-FD35F3A3E474}" destId="{62B2A01F-0601-4364-9BAC-989A0E858321}" srcOrd="1" destOrd="0" presId="urn:microsoft.com/office/officeart/2005/8/layout/vList3#1"/>
    <dgm:cxn modelId="{778D4B54-B972-4E5F-BA24-856D4D15D1F2}" type="presParOf" srcId="{9DC22675-441E-4C37-9B19-FD35F3A3E474}" destId="{89471910-3A17-43EE-8EA7-F971BFCF0207}" srcOrd="2" destOrd="0" presId="urn:microsoft.com/office/officeart/2005/8/layout/vList3#1"/>
    <dgm:cxn modelId="{37473D1E-094C-4F7D-AC0E-6CFD72DF571E}" type="presParOf" srcId="{89471910-3A17-43EE-8EA7-F971BFCF0207}" destId="{A1F88B39-0EF2-4480-9D1E-45C176EAD4B7}" srcOrd="0" destOrd="0" presId="urn:microsoft.com/office/officeart/2005/8/layout/vList3#1"/>
    <dgm:cxn modelId="{F749F536-09F7-44BA-999F-44F4A43FD2F2}" type="presParOf" srcId="{89471910-3A17-43EE-8EA7-F971BFCF0207}" destId="{C607C3FA-4E8E-48BB-837A-EF1760E5A302}" srcOrd="1" destOrd="0" presId="urn:microsoft.com/office/officeart/2005/8/layout/vList3#1"/>
    <dgm:cxn modelId="{EEF34108-E231-4346-9095-10D95BD85219}" type="presParOf" srcId="{9DC22675-441E-4C37-9B19-FD35F3A3E474}" destId="{3C85EC7D-A2D8-4B80-BE4F-5997510DA786}" srcOrd="3" destOrd="0" presId="urn:microsoft.com/office/officeart/2005/8/layout/vList3#1"/>
    <dgm:cxn modelId="{35A8E7E8-670C-4AB6-A3D1-B834F3213414}" type="presParOf" srcId="{9DC22675-441E-4C37-9B19-FD35F3A3E474}" destId="{50C15133-098F-4C0A-9AEB-E42D2DDBF2CA}" srcOrd="4" destOrd="0" presId="urn:microsoft.com/office/officeart/2005/8/layout/vList3#1"/>
    <dgm:cxn modelId="{DACA9605-87CB-4A83-AF70-E7E654348A89}" type="presParOf" srcId="{50C15133-098F-4C0A-9AEB-E42D2DDBF2CA}" destId="{CAB1E2BB-3279-457A-83D7-F6D17640C34A}" srcOrd="0" destOrd="0" presId="urn:microsoft.com/office/officeart/2005/8/layout/vList3#1"/>
    <dgm:cxn modelId="{3BE0AF8E-3C97-4F25-9001-614EE0744621}" type="presParOf" srcId="{50C15133-098F-4C0A-9AEB-E42D2DDBF2CA}" destId="{2E0C35CA-C7AB-4D6C-AC6B-D1CDF807F4E5}" srcOrd="1" destOrd="0" presId="urn:microsoft.com/office/officeart/2005/8/layout/vList3#1"/>
    <dgm:cxn modelId="{A64F11F8-5332-41FA-8A77-F75AA2D1CBB5}" type="presParOf" srcId="{9DC22675-441E-4C37-9B19-FD35F3A3E474}" destId="{2ED716C3-8737-4F55-9FCD-DE2FAB240CA4}" srcOrd="5" destOrd="0" presId="urn:microsoft.com/office/officeart/2005/8/layout/vList3#1"/>
    <dgm:cxn modelId="{01FD593A-1663-450D-BA7F-753FEBD53278}" type="presParOf" srcId="{9DC22675-441E-4C37-9B19-FD35F3A3E474}" destId="{27EEBF8F-0249-48C2-87E9-C6123636BD44}" srcOrd="6" destOrd="0" presId="urn:microsoft.com/office/officeart/2005/8/layout/vList3#1"/>
    <dgm:cxn modelId="{9B422331-439C-4372-AE47-439A7AD89EB3}" type="presParOf" srcId="{27EEBF8F-0249-48C2-87E9-C6123636BD44}" destId="{D4D391F5-0F2F-44F2-BF28-75D63E1F6002}" srcOrd="0" destOrd="0" presId="urn:microsoft.com/office/officeart/2005/8/layout/vList3#1"/>
    <dgm:cxn modelId="{E886FDD0-BDEA-4FB1-AC9D-B47977763FAD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简介及工作效果</a:t>
          </a: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融资现状及工作体系</a:t>
          </a: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/>
            <a:t>申请流程介绍</a:t>
          </a:r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资助政策介绍</a:t>
          </a: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05C6352E-B459-40DA-B9D4-B26EB8B5B657}" type="presOf" srcId="{7ADDBCC7-71BA-4EDE-9950-67E8099082DD}" destId="{2E0C35CA-C7AB-4D6C-AC6B-D1CDF807F4E5}" srcOrd="0" destOrd="0" presId="urn:microsoft.com/office/officeart/2005/8/layout/vList3#1"/>
    <dgm:cxn modelId="{91F6AD95-99CE-41A6-8939-BE5F1AC222CB}" type="presOf" srcId="{121A41AD-0510-4160-B811-CD2EFF0E52C4}" destId="{9DC22675-441E-4C37-9B19-FD35F3A3E474}" srcOrd="0" destOrd="0" presId="urn:microsoft.com/office/officeart/2005/8/layout/vList3#1"/>
    <dgm:cxn modelId="{7EF85B53-C29A-4283-9434-BAE8DE930BA0}" type="presOf" srcId="{B54B0A31-08E4-4FB1-B0C7-E8E4297A8CB6}" destId="{E359D711-F2BF-4B02-AE06-28383D80B603}" srcOrd="0" destOrd="0" presId="urn:microsoft.com/office/officeart/2005/8/layout/vList3#1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8EEA7703-7F27-40EC-BA06-529FDC73964F}" type="presOf" srcId="{407EE361-D26F-42ED-A366-C8C8C09FFC5D}" destId="{C607C3FA-4E8E-48BB-837A-EF1760E5A302}" srcOrd="0" destOrd="0" presId="urn:microsoft.com/office/officeart/2005/8/layout/vList3#1"/>
    <dgm:cxn modelId="{E3E1EF63-37CB-40F6-B7C1-D8CD82215933}" type="presOf" srcId="{9DDC6D14-BFE3-4B44-B388-F42D36B51721}" destId="{DA9D00AC-234E-4188-B487-F29393968170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270DAAC2-97AC-4535-86C5-6727CCCDF0C6}" type="presParOf" srcId="{9DC22675-441E-4C37-9B19-FD35F3A3E474}" destId="{BE96DAC5-59D6-4EAB-B9E3-C58C2FA08C79}" srcOrd="0" destOrd="0" presId="urn:microsoft.com/office/officeart/2005/8/layout/vList3#1"/>
    <dgm:cxn modelId="{CC1146C2-B6D7-4E04-B388-67AAD5D24907}" type="presParOf" srcId="{BE96DAC5-59D6-4EAB-B9E3-C58C2FA08C79}" destId="{37E75C00-74E9-4719-A1A2-DA019A47B450}" srcOrd="0" destOrd="0" presId="urn:microsoft.com/office/officeart/2005/8/layout/vList3#1"/>
    <dgm:cxn modelId="{E5E5CABC-DB16-4847-B61E-8C2673500D6C}" type="presParOf" srcId="{BE96DAC5-59D6-4EAB-B9E3-C58C2FA08C79}" destId="{E359D711-F2BF-4B02-AE06-28383D80B603}" srcOrd="1" destOrd="0" presId="urn:microsoft.com/office/officeart/2005/8/layout/vList3#1"/>
    <dgm:cxn modelId="{09910964-A26D-427B-90A7-5A6C4FC9DE49}" type="presParOf" srcId="{9DC22675-441E-4C37-9B19-FD35F3A3E474}" destId="{62B2A01F-0601-4364-9BAC-989A0E858321}" srcOrd="1" destOrd="0" presId="urn:microsoft.com/office/officeart/2005/8/layout/vList3#1"/>
    <dgm:cxn modelId="{086D8ADF-346A-47C2-987F-D63538A94230}" type="presParOf" srcId="{9DC22675-441E-4C37-9B19-FD35F3A3E474}" destId="{89471910-3A17-43EE-8EA7-F971BFCF0207}" srcOrd="2" destOrd="0" presId="urn:microsoft.com/office/officeart/2005/8/layout/vList3#1"/>
    <dgm:cxn modelId="{C68B3F70-0AB0-479C-85E2-5CD298856D4E}" type="presParOf" srcId="{89471910-3A17-43EE-8EA7-F971BFCF0207}" destId="{A1F88B39-0EF2-4480-9D1E-45C176EAD4B7}" srcOrd="0" destOrd="0" presId="urn:microsoft.com/office/officeart/2005/8/layout/vList3#1"/>
    <dgm:cxn modelId="{8B8A3D68-6554-45B1-927E-8A4BB56819E4}" type="presParOf" srcId="{89471910-3A17-43EE-8EA7-F971BFCF0207}" destId="{C607C3FA-4E8E-48BB-837A-EF1760E5A302}" srcOrd="1" destOrd="0" presId="urn:microsoft.com/office/officeart/2005/8/layout/vList3#1"/>
    <dgm:cxn modelId="{B5656CC4-D953-40D0-ABA4-16F6FA721D5D}" type="presParOf" srcId="{9DC22675-441E-4C37-9B19-FD35F3A3E474}" destId="{3C85EC7D-A2D8-4B80-BE4F-5997510DA786}" srcOrd="3" destOrd="0" presId="urn:microsoft.com/office/officeart/2005/8/layout/vList3#1"/>
    <dgm:cxn modelId="{64000DB9-FF38-43D4-867E-B6EBB7C6EED3}" type="presParOf" srcId="{9DC22675-441E-4C37-9B19-FD35F3A3E474}" destId="{50C15133-098F-4C0A-9AEB-E42D2DDBF2CA}" srcOrd="4" destOrd="0" presId="urn:microsoft.com/office/officeart/2005/8/layout/vList3#1"/>
    <dgm:cxn modelId="{0902A12A-68A2-4CDB-82DB-F85A8659682A}" type="presParOf" srcId="{50C15133-098F-4C0A-9AEB-E42D2DDBF2CA}" destId="{CAB1E2BB-3279-457A-83D7-F6D17640C34A}" srcOrd="0" destOrd="0" presId="urn:microsoft.com/office/officeart/2005/8/layout/vList3#1"/>
    <dgm:cxn modelId="{D1589FF2-F730-45DE-B915-5673EC20CF23}" type="presParOf" srcId="{50C15133-098F-4C0A-9AEB-E42D2DDBF2CA}" destId="{2E0C35CA-C7AB-4D6C-AC6B-D1CDF807F4E5}" srcOrd="1" destOrd="0" presId="urn:microsoft.com/office/officeart/2005/8/layout/vList3#1"/>
    <dgm:cxn modelId="{C0DDB223-67DA-43EA-A8A9-0EA56555B060}" type="presParOf" srcId="{9DC22675-441E-4C37-9B19-FD35F3A3E474}" destId="{2ED716C3-8737-4F55-9FCD-DE2FAB240CA4}" srcOrd="5" destOrd="0" presId="urn:microsoft.com/office/officeart/2005/8/layout/vList3#1"/>
    <dgm:cxn modelId="{4F262B1E-4789-4A08-B739-8820155AA84A}" type="presParOf" srcId="{9DC22675-441E-4C37-9B19-FD35F3A3E474}" destId="{27EEBF8F-0249-48C2-87E9-C6123636BD44}" srcOrd="6" destOrd="0" presId="urn:microsoft.com/office/officeart/2005/8/layout/vList3#1"/>
    <dgm:cxn modelId="{A1B773F7-AD23-4477-A28C-0C3837665C4E}" type="presParOf" srcId="{27EEBF8F-0249-48C2-87E9-C6123636BD44}" destId="{D4D391F5-0F2F-44F2-BF28-75D63E1F6002}" srcOrd="0" destOrd="0" presId="urn:microsoft.com/office/officeart/2005/8/layout/vList3#1"/>
    <dgm:cxn modelId="{07508CD0-996A-4E05-AB05-CB289903C739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简介及工作效果</a:t>
          </a: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融资现状及工作体系</a:t>
          </a: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申请流程介绍</a:t>
          </a:r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资助政策介绍</a:t>
          </a: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04E68DD-A5CB-420A-ADC8-FFCE494785BD}" type="presOf" srcId="{407EE361-D26F-42ED-A366-C8C8C09FFC5D}" destId="{C607C3FA-4E8E-48BB-837A-EF1760E5A302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58CDC100-29E2-4A1A-A5A2-C185B478E8B6}" type="presOf" srcId="{9DDC6D14-BFE3-4B44-B388-F42D36B51721}" destId="{DA9D00AC-234E-4188-B487-F29393968170}" srcOrd="0" destOrd="0" presId="urn:microsoft.com/office/officeart/2005/8/layout/vList3#1"/>
    <dgm:cxn modelId="{175261C0-92D0-430A-A388-40132E8C43F9}" type="presOf" srcId="{B54B0A31-08E4-4FB1-B0C7-E8E4297A8CB6}" destId="{E359D711-F2BF-4B02-AE06-28383D80B603}" srcOrd="0" destOrd="0" presId="urn:microsoft.com/office/officeart/2005/8/layout/vList3#1"/>
    <dgm:cxn modelId="{960517A7-C73A-4D31-9C53-BA9E87BD0755}" type="presOf" srcId="{121A41AD-0510-4160-B811-CD2EFF0E52C4}" destId="{9DC22675-441E-4C37-9B19-FD35F3A3E474}" srcOrd="0" destOrd="0" presId="urn:microsoft.com/office/officeart/2005/8/layout/vList3#1"/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74AE4649-0501-4FFB-903D-59A92BE4FF42}" type="presOf" srcId="{7ADDBCC7-71BA-4EDE-9950-67E8099082DD}" destId="{2E0C35CA-C7AB-4D6C-AC6B-D1CDF807F4E5}" srcOrd="0" destOrd="0" presId="urn:microsoft.com/office/officeart/2005/8/layout/vList3#1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E5DB8489-6160-4356-945F-4558965A3CE3}" type="presParOf" srcId="{9DC22675-441E-4C37-9B19-FD35F3A3E474}" destId="{BE96DAC5-59D6-4EAB-B9E3-C58C2FA08C79}" srcOrd="0" destOrd="0" presId="urn:microsoft.com/office/officeart/2005/8/layout/vList3#1"/>
    <dgm:cxn modelId="{E02A0467-753B-4946-8008-D9596CFC0318}" type="presParOf" srcId="{BE96DAC5-59D6-4EAB-B9E3-C58C2FA08C79}" destId="{37E75C00-74E9-4719-A1A2-DA019A47B450}" srcOrd="0" destOrd="0" presId="urn:microsoft.com/office/officeart/2005/8/layout/vList3#1"/>
    <dgm:cxn modelId="{A6CFBFED-CDD8-4FC6-8A3A-4039BC238FCC}" type="presParOf" srcId="{BE96DAC5-59D6-4EAB-B9E3-C58C2FA08C79}" destId="{E359D711-F2BF-4B02-AE06-28383D80B603}" srcOrd="1" destOrd="0" presId="urn:microsoft.com/office/officeart/2005/8/layout/vList3#1"/>
    <dgm:cxn modelId="{F05E4500-6C01-4ECE-A8B3-ABBF9DAF6B6E}" type="presParOf" srcId="{9DC22675-441E-4C37-9B19-FD35F3A3E474}" destId="{62B2A01F-0601-4364-9BAC-989A0E858321}" srcOrd="1" destOrd="0" presId="urn:microsoft.com/office/officeart/2005/8/layout/vList3#1"/>
    <dgm:cxn modelId="{491318E6-ED83-45C8-B1D7-2E85A7009578}" type="presParOf" srcId="{9DC22675-441E-4C37-9B19-FD35F3A3E474}" destId="{89471910-3A17-43EE-8EA7-F971BFCF0207}" srcOrd="2" destOrd="0" presId="urn:microsoft.com/office/officeart/2005/8/layout/vList3#1"/>
    <dgm:cxn modelId="{6BB7993B-14DB-4FBD-A54E-1909EE80E2B4}" type="presParOf" srcId="{89471910-3A17-43EE-8EA7-F971BFCF0207}" destId="{A1F88B39-0EF2-4480-9D1E-45C176EAD4B7}" srcOrd="0" destOrd="0" presId="urn:microsoft.com/office/officeart/2005/8/layout/vList3#1"/>
    <dgm:cxn modelId="{28F50C44-7C7F-4BF2-BCD2-DB5588F5AB6D}" type="presParOf" srcId="{89471910-3A17-43EE-8EA7-F971BFCF0207}" destId="{C607C3FA-4E8E-48BB-837A-EF1760E5A302}" srcOrd="1" destOrd="0" presId="urn:microsoft.com/office/officeart/2005/8/layout/vList3#1"/>
    <dgm:cxn modelId="{E3FF71EF-F4C6-4F21-AC51-5144D412C2B8}" type="presParOf" srcId="{9DC22675-441E-4C37-9B19-FD35F3A3E474}" destId="{3C85EC7D-A2D8-4B80-BE4F-5997510DA786}" srcOrd="3" destOrd="0" presId="urn:microsoft.com/office/officeart/2005/8/layout/vList3#1"/>
    <dgm:cxn modelId="{3BFDC527-12FF-4545-84E3-9775D53E7157}" type="presParOf" srcId="{9DC22675-441E-4C37-9B19-FD35F3A3E474}" destId="{50C15133-098F-4C0A-9AEB-E42D2DDBF2CA}" srcOrd="4" destOrd="0" presId="urn:microsoft.com/office/officeart/2005/8/layout/vList3#1"/>
    <dgm:cxn modelId="{C261E768-D5BC-45D2-8029-A9B134BCA26E}" type="presParOf" srcId="{50C15133-098F-4C0A-9AEB-E42D2DDBF2CA}" destId="{CAB1E2BB-3279-457A-83D7-F6D17640C34A}" srcOrd="0" destOrd="0" presId="urn:microsoft.com/office/officeart/2005/8/layout/vList3#1"/>
    <dgm:cxn modelId="{258E4596-8BFC-43FA-8E9D-BAF7223FA4BC}" type="presParOf" srcId="{50C15133-098F-4C0A-9AEB-E42D2DDBF2CA}" destId="{2E0C35CA-C7AB-4D6C-AC6B-D1CDF807F4E5}" srcOrd="1" destOrd="0" presId="urn:microsoft.com/office/officeart/2005/8/layout/vList3#1"/>
    <dgm:cxn modelId="{3594C2AC-3181-4DAA-A7FF-F06C10E9C38A}" type="presParOf" srcId="{9DC22675-441E-4C37-9B19-FD35F3A3E474}" destId="{2ED716C3-8737-4F55-9FCD-DE2FAB240CA4}" srcOrd="5" destOrd="0" presId="urn:microsoft.com/office/officeart/2005/8/layout/vList3#1"/>
    <dgm:cxn modelId="{6EE0C9F8-58A3-4955-9279-280E126FF528}" type="presParOf" srcId="{9DC22675-441E-4C37-9B19-FD35F3A3E474}" destId="{27EEBF8F-0249-48C2-87E9-C6123636BD44}" srcOrd="6" destOrd="0" presId="urn:microsoft.com/office/officeart/2005/8/layout/vList3#1"/>
    <dgm:cxn modelId="{927883A9-6AAE-48EB-97AB-BF8A0201D7B5}" type="presParOf" srcId="{27EEBF8F-0249-48C2-87E9-C6123636BD44}" destId="{D4D391F5-0F2F-44F2-BF28-75D63E1F6002}" srcOrd="0" destOrd="0" presId="urn:microsoft.com/office/officeart/2005/8/layout/vList3#1"/>
    <dgm:cxn modelId="{2A4657E0-0BF8-4DB2-8CBE-05BF809AB04E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rgbClr val="FF0000"/>
              </a:solidFill>
            </a:rPr>
            <a:t>简介及工作效果</a:t>
          </a: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融资现状及工作体系</a:t>
          </a: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资助政策介绍</a:t>
          </a: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申请流程介绍</a:t>
          </a:r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简介及工作效果</a:t>
          </a: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rgbClr val="FF0000"/>
              </a:solidFill>
            </a:rPr>
            <a:t>融资现状及工作体系</a:t>
          </a: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/>
            <a:t>资助政策介绍</a:t>
          </a: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/>
            <a:t>申请流程介绍</a:t>
          </a:r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简介及工作效果</a:t>
          </a: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融资现状及工作体系</a:t>
          </a: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rgbClr val="FF0000"/>
              </a:solidFill>
            </a:rPr>
            <a:t>资助政策介绍</a:t>
          </a: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/>
            <a:t>申请流程介绍</a:t>
          </a:r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简介及工作效果</a:t>
          </a: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融资现状及工作体系</a:t>
          </a: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chemeClr val="bg1"/>
              </a:solidFill>
            </a:rPr>
            <a:t>资助政策介绍</a:t>
          </a: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>
              <a:solidFill>
                <a:srgbClr val="FF0000"/>
              </a:solidFill>
            </a:rPr>
            <a:t>申请流程介绍</a:t>
          </a:r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3EDA9-941E-4F9B-AA82-912FBE55921A}" type="datetimeFigureOut">
              <a:rPr lang="zh-CN" altLang="en-US" smtClean="0"/>
              <a:pPr/>
              <a:t>2019/9/26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28CD8-023B-4E3C-A2B3-EBA4952661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4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37E37-20A0-47F2-99B2-CCDB43A29A07}" type="slidenum">
              <a:rPr lang="zh-CN" altLang="en-US" smtClean="0">
                <a:solidFill>
                  <a:prstClr val="black"/>
                </a:solidFill>
              </a:rPr>
              <a:pPr/>
              <a:t>47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1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7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7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03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0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2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55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42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25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9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4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41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1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1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4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5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0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9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ppt&#38142;&#25509;/&#20445;&#38505;&#32463;&#32426;&#20844;&#21496;&#19968;&#31449;&#24335;&#26381;&#21153;.pptx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0" y="1534886"/>
            <a:ext cx="9144000" cy="228430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287" bIns="0" numCol="1" anchor="b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9pPr>
          </a:lstStyle>
          <a:p>
            <a:pPr algn="ctr">
              <a:defRPr/>
            </a:pPr>
            <a:r>
              <a:rPr lang="zh-CN" altLang="en-US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青岛市专利权质押保险</a:t>
            </a:r>
            <a:endParaRPr lang="en-US" altLang="zh-CN" sz="4000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/>
            </a:r>
            <a:br>
              <a:rPr lang="en-US" altLang="zh-CN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</a:br>
            <a:r>
              <a:rPr lang="zh-CN" altLang="en-US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贷款业务企业申请工作介绍</a:t>
            </a:r>
            <a:endParaRPr lang="zh-CN" altLang="en-US" sz="4000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微软简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7" y="4107187"/>
            <a:ext cx="9144000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75" b="1" dirty="0">
                <a:solidFill>
                  <a:srgbClr val="009DD9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青岛市知识产权事务中心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5" y="4418809"/>
            <a:ext cx="5457493" cy="939005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685265" y="1348743"/>
            <a:ext cx="5625743" cy="17680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4500" b="1" dirty="0">
              <a:solidFill>
                <a:srgbClr val="4F81BD">
                  <a:lumMod val="50000"/>
                </a:srgbClr>
              </a:solidFill>
              <a:latin typeface="宋体" panose="02010600030101010101" pitchFamily="2" charset="-122"/>
              <a:ea typeface="微软简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36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5225" y="940022"/>
            <a:ext cx="7221442" cy="4476951"/>
            <a:chOff x="1595180" y="872288"/>
            <a:chExt cx="6968814" cy="4476951"/>
          </a:xfrm>
        </p:grpSpPr>
        <p:sp>
          <p:nvSpPr>
            <p:cNvPr id="3" name="文本框 2"/>
            <p:cNvSpPr txBox="1"/>
            <p:nvPr/>
          </p:nvSpPr>
          <p:spPr>
            <a:xfrm>
              <a:off x="1985844" y="872288"/>
              <a:ext cx="45704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三、企业融资难的症结</a:t>
              </a:r>
              <a:r>
                <a:rPr lang="en-US" altLang="zh-CN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----</a:t>
              </a: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“风险”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595180" y="1712852"/>
              <a:ext cx="6085780" cy="3636387"/>
              <a:chOff x="2029520" y="1420251"/>
              <a:chExt cx="4538546" cy="3146523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2029520" y="1420251"/>
                <a:ext cx="4527396" cy="780585"/>
                <a:chOff x="2029520" y="1420251"/>
                <a:chExt cx="4527396" cy="780585"/>
              </a:xfrm>
            </p:grpSpPr>
            <p:sp>
              <p:nvSpPr>
                <p:cNvPr id="16" name="圆角矩形 15"/>
                <p:cNvSpPr/>
                <p:nvPr/>
              </p:nvSpPr>
              <p:spPr>
                <a:xfrm>
                  <a:off x="2029520" y="1420251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2256787" y="1655285"/>
                  <a:ext cx="430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/>
                    <a:t>轻资产，缺少房屋、土地等不动产</a:t>
                  </a: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2040671" y="2216385"/>
                <a:ext cx="4527395" cy="780585"/>
                <a:chOff x="2029522" y="1449659"/>
                <a:chExt cx="4527395" cy="780585"/>
              </a:xfrm>
            </p:grpSpPr>
            <p:sp>
              <p:nvSpPr>
                <p:cNvPr id="14" name="圆角矩形 13"/>
                <p:cNvSpPr/>
                <p:nvPr/>
              </p:nvSpPr>
              <p:spPr>
                <a:xfrm>
                  <a:off x="2029522" y="1449659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2256787" y="1655285"/>
                  <a:ext cx="430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/>
                    <a:t>轻资信，没有过贷款信用记录</a:t>
                  </a: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2029520" y="3786189"/>
                <a:ext cx="4527395" cy="780585"/>
                <a:chOff x="2029522" y="1426158"/>
                <a:chExt cx="4527395" cy="780585"/>
              </a:xfrm>
            </p:grpSpPr>
            <p:sp>
              <p:nvSpPr>
                <p:cNvPr id="12" name="圆角矩形 11"/>
                <p:cNvSpPr/>
                <p:nvPr/>
              </p:nvSpPr>
              <p:spPr>
                <a:xfrm>
                  <a:off x="2029522" y="1426158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文本框 12"/>
                <p:cNvSpPr txBox="1"/>
                <p:nvPr/>
              </p:nvSpPr>
              <p:spPr>
                <a:xfrm>
                  <a:off x="2256788" y="1549623"/>
                  <a:ext cx="4183419" cy="559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/>
                    <a:t>贷款风险难以得到有效覆盖，银行不愿接受企业贷款申请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2029521" y="3005604"/>
                <a:ext cx="4527395" cy="780585"/>
                <a:chOff x="2166682" y="1449659"/>
                <a:chExt cx="4527395" cy="780585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2166682" y="1449659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2393947" y="1632792"/>
                  <a:ext cx="430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/>
                    <a:t>规模小，银行单笔贷款费用成本高，收益低</a:t>
                  </a:r>
                </a:p>
              </p:txBody>
            </p:sp>
          </p:grpSp>
        </p:grpSp>
        <p:sp>
          <p:nvSpPr>
            <p:cNvPr id="5" name="爆炸形 1 4"/>
            <p:cNvSpPr/>
            <p:nvPr/>
          </p:nvSpPr>
          <p:spPr>
            <a:xfrm>
              <a:off x="5645691" y="2199691"/>
              <a:ext cx="2918303" cy="153961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有风险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697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504580" y="850541"/>
            <a:ext cx="4264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7242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四、科技型中小微企业的优势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3" y="1964266"/>
            <a:ext cx="2536841" cy="2968978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3905956" y="2161821"/>
            <a:ext cx="682520" cy="277142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" name="文本框 5"/>
          <p:cNvSpPr txBox="1"/>
          <p:nvPr/>
        </p:nvSpPr>
        <p:spPr>
          <a:xfrm>
            <a:off x="3984216" y="2885812"/>
            <a:ext cx="381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优势转胜势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6" y="2063042"/>
            <a:ext cx="3414583" cy="28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3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1135963" y="935896"/>
            <a:ext cx="637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五、专利权质押保险撬动贷款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破解贷款难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5" y="2015813"/>
            <a:ext cx="2895599" cy="848254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870332" y="1946756"/>
            <a:ext cx="5631227" cy="4222750"/>
            <a:chOff x="3379104" y="1796415"/>
            <a:chExt cx="4785674" cy="4222750"/>
          </a:xfrm>
        </p:grpSpPr>
        <p:grpSp>
          <p:nvGrpSpPr>
            <p:cNvPr id="49" name="Group 2"/>
            <p:cNvGrpSpPr>
              <a:grpSpLocks/>
            </p:cNvGrpSpPr>
            <p:nvPr/>
          </p:nvGrpSpPr>
          <p:grpSpPr bwMode="auto">
            <a:xfrm>
              <a:off x="3448315" y="1796415"/>
              <a:ext cx="4716463" cy="4222750"/>
              <a:chOff x="2106" y="1426"/>
              <a:chExt cx="2971" cy="2660"/>
            </a:xfrm>
          </p:grpSpPr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2855" y="1426"/>
                <a:ext cx="2222" cy="1329"/>
              </a:xfrm>
              <a:custGeom>
                <a:avLst/>
                <a:gdLst>
                  <a:gd name="T0" fmla="*/ 0 w 2920"/>
                  <a:gd name="T1" fmla="*/ 936 h 936"/>
                  <a:gd name="T2" fmla="*/ 1559 w 2920"/>
                  <a:gd name="T3" fmla="*/ 0 h 936"/>
                  <a:gd name="T4" fmla="*/ 2920 w 2920"/>
                  <a:gd name="T5" fmla="*/ 0 h 936"/>
                  <a:gd name="T6" fmla="*/ 2920 w 2920"/>
                  <a:gd name="T7" fmla="*/ 312 h 936"/>
                  <a:gd name="T8" fmla="*/ 1559 w 2920"/>
                  <a:gd name="T9" fmla="*/ 312 h 936"/>
                  <a:gd name="T10" fmla="*/ 0 w 2920"/>
                  <a:gd name="T11" fmla="*/ 936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20" h="936">
                    <a:moveTo>
                      <a:pt x="0" y="936"/>
                    </a:moveTo>
                    <a:lnTo>
                      <a:pt x="1559" y="0"/>
                    </a:lnTo>
                    <a:lnTo>
                      <a:pt x="2920" y="0"/>
                    </a:lnTo>
                    <a:lnTo>
                      <a:pt x="2920" y="312"/>
                    </a:lnTo>
                    <a:lnTo>
                      <a:pt x="1559" y="312"/>
                    </a:lnTo>
                    <a:lnTo>
                      <a:pt x="0" y="9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2855" y="1990"/>
                <a:ext cx="2222" cy="765"/>
              </a:xfrm>
              <a:custGeom>
                <a:avLst/>
                <a:gdLst>
                  <a:gd name="T0" fmla="*/ 0 w 2920"/>
                  <a:gd name="T1" fmla="*/ 539 h 539"/>
                  <a:gd name="T2" fmla="*/ 1559 w 2920"/>
                  <a:gd name="T3" fmla="*/ 0 h 539"/>
                  <a:gd name="T4" fmla="*/ 2920 w 2920"/>
                  <a:gd name="T5" fmla="*/ 0 h 539"/>
                  <a:gd name="T6" fmla="*/ 2920 w 2920"/>
                  <a:gd name="T7" fmla="*/ 312 h 539"/>
                  <a:gd name="T8" fmla="*/ 1531 w 2920"/>
                  <a:gd name="T9" fmla="*/ 312 h 539"/>
                  <a:gd name="T10" fmla="*/ 0 w 2920"/>
                  <a:gd name="T11" fmla="*/ 539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20" h="539">
                    <a:moveTo>
                      <a:pt x="0" y="539"/>
                    </a:moveTo>
                    <a:lnTo>
                      <a:pt x="1559" y="0"/>
                    </a:lnTo>
                    <a:lnTo>
                      <a:pt x="2920" y="0"/>
                    </a:lnTo>
                    <a:lnTo>
                      <a:pt x="2920" y="312"/>
                    </a:lnTo>
                    <a:lnTo>
                      <a:pt x="1531" y="312"/>
                    </a:lnTo>
                    <a:lnTo>
                      <a:pt x="0" y="53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8"/>
              <p:cNvSpPr>
                <a:spLocks/>
              </p:cNvSpPr>
              <p:nvPr/>
            </p:nvSpPr>
            <p:spPr bwMode="auto">
              <a:xfrm rot="10800000" flipV="1">
                <a:off x="2855" y="2553"/>
                <a:ext cx="2222" cy="439"/>
              </a:xfrm>
              <a:custGeom>
                <a:avLst/>
                <a:gdLst>
                  <a:gd name="T0" fmla="*/ 2222 w 2222"/>
                  <a:gd name="T1" fmla="*/ 202 h 439"/>
                  <a:gd name="T2" fmla="*/ 1036 w 2222"/>
                  <a:gd name="T3" fmla="*/ 0 h 439"/>
                  <a:gd name="T4" fmla="*/ 0 w 2222"/>
                  <a:gd name="T5" fmla="*/ 0 h 439"/>
                  <a:gd name="T6" fmla="*/ 0 w 2222"/>
                  <a:gd name="T7" fmla="*/ 439 h 439"/>
                  <a:gd name="T8" fmla="*/ 1056 w 2222"/>
                  <a:gd name="T9" fmla="*/ 433 h 439"/>
                  <a:gd name="T10" fmla="*/ 2222 w 2222"/>
                  <a:gd name="T11" fmla="*/ 202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2" h="439">
                    <a:moveTo>
                      <a:pt x="2222" y="202"/>
                    </a:moveTo>
                    <a:lnTo>
                      <a:pt x="1036" y="0"/>
                    </a:lnTo>
                    <a:lnTo>
                      <a:pt x="0" y="0"/>
                    </a:lnTo>
                    <a:lnTo>
                      <a:pt x="0" y="439"/>
                    </a:lnTo>
                    <a:lnTo>
                      <a:pt x="1056" y="433"/>
                    </a:lnTo>
                    <a:lnTo>
                      <a:pt x="2222" y="2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9"/>
              <p:cNvSpPr>
                <a:spLocks/>
              </p:cNvSpPr>
              <p:nvPr/>
            </p:nvSpPr>
            <p:spPr bwMode="auto">
              <a:xfrm>
                <a:off x="2855" y="2755"/>
                <a:ext cx="2222" cy="764"/>
              </a:xfrm>
              <a:custGeom>
                <a:avLst/>
                <a:gdLst>
                  <a:gd name="T0" fmla="*/ 0 w 2920"/>
                  <a:gd name="T1" fmla="*/ 0 h 539"/>
                  <a:gd name="T2" fmla="*/ 1559 w 2920"/>
                  <a:gd name="T3" fmla="*/ 227 h 539"/>
                  <a:gd name="T4" fmla="*/ 2920 w 2920"/>
                  <a:gd name="T5" fmla="*/ 227 h 539"/>
                  <a:gd name="T6" fmla="*/ 2920 w 2920"/>
                  <a:gd name="T7" fmla="*/ 539 h 539"/>
                  <a:gd name="T8" fmla="*/ 1559 w 2920"/>
                  <a:gd name="T9" fmla="*/ 539 h 539"/>
                  <a:gd name="T10" fmla="*/ 0 w 2920"/>
                  <a:gd name="T11" fmla="*/ 0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20" h="539">
                    <a:moveTo>
                      <a:pt x="0" y="0"/>
                    </a:moveTo>
                    <a:lnTo>
                      <a:pt x="1559" y="227"/>
                    </a:lnTo>
                    <a:lnTo>
                      <a:pt x="2920" y="227"/>
                    </a:lnTo>
                    <a:lnTo>
                      <a:pt x="2920" y="539"/>
                    </a:lnTo>
                    <a:lnTo>
                      <a:pt x="1559" y="539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2877" y="2755"/>
                <a:ext cx="2200" cy="1328"/>
              </a:xfrm>
              <a:custGeom>
                <a:avLst/>
                <a:gdLst>
                  <a:gd name="T0" fmla="*/ 0 w 2891"/>
                  <a:gd name="T1" fmla="*/ 0 h 936"/>
                  <a:gd name="T2" fmla="*/ 1530 w 2891"/>
                  <a:gd name="T3" fmla="*/ 624 h 936"/>
                  <a:gd name="T4" fmla="*/ 2891 w 2891"/>
                  <a:gd name="T5" fmla="*/ 624 h 936"/>
                  <a:gd name="T6" fmla="*/ 2891 w 2891"/>
                  <a:gd name="T7" fmla="*/ 936 h 936"/>
                  <a:gd name="T8" fmla="*/ 1530 w 2891"/>
                  <a:gd name="T9" fmla="*/ 936 h 936"/>
                  <a:gd name="T10" fmla="*/ 0 w 2891"/>
                  <a:gd name="T11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91" h="936">
                    <a:moveTo>
                      <a:pt x="0" y="0"/>
                    </a:moveTo>
                    <a:lnTo>
                      <a:pt x="1530" y="624"/>
                    </a:lnTo>
                    <a:lnTo>
                      <a:pt x="2891" y="624"/>
                    </a:lnTo>
                    <a:lnTo>
                      <a:pt x="2891" y="936"/>
                    </a:lnTo>
                    <a:lnTo>
                      <a:pt x="1530" y="93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56" name="Group 16"/>
              <p:cNvGrpSpPr>
                <a:grpSpLocks/>
              </p:cNvGrpSpPr>
              <p:nvPr/>
            </p:nvGrpSpPr>
            <p:grpSpPr bwMode="auto">
              <a:xfrm>
                <a:off x="2310" y="2152"/>
                <a:ext cx="1134" cy="1134"/>
                <a:chOff x="2290" y="1752"/>
                <a:chExt cx="1134" cy="1134"/>
              </a:xfrm>
            </p:grpSpPr>
            <p:sp>
              <p:nvSpPr>
                <p:cNvPr id="68" name="AutoShape 17"/>
                <p:cNvSpPr>
                  <a:spLocks noChangeArrowheads="1"/>
                </p:cNvSpPr>
                <p:nvPr/>
              </p:nvSpPr>
              <p:spPr bwMode="auto">
                <a:xfrm rot="900000">
                  <a:off x="2290" y="1752"/>
                  <a:ext cx="1134" cy="1134"/>
                </a:xfrm>
                <a:prstGeom prst="star5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AutoShape 18"/>
                <p:cNvSpPr>
                  <a:spLocks noChangeArrowheads="1"/>
                </p:cNvSpPr>
                <p:nvPr/>
              </p:nvSpPr>
              <p:spPr bwMode="auto">
                <a:xfrm rot="-900000">
                  <a:off x="2290" y="1752"/>
                  <a:ext cx="1134" cy="1134"/>
                </a:xfrm>
                <a:prstGeom prst="star5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7" name="Rectangle 25"/>
              <p:cNvSpPr>
                <a:spLocks noChangeArrowheads="1"/>
              </p:cNvSpPr>
              <p:nvPr/>
            </p:nvSpPr>
            <p:spPr bwMode="auto">
              <a:xfrm flipH="1">
                <a:off x="4073" y="1426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8" name="Rectangle 26"/>
              <p:cNvSpPr>
                <a:spLocks noChangeArrowheads="1"/>
              </p:cNvSpPr>
              <p:nvPr/>
            </p:nvSpPr>
            <p:spPr bwMode="auto">
              <a:xfrm flipH="1">
                <a:off x="4073" y="1990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9" name="Rectangle 27"/>
              <p:cNvSpPr>
                <a:spLocks noChangeArrowheads="1"/>
              </p:cNvSpPr>
              <p:nvPr/>
            </p:nvSpPr>
            <p:spPr bwMode="auto">
              <a:xfrm flipH="1">
                <a:off x="4073" y="2554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0" name="Rectangle 28"/>
              <p:cNvSpPr>
                <a:spLocks noChangeArrowheads="1"/>
              </p:cNvSpPr>
              <p:nvPr/>
            </p:nvSpPr>
            <p:spPr bwMode="auto">
              <a:xfrm flipH="1">
                <a:off x="4073" y="3082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Rectangle 29"/>
              <p:cNvSpPr>
                <a:spLocks noChangeArrowheads="1"/>
              </p:cNvSpPr>
              <p:nvPr/>
            </p:nvSpPr>
            <p:spPr bwMode="auto">
              <a:xfrm flipH="1">
                <a:off x="4073" y="3646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Rectangle 25"/>
              <p:cNvSpPr>
                <a:spLocks noChangeArrowheads="1"/>
              </p:cNvSpPr>
              <p:nvPr/>
            </p:nvSpPr>
            <p:spPr bwMode="auto">
              <a:xfrm flipH="1">
                <a:off x="4080" y="1435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融资难</a:t>
                </a:r>
              </a:p>
            </p:txBody>
          </p:sp>
          <p:sp>
            <p:nvSpPr>
              <p:cNvPr id="63" name="Rectangle 26"/>
              <p:cNvSpPr>
                <a:spLocks noChangeArrowheads="1"/>
              </p:cNvSpPr>
              <p:nvPr/>
            </p:nvSpPr>
            <p:spPr bwMode="auto">
              <a:xfrm flipH="1">
                <a:off x="4080" y="1999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贷款</a:t>
                </a:r>
              </a:p>
            </p:txBody>
          </p:sp>
          <p:sp>
            <p:nvSpPr>
              <p:cNvPr id="64" name="Rectangle 27"/>
              <p:cNvSpPr>
                <a:spLocks noChangeArrowheads="1"/>
              </p:cNvSpPr>
              <p:nvPr/>
            </p:nvSpPr>
            <p:spPr bwMode="auto">
              <a:xfrm flipH="1">
                <a:off x="4080" y="2563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保险</a:t>
                </a:r>
              </a:p>
            </p:txBody>
          </p:sp>
          <p:sp>
            <p:nvSpPr>
              <p:cNvPr id="65" name="Rectangle 28"/>
              <p:cNvSpPr>
                <a:spLocks noChangeArrowheads="1"/>
              </p:cNvSpPr>
              <p:nvPr/>
            </p:nvSpPr>
            <p:spPr bwMode="auto">
              <a:xfrm flipH="1">
                <a:off x="4080" y="3091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专利技术</a:t>
                </a:r>
              </a:p>
            </p:txBody>
          </p:sp>
          <p:sp>
            <p:nvSpPr>
              <p:cNvPr id="66" name="Rectangle 29"/>
              <p:cNvSpPr>
                <a:spLocks noChangeArrowheads="1"/>
              </p:cNvSpPr>
              <p:nvPr/>
            </p:nvSpPr>
            <p:spPr bwMode="auto">
              <a:xfrm flipH="1">
                <a:off x="4080" y="3655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专利评价</a:t>
                </a:r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 flipH="1">
                <a:off x="2106" y="1990"/>
                <a:ext cx="1497" cy="16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 flipH="1">
              <a:off x="3379104" y="5389833"/>
              <a:ext cx="2514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科技型中小微企业</a:t>
              </a: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6692852" y="5555920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通过评价识别专利技术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6692852" y="4656152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质押专利技术获取保险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6692853" y="3834442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获得保险化解贷款风险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6692853" y="2922602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风险化解获得银行贷款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6692854" y="2041540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prstClr val="black"/>
                </a:solidFill>
              </a:rPr>
              <a:t>最终破解融资难瓶颈</a:t>
            </a:r>
          </a:p>
        </p:txBody>
      </p:sp>
      <p:sp>
        <p:nvSpPr>
          <p:cNvPr id="75" name="上箭头 74"/>
          <p:cNvSpPr/>
          <p:nvPr/>
        </p:nvSpPr>
        <p:spPr>
          <a:xfrm>
            <a:off x="7090823" y="5236863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上箭头 75"/>
          <p:cNvSpPr/>
          <p:nvPr/>
        </p:nvSpPr>
        <p:spPr>
          <a:xfrm>
            <a:off x="7090823" y="4338005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上箭头 76"/>
          <p:cNvSpPr/>
          <p:nvPr/>
        </p:nvSpPr>
        <p:spPr>
          <a:xfrm>
            <a:off x="7090823" y="3484607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上箭头 77"/>
          <p:cNvSpPr/>
          <p:nvPr/>
        </p:nvSpPr>
        <p:spPr>
          <a:xfrm>
            <a:off x="7091045" y="2599541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7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358613" y="3499046"/>
            <a:ext cx="6490010" cy="3358953"/>
            <a:chOff x="1520059" y="1608464"/>
            <a:chExt cx="6490010" cy="3771476"/>
          </a:xfrm>
        </p:grpSpPr>
        <p:grpSp>
          <p:nvGrpSpPr>
            <p:cNvPr id="35" name="组合 34"/>
            <p:cNvGrpSpPr/>
            <p:nvPr/>
          </p:nvGrpSpPr>
          <p:grpSpPr>
            <a:xfrm>
              <a:off x="1520059" y="1608464"/>
              <a:ext cx="6490010" cy="3771476"/>
              <a:chOff x="1411807" y="2535317"/>
              <a:chExt cx="6490010" cy="329504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411807" y="2535317"/>
                <a:ext cx="6490010" cy="3295045"/>
                <a:chOff x="3845980" y="4113844"/>
                <a:chExt cx="6080852" cy="2500990"/>
              </a:xfrm>
            </p:grpSpPr>
            <p:sp>
              <p:nvSpPr>
                <p:cNvPr id="5" name="椭圆 4"/>
                <p:cNvSpPr/>
                <p:nvPr/>
              </p:nvSpPr>
              <p:spPr>
                <a:xfrm rot="318380">
                  <a:off x="3845980" y="5343930"/>
                  <a:ext cx="6080852" cy="1270904"/>
                </a:xfrm>
                <a:prstGeom prst="ellipse">
                  <a:avLst/>
                </a:prstGeom>
                <a:scene3d>
                  <a:camera prst="isometricTopUp">
                    <a:rot lat="3486450" lon="10304539" rev="10702282"/>
                  </a:camera>
                  <a:lightRig rig="threePt" dir="t"/>
                </a:scene3d>
                <a:sp3d extrusionH="114300" contourW="19050">
                  <a:bevelT w="622300" h="120650"/>
                  <a:bevelB w="311150" h="342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4543203" y="5918459"/>
                  <a:ext cx="4680080" cy="259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FFFF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青岛市专利权质押保险贷款服务联盟</a:t>
                  </a:r>
                </a:p>
              </p:txBody>
            </p:sp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4731" y="4113844"/>
                  <a:ext cx="1828801" cy="2010056"/>
                </a:xfrm>
                <a:prstGeom prst="rect">
                  <a:avLst/>
                </a:prstGeom>
              </p:spPr>
            </p:pic>
          </p:grp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3025" y="2923505"/>
                <a:ext cx="301292" cy="620499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283" y="2827721"/>
                <a:ext cx="295146" cy="601361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4184828" y="2958619"/>
                <a:ext cx="251337" cy="604895"/>
              </a:xfrm>
              <a:prstGeom prst="rect">
                <a:avLst/>
              </a:prstGeom>
            </p:spPr>
          </p:pic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166" y="1971397"/>
              <a:ext cx="360062" cy="73504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5492" y="2071172"/>
              <a:ext cx="323022" cy="628904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930735" y="3778477"/>
            <a:ext cx="2669293" cy="1975959"/>
            <a:chOff x="652348" y="1412918"/>
            <a:chExt cx="2669293" cy="1975959"/>
          </a:xfrm>
        </p:grpSpPr>
        <p:grpSp>
          <p:nvGrpSpPr>
            <p:cNvPr id="26" name="组合 25"/>
            <p:cNvGrpSpPr/>
            <p:nvPr/>
          </p:nvGrpSpPr>
          <p:grpSpPr>
            <a:xfrm>
              <a:off x="652348" y="1412918"/>
              <a:ext cx="2669293" cy="1975959"/>
              <a:chOff x="652348" y="1412918"/>
              <a:chExt cx="2669293" cy="1975959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652348" y="1412918"/>
                <a:ext cx="2669293" cy="1975959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1424140" y="1838135"/>
                <a:ext cx="347072" cy="39659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2502948" y="1681699"/>
                <a:ext cx="337629" cy="483875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 flipH="1">
                <a:off x="1771249" y="1950394"/>
                <a:ext cx="337747" cy="383459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6941" y="1683833"/>
                <a:ext cx="353687" cy="385246"/>
              </a:xfrm>
              <a:prstGeom prst="rect">
                <a:avLst/>
              </a:prstGeom>
            </p:spPr>
          </p:pic>
        </p:grpSp>
        <p:sp>
          <p:nvSpPr>
            <p:cNvPr id="27" name="文本框 26"/>
            <p:cNvSpPr txBox="1"/>
            <p:nvPr/>
          </p:nvSpPr>
          <p:spPr>
            <a:xfrm>
              <a:off x="1460501" y="1488426"/>
              <a:ext cx="1176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共保体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69235" y="3768499"/>
            <a:ext cx="2523187" cy="1998145"/>
            <a:chOff x="5719599" y="1415606"/>
            <a:chExt cx="2523187" cy="1998145"/>
          </a:xfrm>
        </p:grpSpPr>
        <p:grpSp>
          <p:nvGrpSpPr>
            <p:cNvPr id="34" name="组合 33"/>
            <p:cNvGrpSpPr/>
            <p:nvPr/>
          </p:nvGrpSpPr>
          <p:grpSpPr>
            <a:xfrm>
              <a:off x="5719599" y="1415606"/>
              <a:ext cx="2523187" cy="1998145"/>
              <a:chOff x="5780271" y="1339679"/>
              <a:chExt cx="2523187" cy="1998145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780271" y="1339679"/>
                <a:ext cx="2523187" cy="1998145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3127" y="1542499"/>
                <a:ext cx="451039" cy="447506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872" y="1628274"/>
                <a:ext cx="323190" cy="50941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7203410" y="1736782"/>
                <a:ext cx="395782" cy="400908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163" y="1992264"/>
              <a:ext cx="293035" cy="303626"/>
            </a:xfrm>
            <a:prstGeom prst="rect">
              <a:avLst/>
            </a:prstGeom>
          </p:spPr>
        </p:pic>
      </p:grp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1689523" y="617737"/>
            <a:ext cx="3245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7242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六、服务联盟机构</a:t>
            </a:r>
          </a:p>
        </p:txBody>
      </p:sp>
      <p:sp>
        <p:nvSpPr>
          <p:cNvPr id="11" name="矩形 10"/>
          <p:cNvSpPr/>
          <p:nvPr/>
        </p:nvSpPr>
        <p:spPr>
          <a:xfrm>
            <a:off x="791737" y="1054618"/>
            <a:ext cx="7716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质贷办承担联盟扩大宣传推介工作，协调新金融机构加盟对接。两年来联盟从试点初期的</a:t>
            </a:r>
            <a:r>
              <a:rPr lang="en-US" altLang="zh-CN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家机构，发展到现在的</a:t>
            </a:r>
            <a:r>
              <a:rPr lang="en-US" altLang="zh-CN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</a:t>
            </a:r>
            <a:r>
              <a:rPr lang="zh-CN" altLang="en-US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家。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49600" y="1733700"/>
            <a:ext cx="2153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青岛银行、青岛农商行、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中国银行、中国建设银行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青岛崂山区村镇银行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青岛胶南海汇村镇银行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齐鲁银行、邮储银行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兴业银行、光大银行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浦发银行、工商银行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交通银行、潍坊银行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日照银行、北京银行</a:t>
            </a:r>
            <a:endParaRPr lang="en-US" altLang="zh-CN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31786" y="1730227"/>
            <a:ext cx="35843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中国人民财产保险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全国同行业排名第一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中国太平洋保险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全国同行业排名第三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中国人寿财产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全国同行业排名第四</a:t>
            </a: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中华联合保险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全国同行业排名第五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中国大地财产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全国同行业排名第六</a:t>
            </a: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阳光财产保险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全国同行业排名第七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中国太平财产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全国同行业排名第八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英大泰和财产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全国同行业排名第十三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华泰财产保险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全国同行业排名第十四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129660" y="2038724"/>
            <a:ext cx="2438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青岛高创科技融资担保公司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青岛华商汇通融资担保公司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青岛中元籴焜融资担保公司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青岛城乡社区建设融资担保有限公司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青岛昌阳融资担保有限公司</a:t>
            </a:r>
          </a:p>
        </p:txBody>
      </p:sp>
    </p:spTree>
    <p:extLst>
      <p:ext uri="{BB962C8B-B14F-4D97-AF65-F5344CB8AC3E}">
        <p14:creationId xmlns:p14="http://schemas.microsoft.com/office/powerpoint/2010/main" val="37748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"/>
    </mc:Choice>
    <mc:Fallback xmlns="">
      <p:transition spd="slow" advTm="41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5525" y="1661604"/>
            <a:ext cx="6450226" cy="4119121"/>
            <a:chOff x="1408671" y="1447112"/>
            <a:chExt cx="6450226" cy="4119121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2703439" y="1447112"/>
              <a:ext cx="3810037" cy="5762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9DD9">
                    <a:tint val="98000"/>
                    <a:shade val="25000"/>
                    <a:satMod val="250000"/>
                  </a:srgbClr>
                </a:gs>
                <a:gs pos="68000">
                  <a:srgbClr val="009DD9">
                    <a:tint val="86000"/>
                    <a:satMod val="115000"/>
                  </a:srgbClr>
                </a:gs>
                <a:gs pos="100000">
                  <a:srgbClr val="009DD9"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defTabSz="685800" latinLnBrk="1">
                <a:defRPr/>
              </a:pPr>
              <a:r>
                <a:rPr kumimoji="1" lang="zh-CN" altLang="en-US" sz="2400" kern="0" dirty="0">
                  <a:solidFill>
                    <a:srgbClr val="FFFF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青岛市科技型中小微企业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408671" y="2026470"/>
              <a:ext cx="6450226" cy="3539763"/>
              <a:chOff x="1822991" y="2520471"/>
              <a:chExt cx="5572125" cy="3171254"/>
            </a:xfrm>
          </p:grpSpPr>
          <p:sp>
            <p:nvSpPr>
              <p:cNvPr id="5" name="Freeform 2">
                <a:hlinkClick r:id="rId2" action="ppaction://hlinkpres?slideindex=1&amp;slidetitle="/>
              </p:cNvPr>
              <p:cNvSpPr/>
              <p:nvPr/>
            </p:nvSpPr>
            <p:spPr bwMode="auto">
              <a:xfrm>
                <a:off x="1872158" y="2520471"/>
                <a:ext cx="5472600" cy="2271713"/>
              </a:xfrm>
              <a:custGeom>
                <a:avLst/>
                <a:gdLst/>
                <a:ahLst/>
                <a:cxnLst>
                  <a:cxn ang="0">
                    <a:pos x="2502" y="0"/>
                  </a:cxn>
                  <a:cxn ang="0">
                    <a:pos x="1465" y="383"/>
                  </a:cxn>
                  <a:cxn ang="0">
                    <a:pos x="1783" y="383"/>
                  </a:cxn>
                  <a:cxn ang="0">
                    <a:pos x="0" y="1908"/>
                  </a:cxn>
                  <a:cxn ang="0">
                    <a:pos x="5034" y="1908"/>
                  </a:cxn>
                  <a:cxn ang="0">
                    <a:pos x="3229" y="383"/>
                  </a:cxn>
                  <a:cxn ang="0">
                    <a:pos x="3613" y="395"/>
                  </a:cxn>
                  <a:cxn ang="0">
                    <a:pos x="2502" y="0"/>
                  </a:cxn>
                </a:cxnLst>
                <a:rect l="0" t="0" r="r" b="b"/>
                <a:pathLst>
                  <a:path w="5034" h="1908">
                    <a:moveTo>
                      <a:pt x="2502" y="0"/>
                    </a:moveTo>
                    <a:lnTo>
                      <a:pt x="1465" y="383"/>
                    </a:lnTo>
                    <a:lnTo>
                      <a:pt x="1783" y="383"/>
                    </a:lnTo>
                    <a:lnTo>
                      <a:pt x="0" y="1908"/>
                    </a:lnTo>
                    <a:lnTo>
                      <a:pt x="5034" y="1908"/>
                    </a:lnTo>
                    <a:lnTo>
                      <a:pt x="3229" y="383"/>
                    </a:lnTo>
                    <a:lnTo>
                      <a:pt x="3613" y="395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2D700"/>
                  </a:gs>
                  <a:gs pos="100000">
                    <a:srgbClr val="FFFFFF"/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defTabSz="685800">
                  <a:defRPr/>
                </a:pPr>
                <a:r>
                  <a:rPr lang="zh-CN" altLang="en-US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   </a:t>
                </a:r>
                <a:endParaRPr lang="en-US" altLang="zh-CN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r>
                  <a:rPr lang="en-US" altLang="zh-CN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   </a:t>
                </a:r>
              </a:p>
              <a:p>
                <a:pPr defTabSz="685800">
                  <a:defRPr/>
                </a:pPr>
                <a:endParaRPr lang="en-US" altLang="zh-CN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endParaRPr lang="en-US" altLang="zh-CN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r>
                  <a:rPr lang="en-US" altLang="zh-CN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  </a:t>
                </a:r>
                <a:r>
                  <a:rPr lang="zh-CN" altLang="en-US" sz="1400" b="1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青岛市专利权质押保险贷款服务联盟</a:t>
                </a:r>
                <a:endParaRPr lang="en-US" altLang="zh-CN" sz="1400" b="1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r>
                  <a:rPr lang="en-US" altLang="zh-CN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</a:t>
                </a:r>
                <a:r>
                  <a:rPr lang="zh-CN" altLang="en-US" sz="2400" b="1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质贷办（保险经纪公司）</a:t>
                </a:r>
                <a:r>
                  <a:rPr lang="en-US" altLang="zh-CN" sz="2400" b="1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</a:t>
                </a:r>
              </a:p>
              <a:p>
                <a:pPr defTabSz="685800">
                  <a:defRPr/>
                </a:pPr>
                <a:endParaRPr lang="zh-CN" altLang="en-US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grpSp>
            <p:nvGrpSpPr>
              <p:cNvPr id="6" name="Group 6"/>
              <p:cNvGrpSpPr/>
              <p:nvPr/>
            </p:nvGrpSpPr>
            <p:grpSpPr bwMode="auto">
              <a:xfrm>
                <a:off x="1822991" y="4243976"/>
                <a:ext cx="951309" cy="1418034"/>
                <a:chOff x="137" y="2695"/>
                <a:chExt cx="929" cy="1269"/>
              </a:xfrm>
            </p:grpSpPr>
            <p:sp>
              <p:nvSpPr>
                <p:cNvPr id="19" name="Oval 8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推荐单位</a:t>
                  </a:r>
                  <a:endParaRPr kumimoji="1" lang="en-US" altLang="zh-CN" sz="135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优选企业</a:t>
                  </a:r>
                </a:p>
              </p:txBody>
            </p:sp>
          </p:grpSp>
          <p:grpSp>
            <p:nvGrpSpPr>
              <p:cNvPr id="7" name="Group 9"/>
              <p:cNvGrpSpPr/>
              <p:nvPr/>
            </p:nvGrpSpPr>
            <p:grpSpPr bwMode="auto">
              <a:xfrm>
                <a:off x="2977897" y="4243976"/>
                <a:ext cx="951309" cy="1418034"/>
                <a:chOff x="137" y="2695"/>
                <a:chExt cx="929" cy="1269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8" name="Oval 10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solidFill>
                  <a:srgbClr val="0A0A64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专利公司</a:t>
                  </a:r>
                  <a:endParaRPr kumimoji="1" lang="en-US" altLang="zh-CN" sz="135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专利评价</a:t>
                  </a:r>
                </a:p>
              </p:txBody>
            </p:sp>
          </p:grpSp>
          <p:grpSp>
            <p:nvGrpSpPr>
              <p:cNvPr id="8" name="Group 12"/>
              <p:cNvGrpSpPr/>
              <p:nvPr/>
            </p:nvGrpSpPr>
            <p:grpSpPr bwMode="auto">
              <a:xfrm>
                <a:off x="6442616" y="4243976"/>
                <a:ext cx="952500" cy="1418034"/>
                <a:chOff x="137" y="2695"/>
                <a:chExt cx="929" cy="1269"/>
              </a:xfrm>
            </p:grpSpPr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6" name="Oval 13"/>
                <p:cNvSpPr>
                  <a:spLocks noChangeArrowheads="1"/>
                </p:cNvSpPr>
                <p:nvPr/>
              </p:nvSpPr>
              <p:spPr bwMode="auto">
                <a:xfrm>
                  <a:off x="133" y="2695"/>
                  <a:ext cx="937" cy="928"/>
                </a:xfrm>
                <a:prstGeom prst="ellipse">
                  <a:avLst/>
                </a:prstGeom>
                <a:solidFill>
                  <a:srgbClr val="FFDC6E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04617B">
                          <a:lumMod val="75000"/>
                        </a:srgbClr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商业银行</a:t>
                  </a:r>
                  <a:endParaRPr kumimoji="1" lang="en-US" altLang="zh-CN" sz="1350" dirty="0">
                    <a:solidFill>
                      <a:srgbClr val="04617B">
                        <a:lumMod val="75000"/>
                      </a:srgb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04617B">
                          <a:lumMod val="75000"/>
                        </a:srgbClr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贷款审查</a:t>
                  </a:r>
                </a:p>
              </p:txBody>
            </p:sp>
          </p:grpSp>
          <p:grpSp>
            <p:nvGrpSpPr>
              <p:cNvPr id="9" name="Group 15"/>
              <p:cNvGrpSpPr/>
              <p:nvPr/>
            </p:nvGrpSpPr>
            <p:grpSpPr bwMode="auto">
              <a:xfrm>
                <a:off x="4132804" y="4243976"/>
                <a:ext cx="951309" cy="1418034"/>
                <a:chOff x="137" y="2695"/>
                <a:chExt cx="929" cy="1269"/>
              </a:xfrm>
            </p:grpSpPr>
            <p:sp>
              <p:nvSpPr>
                <p:cNvPr id="13" name="Oval 17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ClrTx/>
                    <a:buSzTx/>
                    <a:buNone/>
                    <a:defRPr/>
                  </a:pPr>
                  <a:endParaRPr lang="zh-CN" altLang="en-US" sz="1350" kern="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4" name="Oval 16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100000">
                      <a:srgbClr val="009DD9">
                        <a:gamma/>
                        <a:shade val="26275"/>
                        <a:invGamma/>
                      </a:srgbClr>
                    </a:gs>
                  </a:gsLst>
                  <a:lin ang="5400000" scaled="0"/>
                  <a:tileRect/>
                </a:gra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defTabSz="685800" latinLnBrk="1">
                    <a:defRPr/>
                  </a:pPr>
                  <a:r>
                    <a:rPr kumimoji="1" lang="zh-CN" altLang="en-US" sz="1350" kern="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担保公司</a:t>
                  </a:r>
                  <a:endParaRPr kumimoji="1" lang="en-US" altLang="zh-CN" sz="1350" kern="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defTabSz="685800" latinLnBrk="1">
                    <a:defRPr/>
                  </a:pPr>
                  <a:r>
                    <a:rPr kumimoji="1" lang="zh-CN" altLang="en-US" sz="1350" kern="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尽职调查</a:t>
                  </a:r>
                </a:p>
              </p:txBody>
            </p:sp>
          </p:grpSp>
          <p:grpSp>
            <p:nvGrpSpPr>
              <p:cNvPr id="10" name="Group 18"/>
              <p:cNvGrpSpPr/>
              <p:nvPr/>
            </p:nvGrpSpPr>
            <p:grpSpPr bwMode="auto">
              <a:xfrm>
                <a:off x="5287713" y="4273691"/>
                <a:ext cx="951310" cy="1418034"/>
                <a:chOff x="137" y="2695"/>
                <a:chExt cx="929" cy="1269"/>
              </a:xfrm>
            </p:grpSpPr>
            <p:sp>
              <p:nvSpPr>
                <p:cNvPr id="11" name="Oval 20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2" name="Oval 19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solidFill>
                  <a:srgbClr val="2514DC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保险公司</a:t>
                  </a:r>
                  <a:endParaRPr kumimoji="1" lang="en-US" altLang="zh-CN" sz="135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核保勘察</a:t>
                  </a:r>
                </a:p>
              </p:txBody>
            </p:sp>
          </p:grpSp>
        </p:grpSp>
      </p:grp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758462" y="770445"/>
            <a:ext cx="2780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7242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七、一站式服务</a:t>
            </a:r>
          </a:p>
        </p:txBody>
      </p:sp>
    </p:spTree>
    <p:extLst>
      <p:ext uri="{BB962C8B-B14F-4D97-AF65-F5344CB8AC3E}">
        <p14:creationId xmlns:p14="http://schemas.microsoft.com/office/powerpoint/2010/main" val="156327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84755" y="1355206"/>
            <a:ext cx="7042245" cy="3996722"/>
            <a:chOff x="1251679" y="1128585"/>
            <a:chExt cx="6768059" cy="4480697"/>
          </a:xfrm>
        </p:grpSpPr>
        <p:graphicFrame>
          <p:nvGraphicFramePr>
            <p:cNvPr id="9" name="图示 8"/>
            <p:cNvGraphicFramePr/>
            <p:nvPr>
              <p:extLst>
                <p:ext uri="{D42A27DB-BD31-4B8C-83A1-F6EECF244321}">
                  <p14:modId xmlns:p14="http://schemas.microsoft.com/office/powerpoint/2010/main" val="482109885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36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70545" y="774590"/>
            <a:ext cx="2181072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、政策依据</a:t>
            </a:r>
            <a:endParaRPr lang="en-US" altLang="zh-CN" sz="28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1806" y="1419485"/>
            <a:ext cx="828535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青岛市专利权质押保险贷款工作执行的政策文件</a:t>
            </a:r>
            <a:endParaRPr lang="en-US" altLang="zh-CN" sz="2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关于贯彻鲁政发［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2016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］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号文件推动资本市场发展和重点产业转型升级若干政策措施的通知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（青政发</a:t>
            </a:r>
            <a:r>
              <a:rPr lang="en-US" altLang="zh-CN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[2017]3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sz="24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青岛市科技型中小微企业专利权质押保险贷款和资助管理办法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（青科规</a:t>
            </a:r>
            <a:r>
              <a:rPr lang="en-US" altLang="zh-CN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〔2017〕 6 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sz="24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青岛市专利权质押保险贷款及资助资金申请业务指南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的通知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（青知管</a:t>
            </a:r>
            <a:r>
              <a:rPr lang="en-US" altLang="zh-CN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〔2017〕3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sz="24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04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99241" y="594709"/>
            <a:ext cx="378501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、政策内容</a:t>
            </a:r>
            <a:endParaRPr lang="en-US" altLang="zh-CN" sz="28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1200" y="1135883"/>
            <a:ext cx="7936089" cy="436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青岛市人民政府印发关于贯彻鲁政发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〔2016〕20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号文件推动资本市场发展和重点产业转型升级若干政策措施的通知（青政发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〔2017〕3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贷款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额最高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500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万元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按贷款年利息的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50%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给予贴息资助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每年不超过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20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万</a:t>
            </a:r>
            <a:r>
              <a:rPr lang="zh-CN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元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连续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年给予保费补助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每年不超过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万元</a:t>
            </a:r>
            <a:r>
              <a:rPr lang="zh-CN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青岛市专利权质押保险贷款及资助资金申请业务指南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的通知（青知管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〔2017〕3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（一）贷款申请人应为青岛市辖区内科技型中小微企业；</a:t>
            </a:r>
          </a:p>
          <a:p>
            <a:pPr>
              <a:lnSpc>
                <a:spcPts val="25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（二）贷款申请应经区（市、功能区）知识产权局书面推荐； </a:t>
            </a:r>
          </a:p>
          <a:p>
            <a:pPr>
              <a:lnSpc>
                <a:spcPts val="25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（三）贷款申请人应拥有自主专利，且应属于职务发明。专利技术方案应不涉及国家安全和保密事项。专利法律状态应当明确、有效，可以依法转让，且未被启动无效宣告程序。专利必须与企业产品或生产技术相关联，且已转化实施。贷款申请时，发明专利权截至届满前时间不得少于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年，实用新型专利权截至届满前时间不得少于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年。</a:t>
            </a:r>
          </a:p>
        </p:txBody>
      </p:sp>
    </p:spTree>
    <p:extLst>
      <p:ext uri="{BB962C8B-B14F-4D97-AF65-F5344CB8AC3E}">
        <p14:creationId xmlns:p14="http://schemas.microsoft.com/office/powerpoint/2010/main" val="238483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2119" y="790944"/>
            <a:ext cx="3140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、政策扶持案例</a:t>
            </a:r>
          </a:p>
        </p:txBody>
      </p:sp>
      <p:pic>
        <p:nvPicPr>
          <p:cNvPr id="5" name="图片 3" descr="123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59" y="4261086"/>
            <a:ext cx="216135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4924" y="1314164"/>
            <a:ext cx="6374768" cy="376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例如：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某企业办理专利质押保险贷款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万元人民币。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融资成本计算如下：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支付银行贷款利息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=500╳6.09%=30.45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支付担保费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=500╳2%=10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支付保险费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500+30.45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╳2%=10.609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企业获得贷款后，第一年财政资助保险费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万元；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贷款到期还本付息后，获得贷款利息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50%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的贴息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15.225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万元。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企业实际融资成本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-50%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贴息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担保费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保险费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保费资助</a:t>
            </a:r>
            <a:endParaRPr lang="en-US" altLang="zh-CN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=30.45-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15.225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+10+10.609-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=27.834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endParaRPr lang="zh-CN" altLang="en-US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146533" y="4687370"/>
            <a:ext cx="4519344" cy="94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即：第一年贷款年化成本为 </a:t>
            </a:r>
            <a:r>
              <a:rPr lang="en-US" altLang="zh-CN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5.5668%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第二年贷款年化成本为 </a:t>
            </a:r>
            <a:r>
              <a:rPr lang="en-US" altLang="zh-CN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5.9668%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第三年贷款年化成本为 </a:t>
            </a:r>
            <a:r>
              <a:rPr lang="en-US" altLang="zh-CN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6.3668%</a:t>
            </a:r>
          </a:p>
        </p:txBody>
      </p:sp>
    </p:spTree>
    <p:extLst>
      <p:ext uri="{BB962C8B-B14F-4D97-AF65-F5344CB8AC3E}">
        <p14:creationId xmlns:p14="http://schemas.microsoft.com/office/powerpoint/2010/main" val="3522736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89555" y="1329598"/>
            <a:ext cx="7042245" cy="3996722"/>
            <a:chOff x="1251679" y="1128585"/>
            <a:chExt cx="6768059" cy="4480697"/>
          </a:xfrm>
        </p:grpSpPr>
        <p:graphicFrame>
          <p:nvGraphicFramePr>
            <p:cNvPr id="10" name="图示 9"/>
            <p:cNvGraphicFramePr/>
            <p:nvPr>
              <p:extLst>
                <p:ext uri="{D42A27DB-BD31-4B8C-83A1-F6EECF244321}">
                  <p14:modId xmlns:p14="http://schemas.microsoft.com/office/powerpoint/2010/main" val="249630838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95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12217" y="1536652"/>
            <a:ext cx="7042245" cy="3996722"/>
            <a:chOff x="1251679" y="1128585"/>
            <a:chExt cx="6768059" cy="4480697"/>
          </a:xfrm>
        </p:grpSpPr>
        <p:graphicFrame>
          <p:nvGraphicFramePr>
            <p:cNvPr id="9" name="图示 8"/>
            <p:cNvGraphicFramePr/>
            <p:nvPr>
              <p:extLst>
                <p:ext uri="{D42A27DB-BD31-4B8C-83A1-F6EECF244321}">
                  <p14:modId xmlns:p14="http://schemas.microsoft.com/office/powerpoint/2010/main" val="2349953901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352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3001" y="4817602"/>
            <a:ext cx="5707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n-ea"/>
              </a:rPr>
              <a:t>在山东省政务服务网申请</a:t>
            </a:r>
            <a:r>
              <a:rPr lang="zh-CN" altLang="en-US" sz="2400" b="1" dirty="0" smtClean="0">
                <a:latin typeface="+mn-ea"/>
              </a:rPr>
              <a:t>专利权质押</a:t>
            </a:r>
            <a:endParaRPr lang="en-US" altLang="zh-CN" sz="2400" b="1" dirty="0" smtClean="0">
              <a:latin typeface="+mn-ea"/>
            </a:endParaRPr>
          </a:p>
          <a:p>
            <a:pPr algn="ctr"/>
            <a:r>
              <a:rPr lang="zh-CN" altLang="en-US" sz="2400" b="1" dirty="0" smtClean="0">
                <a:latin typeface="+mn-ea"/>
              </a:rPr>
              <a:t>保险</a:t>
            </a:r>
            <a:r>
              <a:rPr lang="zh-CN" altLang="en-US" sz="2400" b="1" dirty="0">
                <a:latin typeface="+mn-ea"/>
              </a:rPr>
              <a:t>贷款示范</a:t>
            </a:r>
            <a:r>
              <a:rPr lang="zh-CN" altLang="en-US" sz="2400" b="1" dirty="0" smtClean="0">
                <a:latin typeface="+mn-ea"/>
              </a:rPr>
              <a:t>图美篇二</a:t>
            </a:r>
            <a:r>
              <a:rPr lang="zh-CN" altLang="en-US" sz="2400" b="1" dirty="0">
                <a:latin typeface="+mn-ea"/>
              </a:rPr>
              <a:t>维码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87" y="1351006"/>
            <a:ext cx="3708300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86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5668" y="1486181"/>
            <a:ext cx="7891689" cy="4264208"/>
            <a:chOff x="1644059" y="1271219"/>
            <a:chExt cx="8607524" cy="4833410"/>
          </a:xfrm>
        </p:grpSpPr>
        <p:grpSp>
          <p:nvGrpSpPr>
            <p:cNvPr id="3" name="组合 2"/>
            <p:cNvGrpSpPr/>
            <p:nvPr/>
          </p:nvGrpSpPr>
          <p:grpSpPr>
            <a:xfrm>
              <a:off x="1655561" y="1271219"/>
              <a:ext cx="8596022" cy="1279134"/>
              <a:chOff x="1187625" y="2216024"/>
              <a:chExt cx="8596021" cy="1060145"/>
            </a:xfrm>
          </p:grpSpPr>
          <p:sp>
            <p:nvSpPr>
              <p:cNvPr id="13" name="任意多边形 12"/>
              <p:cNvSpPr/>
              <p:nvPr/>
            </p:nvSpPr>
            <p:spPr>
              <a:xfrm>
                <a:off x="1187625" y="2216024"/>
                <a:ext cx="965149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BD0D9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0BD0D9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0BD0D9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0BD0D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0BD0D9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申请</a:t>
                </a: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2152775" y="2216025"/>
                <a:ext cx="7630871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0BD0D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39" rIns="46339" bIns="46341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企业在山东省政务服务网上提交相关材料，并将纸质材料邮寄到知识产权事务中心 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655561" y="2438591"/>
              <a:ext cx="8596022" cy="1279134"/>
              <a:chOff x="1187625" y="3158843"/>
              <a:chExt cx="6480718" cy="1060145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1187625" y="3158843"/>
                <a:ext cx="742101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0CF9B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10CF9B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10CF9B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10CF9B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10CF9B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调查</a:t>
                </a: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1929725" y="3158844"/>
                <a:ext cx="5738618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10CF9B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39" rIns="46339" bIns="46341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质贷办组织相关机构对企业进行专利评价、尽职调查、保前勘察、贷前审查等工作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644059" y="3631344"/>
              <a:ext cx="8607523" cy="1279134"/>
              <a:chOff x="1187625" y="4101661"/>
              <a:chExt cx="6480718" cy="1060145"/>
            </a:xfrm>
          </p:grpSpPr>
          <p:sp>
            <p:nvSpPr>
              <p:cNvPr id="9" name="任意多边形 8"/>
              <p:cNvSpPr/>
              <p:nvPr/>
            </p:nvSpPr>
            <p:spPr>
              <a:xfrm>
                <a:off x="1187625" y="4101661"/>
                <a:ext cx="742101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CCA62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7CCA62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7CCA62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7CCA62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7CCA62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签约</a:t>
                </a:r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1929725" y="4101661"/>
                <a:ext cx="5738618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7CCA62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39" rIns="46339" bIns="46340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企业购买保证保险，签订专利权质押、银行借款等相关合同</a:t>
                </a: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655562" y="4825494"/>
              <a:ext cx="8596020" cy="1279135"/>
              <a:chOff x="1187625" y="5044479"/>
              <a:chExt cx="6480718" cy="1060146"/>
            </a:xfrm>
          </p:grpSpPr>
          <p:sp>
            <p:nvSpPr>
              <p:cNvPr id="7" name="任意多边形 6"/>
              <p:cNvSpPr/>
              <p:nvPr/>
            </p:nvSpPr>
            <p:spPr>
              <a:xfrm>
                <a:off x="1187625" y="5044480"/>
                <a:ext cx="742101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5C249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A5C249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A5C249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A5C24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A5C249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放款</a:t>
                </a: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1929725" y="5044479"/>
                <a:ext cx="5738618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A5C24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40" rIns="46339" bIns="46339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银行依据授信额度，根据企业用款计划发放贷款</a:t>
                </a:r>
              </a:p>
            </p:txBody>
          </p:sp>
        </p:grpSp>
      </p:grpSp>
      <p:sp>
        <p:nvSpPr>
          <p:cNvPr id="15" name="TextBox 1"/>
          <p:cNvSpPr txBox="1"/>
          <p:nvPr/>
        </p:nvSpPr>
        <p:spPr>
          <a:xfrm>
            <a:off x="1323651" y="823740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专利权质押保险贷款企业申请流程</a:t>
            </a:r>
          </a:p>
        </p:txBody>
      </p:sp>
    </p:spTree>
    <p:extLst>
      <p:ext uri="{BB962C8B-B14F-4D97-AF65-F5344CB8AC3E}">
        <p14:creationId xmlns:p14="http://schemas.microsoft.com/office/powerpoint/2010/main" val="9992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1837" y="1056561"/>
            <a:ext cx="6914638" cy="5017638"/>
            <a:chOff x="1552967" y="1234571"/>
            <a:chExt cx="6914638" cy="50176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969" y="2126552"/>
              <a:ext cx="6914636" cy="4125657"/>
            </a:xfrm>
            <a:prstGeom prst="rect">
              <a:avLst/>
            </a:prstGeom>
          </p:spPr>
        </p:pic>
        <p:sp>
          <p:nvSpPr>
            <p:cNvPr id="4" name="圆角矩形标注 3"/>
            <p:cNvSpPr/>
            <p:nvPr/>
          </p:nvSpPr>
          <p:spPr bwMode="auto">
            <a:xfrm>
              <a:off x="1552967" y="1234571"/>
              <a:ext cx="6914637" cy="736039"/>
            </a:xfrm>
            <a:prstGeom prst="wedgeRoundRectCallout">
              <a:avLst>
                <a:gd name="adj1" fmla="val 829"/>
                <a:gd name="adj2" fmla="val 98697"/>
                <a:gd name="adj3" fmla="val 16667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温情提示：线上贷款申请系统最适应的浏览器有火狐浏览器和谷歌浏览器，建议大家使用上述浏览器进行网上申请。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34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44420" y="1018520"/>
            <a:ext cx="7688380" cy="5151371"/>
            <a:chOff x="1743627" y="1012641"/>
            <a:chExt cx="6610664" cy="491827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627" y="1529753"/>
              <a:ext cx="6610664" cy="4401165"/>
            </a:xfrm>
            <a:prstGeom prst="rect">
              <a:avLst/>
            </a:prstGeom>
          </p:spPr>
        </p:pic>
        <p:sp>
          <p:nvSpPr>
            <p:cNvPr id="4" name="圆角矩形标注 3"/>
            <p:cNvSpPr/>
            <p:nvPr/>
          </p:nvSpPr>
          <p:spPr bwMode="auto">
            <a:xfrm>
              <a:off x="1743627" y="1012641"/>
              <a:ext cx="6372618" cy="425857"/>
            </a:xfrm>
            <a:prstGeom prst="wedgeRoundRectCallout">
              <a:avLst>
                <a:gd name="adj1" fmla="val 4728"/>
                <a:gd name="adj2" fmla="val 84231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第一步：登录山东政务服务网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60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7308" y="1065089"/>
            <a:ext cx="7887855" cy="5049383"/>
            <a:chOff x="2198308" y="1120508"/>
            <a:chExt cx="6399696" cy="493132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308" y="1654445"/>
              <a:ext cx="6399696" cy="4397385"/>
            </a:xfrm>
            <a:prstGeom prst="rect">
              <a:avLst/>
            </a:prstGeom>
          </p:spPr>
        </p:pic>
        <p:sp>
          <p:nvSpPr>
            <p:cNvPr id="4" name="圆角矩形标注 3"/>
            <p:cNvSpPr/>
            <p:nvPr/>
          </p:nvSpPr>
          <p:spPr bwMode="auto">
            <a:xfrm>
              <a:off x="2198308" y="1120508"/>
              <a:ext cx="5581336" cy="454017"/>
            </a:xfrm>
            <a:prstGeom prst="wedgeRoundRectCallout">
              <a:avLst>
                <a:gd name="adj1" fmla="val 2583"/>
                <a:gd name="adj2" fmla="val 121095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第二步：完成注册，登录进入（手机号码就可注册）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471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1742" y="985217"/>
            <a:ext cx="8175021" cy="5249327"/>
            <a:chOff x="1748790" y="1024682"/>
            <a:chExt cx="6547555" cy="49137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790" y="1539998"/>
              <a:ext cx="6547555" cy="4398478"/>
            </a:xfrm>
            <a:prstGeom prst="rect">
              <a:avLst/>
            </a:prstGeom>
          </p:spPr>
        </p:pic>
        <p:sp>
          <p:nvSpPr>
            <p:cNvPr id="4" name="流程图: 可选过程 3"/>
            <p:cNvSpPr/>
            <p:nvPr/>
          </p:nvSpPr>
          <p:spPr>
            <a:xfrm>
              <a:off x="4080793" y="1972383"/>
              <a:ext cx="619676" cy="256939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" name="流程图: 可选过程 4"/>
            <p:cNvSpPr/>
            <p:nvPr/>
          </p:nvSpPr>
          <p:spPr>
            <a:xfrm>
              <a:off x="3461117" y="2675187"/>
              <a:ext cx="234268" cy="204040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6" name="圆角矩形标注 5"/>
            <p:cNvSpPr/>
            <p:nvPr/>
          </p:nvSpPr>
          <p:spPr bwMode="auto">
            <a:xfrm>
              <a:off x="1748790" y="1024682"/>
              <a:ext cx="5876060" cy="454017"/>
            </a:xfrm>
            <a:prstGeom prst="wedgeRoundRectCallout">
              <a:avLst>
                <a:gd name="adj1" fmla="val 3543"/>
                <a:gd name="adj2" fmla="val 82812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第三步：点击“站点切换”对话框，选择“青岛”站点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675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21067" y="979844"/>
            <a:ext cx="7494180" cy="5390583"/>
            <a:chOff x="999917" y="586879"/>
            <a:chExt cx="7494180" cy="5390583"/>
          </a:xfrm>
        </p:grpSpPr>
        <p:grpSp>
          <p:nvGrpSpPr>
            <p:cNvPr id="3" name="组合 2"/>
            <p:cNvGrpSpPr/>
            <p:nvPr/>
          </p:nvGrpSpPr>
          <p:grpSpPr>
            <a:xfrm>
              <a:off x="999917" y="586879"/>
              <a:ext cx="7494180" cy="5390583"/>
              <a:chOff x="999917" y="593226"/>
              <a:chExt cx="7494180" cy="539058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999917" y="1585911"/>
                <a:ext cx="7494180" cy="4397898"/>
                <a:chOff x="1207792" y="1596543"/>
                <a:chExt cx="7494180" cy="4397898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792" y="1596543"/>
                  <a:ext cx="7494180" cy="4397898"/>
                </a:xfrm>
                <a:prstGeom prst="rect">
                  <a:avLst/>
                </a:prstGeom>
              </p:spPr>
            </p:pic>
            <p:sp>
              <p:nvSpPr>
                <p:cNvPr id="14" name="流程图: 可选过程 13"/>
                <p:cNvSpPr/>
                <p:nvPr/>
              </p:nvSpPr>
              <p:spPr>
                <a:xfrm>
                  <a:off x="2125688" y="2474926"/>
                  <a:ext cx="544106" cy="188926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15" name="流程图: 可选过程 14"/>
                <p:cNvSpPr/>
                <p:nvPr/>
              </p:nvSpPr>
              <p:spPr>
                <a:xfrm>
                  <a:off x="3471134" y="3066662"/>
                  <a:ext cx="823716" cy="256939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16" name="流程图: 可选过程 15"/>
                <p:cNvSpPr/>
                <p:nvPr/>
              </p:nvSpPr>
              <p:spPr>
                <a:xfrm>
                  <a:off x="7291826" y="3030455"/>
                  <a:ext cx="382389" cy="256939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12" name="圆角矩形标注 11"/>
              <p:cNvSpPr/>
              <p:nvPr/>
            </p:nvSpPr>
            <p:spPr bwMode="auto">
              <a:xfrm>
                <a:off x="999917" y="593226"/>
                <a:ext cx="7494180" cy="938770"/>
              </a:xfrm>
              <a:prstGeom prst="wedgeRoundRectCallout">
                <a:avLst>
                  <a:gd name="adj1" fmla="val 4863"/>
                  <a:gd name="adj2" fmla="val 69664"/>
                  <a:gd name="adj3" fmla="val 16667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第四步：点击“办事服务”，在“按事项名称”对话框中输入“专利权质押”关键词，点击搜索。再点击“公共服务”，查找“受理专利权质押保险贷款申请”点击“申报”</a:t>
                </a:r>
              </a:p>
            </p:txBody>
          </p:sp>
        </p:grpSp>
        <p:sp>
          <p:nvSpPr>
            <p:cNvPr id="4" name="流程图: 可选过程 3"/>
            <p:cNvSpPr/>
            <p:nvPr/>
          </p:nvSpPr>
          <p:spPr>
            <a:xfrm>
              <a:off x="2780986" y="5214347"/>
              <a:ext cx="2289778" cy="294724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" name="流程图: 可选过程 4"/>
            <p:cNvSpPr/>
            <p:nvPr/>
          </p:nvSpPr>
          <p:spPr>
            <a:xfrm>
              <a:off x="6731454" y="5150126"/>
              <a:ext cx="470391" cy="230477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666275" y="5080698"/>
              <a:ext cx="398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5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446711" y="517704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4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813696" y="29636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3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49363" y="29998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18905" y="23955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72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266" y="1029114"/>
            <a:ext cx="8028080" cy="5223903"/>
            <a:chOff x="1999592" y="959422"/>
            <a:chExt cx="6064732" cy="4809990"/>
          </a:xfrm>
        </p:grpSpPr>
        <p:grpSp>
          <p:nvGrpSpPr>
            <p:cNvPr id="3" name="组合 2"/>
            <p:cNvGrpSpPr/>
            <p:nvPr/>
          </p:nvGrpSpPr>
          <p:grpSpPr>
            <a:xfrm>
              <a:off x="1999593" y="1507426"/>
              <a:ext cx="6064731" cy="4261986"/>
              <a:chOff x="1999593" y="1507426"/>
              <a:chExt cx="6064731" cy="4261986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9593" y="1507426"/>
                <a:ext cx="6064731" cy="4261986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/>
            </p:nvGrpSpPr>
            <p:grpSpPr>
              <a:xfrm>
                <a:off x="3553747" y="3638418"/>
                <a:ext cx="958776" cy="144801"/>
                <a:chOff x="3553747" y="3638418"/>
                <a:chExt cx="958776" cy="144801"/>
              </a:xfrm>
            </p:grpSpPr>
            <p:sp>
              <p:nvSpPr>
                <p:cNvPr id="17" name="流程图: 可选过程 16"/>
                <p:cNvSpPr/>
                <p:nvPr/>
              </p:nvSpPr>
              <p:spPr>
                <a:xfrm>
                  <a:off x="4066148" y="3638418"/>
                  <a:ext cx="446375" cy="144799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18" name="流程图: 可选过程 17"/>
                <p:cNvSpPr/>
                <p:nvPr/>
              </p:nvSpPr>
              <p:spPr>
                <a:xfrm>
                  <a:off x="3553747" y="3638419"/>
                  <a:ext cx="460103" cy="144800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10" name="文本框 9"/>
              <p:cNvSpPr txBox="1"/>
              <p:nvPr/>
            </p:nvSpPr>
            <p:spPr>
              <a:xfrm>
                <a:off x="3332392" y="1866585"/>
                <a:ext cx="1518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XXXXXXX</a:t>
                </a: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有限公司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006525" y="1866585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XXX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307525" y="2196482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XXX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039087" y="2188824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XXX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039086" y="2525763"/>
                <a:ext cx="1107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一年（选择）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6039086" y="2875347"/>
                <a:ext cx="14157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还本付息（选择）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463382" y="2525763"/>
                <a:ext cx="1107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选择所在区市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106284" y="3439350"/>
              <a:ext cx="1964626" cy="868154"/>
              <a:chOff x="4497409" y="3522478"/>
              <a:chExt cx="3875608" cy="446832"/>
            </a:xfrm>
          </p:grpSpPr>
          <p:sp>
            <p:nvSpPr>
              <p:cNvPr id="6" name="圆角矩形标注 5"/>
              <p:cNvSpPr/>
              <p:nvPr/>
            </p:nvSpPr>
            <p:spPr>
              <a:xfrm>
                <a:off x="4497409" y="3522478"/>
                <a:ext cx="3875608" cy="343371"/>
              </a:xfrm>
              <a:prstGeom prst="wedgeRoundRectCallout">
                <a:avLst>
                  <a:gd name="adj1" fmla="val -79235"/>
                  <a:gd name="adj2" fmla="val -12693"/>
                  <a:gd name="adj3" fmla="val 16667"/>
                </a:avLst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4497409" y="3538423"/>
                <a:ext cx="3551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1</a:t>
                </a: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、下载填写</a:t>
                </a: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“申请书”、“承诺书”后打印法人签字并加盖公章扫描成</a:t>
                </a: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PDF</a:t>
                </a: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格式备用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5" name="圆角矩形标注 4"/>
            <p:cNvSpPr/>
            <p:nvPr/>
          </p:nvSpPr>
          <p:spPr bwMode="auto">
            <a:xfrm>
              <a:off x="1999592" y="959422"/>
              <a:ext cx="5980625" cy="454017"/>
            </a:xfrm>
            <a:prstGeom prst="wedgeRoundRectCallout">
              <a:avLst>
                <a:gd name="adj1" fmla="val 4073"/>
                <a:gd name="adj2" fmla="val 101122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第五步：按照系统提示填写相关信息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1535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2578" y="1035009"/>
            <a:ext cx="8230440" cy="5236482"/>
            <a:chOff x="2237089" y="1155083"/>
            <a:chExt cx="6057852" cy="4927106"/>
          </a:xfrm>
        </p:grpSpPr>
        <p:grpSp>
          <p:nvGrpSpPr>
            <p:cNvPr id="3" name="组合 2"/>
            <p:cNvGrpSpPr/>
            <p:nvPr/>
          </p:nvGrpSpPr>
          <p:grpSpPr>
            <a:xfrm>
              <a:off x="2237089" y="1155083"/>
              <a:ext cx="6057852" cy="4927106"/>
              <a:chOff x="2237089" y="1155083"/>
              <a:chExt cx="6057852" cy="492710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7089" y="1681025"/>
                <a:ext cx="6057852" cy="4401164"/>
              </a:xfrm>
              <a:prstGeom prst="rect">
                <a:avLst/>
              </a:prstGeom>
            </p:spPr>
          </p:pic>
          <p:sp>
            <p:nvSpPr>
              <p:cNvPr id="6" name="圆角矩形标注 5"/>
              <p:cNvSpPr/>
              <p:nvPr/>
            </p:nvSpPr>
            <p:spPr>
              <a:xfrm>
                <a:off x="4033807" y="3540520"/>
                <a:ext cx="1762433" cy="608287"/>
              </a:xfrm>
              <a:prstGeom prst="wedgeRoundRectCallout">
                <a:avLst>
                  <a:gd name="adj1" fmla="val 113753"/>
                  <a:gd name="adj2" fmla="val -106148"/>
                  <a:gd name="adj3" fmla="val 16667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2</a:t>
                </a:r>
                <a:r>
                  <a:rPr kumimoji="0" lang="zh-CN" alt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、按照系统提示上传</a:t>
                </a: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PDF</a:t>
                </a:r>
                <a:r>
                  <a:rPr kumimoji="0" lang="zh-CN" alt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格式证明材料，若上传证明材料为复印件必须加盖公章。</a:t>
                </a:r>
              </a:p>
            </p:txBody>
          </p:sp>
          <p:sp>
            <p:nvSpPr>
              <p:cNvPr id="7" name="圆角矩形标注 6"/>
              <p:cNvSpPr/>
              <p:nvPr/>
            </p:nvSpPr>
            <p:spPr bwMode="auto">
              <a:xfrm>
                <a:off x="2237089" y="1155083"/>
                <a:ext cx="6057852" cy="454017"/>
              </a:xfrm>
              <a:prstGeom prst="wedgeRoundRectCallout">
                <a:avLst>
                  <a:gd name="adj1" fmla="val 4006"/>
                  <a:gd name="adj2" fmla="val 92799"/>
                  <a:gd name="adj3" fmla="val 16667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第六步：证明材料上传完毕后，点击保存</a:t>
                </a:r>
              </a:p>
            </p:txBody>
          </p:sp>
        </p:grpSp>
        <p:sp>
          <p:nvSpPr>
            <p:cNvPr id="4" name="流程图: 可选过程 3"/>
            <p:cNvSpPr/>
            <p:nvPr/>
          </p:nvSpPr>
          <p:spPr>
            <a:xfrm>
              <a:off x="7718569" y="5712517"/>
              <a:ext cx="458132" cy="297747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780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10883" y="849339"/>
            <a:ext cx="7484292" cy="5150866"/>
            <a:chOff x="2178679" y="909795"/>
            <a:chExt cx="6174672" cy="515086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79" y="1438819"/>
              <a:ext cx="6174672" cy="4621842"/>
            </a:xfrm>
            <a:prstGeom prst="rect">
              <a:avLst/>
            </a:prstGeom>
          </p:spPr>
        </p:pic>
        <p:sp>
          <p:nvSpPr>
            <p:cNvPr id="4" name="线形标注 1 3"/>
            <p:cNvSpPr/>
            <p:nvPr/>
          </p:nvSpPr>
          <p:spPr>
            <a:xfrm>
              <a:off x="5327170" y="3290362"/>
              <a:ext cx="1879268" cy="784525"/>
            </a:xfrm>
            <a:prstGeom prst="borderCallout1">
              <a:avLst>
                <a:gd name="adj1" fmla="val 49956"/>
                <a:gd name="adj2" fmla="val -662"/>
                <a:gd name="adj3" fmla="val 141625"/>
                <a:gd name="adj4" fmla="val -135696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根据系统提示，逐一点击下面填报材料按钮，按照系统提示要求填写。</a:t>
              </a:r>
            </a:p>
          </p:txBody>
        </p:sp>
        <p:sp>
          <p:nvSpPr>
            <p:cNvPr id="5" name="椭圆形标注 4"/>
            <p:cNvSpPr/>
            <p:nvPr/>
          </p:nvSpPr>
          <p:spPr bwMode="auto">
            <a:xfrm>
              <a:off x="3702942" y="2516489"/>
              <a:ext cx="1773881" cy="357149"/>
            </a:xfrm>
            <a:prstGeom prst="wedgeEllipseCallout">
              <a:avLst>
                <a:gd name="adj1" fmla="val -84279"/>
                <a:gd name="adj2" fmla="val -8510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上传材料后的显示</a:t>
              </a:r>
            </a:p>
          </p:txBody>
        </p:sp>
        <p:sp>
          <p:nvSpPr>
            <p:cNvPr id="6" name="圆角矩形标注 5"/>
            <p:cNvSpPr/>
            <p:nvPr/>
          </p:nvSpPr>
          <p:spPr bwMode="auto">
            <a:xfrm>
              <a:off x="2178679" y="909795"/>
              <a:ext cx="6174672" cy="454017"/>
            </a:xfrm>
            <a:prstGeom prst="wedgeRoundRectCallout">
              <a:avLst>
                <a:gd name="adj1" fmla="val 4058"/>
                <a:gd name="adj2" fmla="val 92799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第七步：证明材料上传完毕后，进入填报相关信息环节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32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1057013" y="1023457"/>
            <a:ext cx="7248088" cy="412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隶书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9pPr>
          </a:lstStyle>
          <a:p>
            <a:pPr algn="ctr">
              <a:lnSpc>
                <a:spcPts val="3000"/>
              </a:lnSpc>
              <a:defRPr/>
            </a:pPr>
            <a:r>
              <a:rPr lang="zh-CN" altLang="en-US" sz="40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    介</a:t>
            </a:r>
            <a:r>
              <a:rPr lang="en-US" altLang="zh-CN" sz="21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</a:p>
          <a:p>
            <a:pPr>
              <a:lnSpc>
                <a:spcPts val="3000"/>
              </a:lnSpc>
              <a:defRPr/>
            </a:pPr>
            <a:endParaRPr lang="en-US" altLang="zh-CN" sz="2100" dirty="0">
              <a:solidFill>
                <a:sysClr val="windowText" lastClr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000"/>
              </a:lnSpc>
              <a:defRPr/>
            </a:pPr>
            <a:r>
              <a:rPr lang="zh-CN" altLang="en-US" sz="21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帮助科技型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中小企业利用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专利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权质押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解决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银行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贷款难的问题，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在国内首次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实现了市场化运作解决融资难，政策性引导缓解融资贵，专业化服务化解贷款风险的工作效果。</a:t>
            </a:r>
            <a:r>
              <a:rPr lang="en-US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endParaRPr lang="zh-CN" altLang="zh-CN" sz="3200" dirty="0">
              <a:solidFill>
                <a:sysClr val="windowText" lastClr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000"/>
              </a:lnSpc>
              <a:defRPr/>
            </a:pPr>
            <a:r>
              <a:rPr lang="zh-CN" altLang="en-US" sz="21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endParaRPr lang="zh-CN" altLang="zh-CN" sz="2100" dirty="0">
              <a:solidFill>
                <a:sysClr val="windowText" lastClr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8170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927" y="977365"/>
            <a:ext cx="8377382" cy="5340308"/>
            <a:chOff x="1839886" y="865689"/>
            <a:chExt cx="6905605" cy="5143523"/>
          </a:xfrm>
        </p:grpSpPr>
        <p:grpSp>
          <p:nvGrpSpPr>
            <p:cNvPr id="3" name="组合 2"/>
            <p:cNvGrpSpPr/>
            <p:nvPr/>
          </p:nvGrpSpPr>
          <p:grpSpPr>
            <a:xfrm>
              <a:off x="1839886" y="865689"/>
              <a:ext cx="6905605" cy="5143523"/>
              <a:chOff x="1839886" y="865689"/>
              <a:chExt cx="6905605" cy="5143523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839886" y="1252716"/>
                <a:ext cx="6905605" cy="4756496"/>
                <a:chOff x="2013698" y="1207374"/>
                <a:chExt cx="6905605" cy="4756496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3698" y="1207374"/>
                  <a:ext cx="6905605" cy="4756496"/>
                </a:xfrm>
                <a:prstGeom prst="rect">
                  <a:avLst/>
                </a:prstGeom>
              </p:spPr>
            </p:pic>
            <p:grpSp>
              <p:nvGrpSpPr>
                <p:cNvPr id="10" name="组合 9"/>
                <p:cNvGrpSpPr/>
                <p:nvPr/>
              </p:nvGrpSpPr>
              <p:grpSpPr>
                <a:xfrm>
                  <a:off x="3086145" y="4429942"/>
                  <a:ext cx="5298702" cy="878871"/>
                  <a:chOff x="3110859" y="4396991"/>
                  <a:chExt cx="5298702" cy="878871"/>
                </a:xfrm>
              </p:grpSpPr>
              <p:sp>
                <p:nvSpPr>
                  <p:cNvPr id="11" name="线形标注 1 10"/>
                  <p:cNvSpPr/>
                  <p:nvPr/>
                </p:nvSpPr>
                <p:spPr>
                  <a:xfrm>
                    <a:off x="7258966" y="4396991"/>
                    <a:ext cx="1150595" cy="678608"/>
                  </a:xfrm>
                  <a:prstGeom prst="borderCallout1">
                    <a:avLst>
                      <a:gd name="adj1" fmla="val -65"/>
                      <a:gd name="adj2" fmla="val 46617"/>
                      <a:gd name="adj3" fmla="val -62097"/>
                      <a:gd name="adj4" fmla="val 75036"/>
                    </a:avLst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将拟质押的专利按照系统提示填写并保存</a:t>
                    </a:r>
                  </a:p>
                </p:txBody>
              </p:sp>
              <p:sp>
                <p:nvSpPr>
                  <p:cNvPr id="12" name="线形标注 1 11"/>
                  <p:cNvSpPr/>
                  <p:nvPr/>
                </p:nvSpPr>
                <p:spPr>
                  <a:xfrm>
                    <a:off x="3110859" y="4614619"/>
                    <a:ext cx="3541366" cy="661243"/>
                  </a:xfrm>
                  <a:prstGeom prst="borderCallout1">
                    <a:avLst>
                      <a:gd name="adj1" fmla="val 48749"/>
                      <a:gd name="adj2" fmla="val -249"/>
                      <a:gd name="adj3" fmla="val 9027"/>
                      <a:gd name="adj4" fmla="val -10281"/>
                    </a:avLst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填写注意事项：</a:t>
                    </a:r>
                    <a:r>
                      <a:rPr kumimoji="0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1</a:t>
                    </a:r>
                    <a:r>
                      <a: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、专利技术在产品或生产技术中的应用情况。</a:t>
                    </a:r>
                    <a:r>
                      <a:rPr kumimoji="0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2</a:t>
                    </a:r>
                    <a:r>
                      <a: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、专利产品占整个销售收入的比重。</a:t>
                    </a:r>
                  </a:p>
                </p:txBody>
              </p:sp>
            </p:grpSp>
          </p:grpSp>
          <p:sp>
            <p:nvSpPr>
              <p:cNvPr id="8" name="圆角矩形标注 7"/>
              <p:cNvSpPr/>
              <p:nvPr/>
            </p:nvSpPr>
            <p:spPr bwMode="auto">
              <a:xfrm>
                <a:off x="1839886" y="865689"/>
                <a:ext cx="6905605" cy="387027"/>
              </a:xfrm>
              <a:prstGeom prst="wedgeRoundRectCallout">
                <a:avLst>
                  <a:gd name="adj1" fmla="val 4110"/>
                  <a:gd name="adj2" fmla="val 111250"/>
                  <a:gd name="adj3" fmla="val 16667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第八步：按照系统提示，填写专利权质押贷款项目基本情况，完成后点击 “提交”</a:t>
                </a:r>
              </a:p>
            </p:txBody>
          </p:sp>
        </p:grpSp>
        <p:sp>
          <p:nvSpPr>
            <p:cNvPr id="4" name="流程图: 可选过程 3"/>
            <p:cNvSpPr/>
            <p:nvPr/>
          </p:nvSpPr>
          <p:spPr>
            <a:xfrm>
              <a:off x="7866696" y="5509223"/>
              <a:ext cx="544106" cy="362585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67349" y="2524046"/>
              <a:ext cx="1518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XXXXXXX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有限公司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367349" y="2914439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营业执照地址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6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1131" y="978215"/>
            <a:ext cx="8228760" cy="5256330"/>
            <a:chOff x="2091307" y="971903"/>
            <a:chExt cx="6241163" cy="5115858"/>
          </a:xfrm>
        </p:grpSpPr>
        <p:grpSp>
          <p:nvGrpSpPr>
            <p:cNvPr id="3" name="组合 2"/>
            <p:cNvGrpSpPr/>
            <p:nvPr/>
          </p:nvGrpSpPr>
          <p:grpSpPr>
            <a:xfrm>
              <a:off x="2091307" y="971903"/>
              <a:ext cx="6241163" cy="5115858"/>
              <a:chOff x="2091307" y="971903"/>
              <a:chExt cx="6241163" cy="511585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2091307" y="1481018"/>
                <a:ext cx="6241163" cy="4606743"/>
                <a:chOff x="2091307" y="1552824"/>
                <a:chExt cx="6241163" cy="5068656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1307" y="1552824"/>
                  <a:ext cx="6241163" cy="4399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8488" y="5728524"/>
                  <a:ext cx="1243981" cy="892956"/>
                </a:xfrm>
                <a:prstGeom prst="rect">
                  <a:avLst/>
                </a:prstGeom>
              </p:spPr>
            </p:pic>
          </p:grpSp>
          <p:sp>
            <p:nvSpPr>
              <p:cNvPr id="9" name="圆角矩形标注 8"/>
              <p:cNvSpPr/>
              <p:nvPr/>
            </p:nvSpPr>
            <p:spPr bwMode="auto">
              <a:xfrm>
                <a:off x="2091307" y="971903"/>
                <a:ext cx="6241162" cy="430608"/>
              </a:xfrm>
              <a:prstGeom prst="wedgeRoundRectCallout">
                <a:avLst>
                  <a:gd name="adj1" fmla="val 2906"/>
                  <a:gd name="adj2" fmla="val 87438"/>
                  <a:gd name="adj3" fmla="val 16667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第九步：按照系统提示填写“企业概况表”，完成后点击 “提交”</a:t>
                </a:r>
              </a:p>
            </p:txBody>
          </p:sp>
        </p:grpSp>
        <p:sp>
          <p:nvSpPr>
            <p:cNvPr id="4" name="流程图: 可选过程 3"/>
            <p:cNvSpPr/>
            <p:nvPr/>
          </p:nvSpPr>
          <p:spPr>
            <a:xfrm>
              <a:off x="7516311" y="5682677"/>
              <a:ext cx="544106" cy="362585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405134" y="3528214"/>
              <a:ext cx="1204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营业执照地址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405134" y="1873296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XXX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公司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08315" y="1873295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营业执照地址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662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5792" y="963662"/>
            <a:ext cx="8494935" cy="5361083"/>
            <a:chOff x="997527" y="754584"/>
            <a:chExt cx="7312083" cy="5361083"/>
          </a:xfrm>
        </p:grpSpPr>
        <p:grpSp>
          <p:nvGrpSpPr>
            <p:cNvPr id="3" name="组合 2"/>
            <p:cNvGrpSpPr/>
            <p:nvPr/>
          </p:nvGrpSpPr>
          <p:grpSpPr>
            <a:xfrm>
              <a:off x="997527" y="1296450"/>
              <a:ext cx="7312083" cy="4819217"/>
              <a:chOff x="997527" y="1296450"/>
              <a:chExt cx="7312083" cy="4819217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7527" y="1296450"/>
                <a:ext cx="7312083" cy="4662178"/>
              </a:xfrm>
              <a:prstGeom prst="rect">
                <a:avLst/>
              </a:prstGeom>
            </p:spPr>
          </p:pic>
          <p:grpSp>
            <p:nvGrpSpPr>
              <p:cNvPr id="6" name="组合 5"/>
              <p:cNvGrpSpPr/>
              <p:nvPr/>
            </p:nvGrpSpPr>
            <p:grpSpPr>
              <a:xfrm>
                <a:off x="7051176" y="5252132"/>
                <a:ext cx="1258434" cy="863535"/>
                <a:chOff x="7051176" y="5252132"/>
                <a:chExt cx="1258434" cy="863535"/>
              </a:xfrm>
            </p:grpSpPr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1176" y="5252132"/>
                  <a:ext cx="1258434" cy="863535"/>
                </a:xfrm>
                <a:prstGeom prst="rect">
                  <a:avLst/>
                </a:prstGeom>
              </p:spPr>
            </p:pic>
            <p:sp>
              <p:nvSpPr>
                <p:cNvPr id="8" name="流程图: 可选过程 7"/>
                <p:cNvSpPr/>
                <p:nvPr/>
              </p:nvSpPr>
              <p:spPr>
                <a:xfrm>
                  <a:off x="7506283" y="5683899"/>
                  <a:ext cx="544106" cy="362585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</p:grpSp>
        <p:sp>
          <p:nvSpPr>
            <p:cNvPr id="4" name="圆角矩形标注 3"/>
            <p:cNvSpPr/>
            <p:nvPr/>
          </p:nvSpPr>
          <p:spPr bwMode="auto">
            <a:xfrm>
              <a:off x="997527" y="754584"/>
              <a:ext cx="7312083" cy="440265"/>
            </a:xfrm>
            <a:prstGeom prst="wedgeRoundRectCallout">
              <a:avLst>
                <a:gd name="adj1" fmla="val 2274"/>
                <a:gd name="adj2" fmla="val 96396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第十步：按照系统提示填写“法定代表人基本情况”，完成后点击“提交”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11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8614" y="1005603"/>
            <a:ext cx="8479821" cy="5164288"/>
            <a:chOff x="793488" y="950185"/>
            <a:chExt cx="8131358" cy="4995780"/>
          </a:xfrm>
        </p:grpSpPr>
        <p:grpSp>
          <p:nvGrpSpPr>
            <p:cNvPr id="3" name="组合 2"/>
            <p:cNvGrpSpPr/>
            <p:nvPr/>
          </p:nvGrpSpPr>
          <p:grpSpPr>
            <a:xfrm>
              <a:off x="793488" y="950185"/>
              <a:ext cx="8131358" cy="4995780"/>
              <a:chOff x="793488" y="950185"/>
              <a:chExt cx="8131358" cy="49957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793488" y="1470638"/>
                <a:ext cx="8131358" cy="4475327"/>
                <a:chOff x="793488" y="1581054"/>
                <a:chExt cx="8131358" cy="5089613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488" y="1581054"/>
                  <a:ext cx="8131358" cy="4401164"/>
                </a:xfrm>
                <a:prstGeom prst="rect">
                  <a:avLst/>
                </a:prstGeom>
              </p:spPr>
            </p:pic>
            <p:grpSp>
              <p:nvGrpSpPr>
                <p:cNvPr id="9" name="组合 8"/>
                <p:cNvGrpSpPr/>
                <p:nvPr/>
              </p:nvGrpSpPr>
              <p:grpSpPr>
                <a:xfrm>
                  <a:off x="7666412" y="5807132"/>
                  <a:ext cx="1258434" cy="863535"/>
                  <a:chOff x="7723561" y="5128346"/>
                  <a:chExt cx="1258434" cy="863535"/>
                </a:xfrm>
              </p:grpSpPr>
              <p:pic>
                <p:nvPicPr>
                  <p:cNvPr id="10" name="图片 9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23561" y="5128346"/>
                    <a:ext cx="1258434" cy="863535"/>
                  </a:xfrm>
                  <a:prstGeom prst="rect">
                    <a:avLst/>
                  </a:prstGeom>
                </p:spPr>
              </p:pic>
              <p:sp>
                <p:nvSpPr>
                  <p:cNvPr id="11" name="流程图: 可选过程 10"/>
                  <p:cNvSpPr/>
                  <p:nvPr/>
                </p:nvSpPr>
                <p:spPr>
                  <a:xfrm>
                    <a:off x="8173394" y="5547054"/>
                    <a:ext cx="544106" cy="362585"/>
                  </a:xfrm>
                  <a:prstGeom prst="flowChartAlternateProcess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+mn-cs"/>
                    </a:endParaRPr>
                  </a:p>
                </p:txBody>
              </p:sp>
            </p:grpSp>
          </p:grpSp>
          <p:sp>
            <p:nvSpPr>
              <p:cNvPr id="7" name="圆角矩形标注 6"/>
              <p:cNvSpPr/>
              <p:nvPr/>
            </p:nvSpPr>
            <p:spPr bwMode="auto">
              <a:xfrm>
                <a:off x="793489" y="950185"/>
                <a:ext cx="8131357" cy="402615"/>
              </a:xfrm>
              <a:prstGeom prst="wedgeRoundRectCallout">
                <a:avLst>
                  <a:gd name="adj1" fmla="val 3575"/>
                  <a:gd name="adj2" fmla="val 114255"/>
                  <a:gd name="adj3" fmla="val 16667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第十一步：按照系统提示填写“企业项目、产品、市场”，完成后点击“提交”</a:t>
                </a: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1292510" y="3439209"/>
              <a:ext cx="562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对企业专利技术产品或项目进行简明扼要的介绍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16940" y="2165172"/>
              <a:ext cx="562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主要介绍企业所持专利，有哪几项专利技术已经得到转化运营实施，并正在哪些产品生产或生产技术中得到应用。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506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7319" y="941672"/>
            <a:ext cx="8596536" cy="5485792"/>
            <a:chOff x="1050427" y="725877"/>
            <a:chExt cx="7430634" cy="5485792"/>
          </a:xfrm>
        </p:grpSpPr>
        <p:grpSp>
          <p:nvGrpSpPr>
            <p:cNvPr id="3" name="组合 2"/>
            <p:cNvGrpSpPr/>
            <p:nvPr/>
          </p:nvGrpSpPr>
          <p:grpSpPr>
            <a:xfrm>
              <a:off x="1050427" y="1095770"/>
              <a:ext cx="7430634" cy="5115899"/>
              <a:chOff x="1050427" y="1114138"/>
              <a:chExt cx="7430634" cy="538457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427" y="1114138"/>
                <a:ext cx="7430634" cy="4816781"/>
              </a:xfrm>
              <a:prstGeom prst="rect">
                <a:avLst/>
              </a:prstGeom>
            </p:spPr>
          </p:pic>
          <p:grpSp>
            <p:nvGrpSpPr>
              <p:cNvPr id="6" name="组合 5"/>
              <p:cNvGrpSpPr/>
              <p:nvPr/>
            </p:nvGrpSpPr>
            <p:grpSpPr>
              <a:xfrm>
                <a:off x="7222626" y="5635176"/>
                <a:ext cx="1258434" cy="863535"/>
                <a:chOff x="7051176" y="5252132"/>
                <a:chExt cx="1258434" cy="863535"/>
              </a:xfrm>
            </p:grpSpPr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1176" y="5252132"/>
                  <a:ext cx="1258434" cy="863535"/>
                </a:xfrm>
                <a:prstGeom prst="rect">
                  <a:avLst/>
                </a:prstGeom>
              </p:spPr>
            </p:pic>
            <p:sp>
              <p:nvSpPr>
                <p:cNvPr id="8" name="流程图: 可选过程 7"/>
                <p:cNvSpPr/>
                <p:nvPr/>
              </p:nvSpPr>
              <p:spPr>
                <a:xfrm>
                  <a:off x="7506283" y="5683899"/>
                  <a:ext cx="544106" cy="362585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</p:grpSp>
        <p:sp>
          <p:nvSpPr>
            <p:cNvPr id="4" name="圆角矩形标注 3"/>
            <p:cNvSpPr/>
            <p:nvPr/>
          </p:nvSpPr>
          <p:spPr bwMode="auto">
            <a:xfrm>
              <a:off x="1050428" y="725877"/>
              <a:ext cx="7430632" cy="369892"/>
            </a:xfrm>
            <a:prstGeom prst="wedgeRoundRectCallout">
              <a:avLst>
                <a:gd name="adj1" fmla="val 4418"/>
                <a:gd name="adj2" fmla="val 137615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第十二步：按照系统提示填写“贷款企业产品技术研发情况”，完成后点击“提交”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193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2092" y="941472"/>
            <a:ext cx="8285507" cy="5219183"/>
            <a:chOff x="1874142" y="771859"/>
            <a:chExt cx="6204317" cy="515284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142" y="1518962"/>
              <a:ext cx="6204317" cy="4405746"/>
            </a:xfrm>
            <a:prstGeom prst="rect">
              <a:avLst/>
            </a:prstGeom>
          </p:spPr>
        </p:pic>
        <p:sp>
          <p:nvSpPr>
            <p:cNvPr id="4" name="流程图: 可选过程 3"/>
            <p:cNvSpPr/>
            <p:nvPr/>
          </p:nvSpPr>
          <p:spPr>
            <a:xfrm>
              <a:off x="1987293" y="4556214"/>
              <a:ext cx="4557090" cy="831946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" name="圆角矩形标注 4"/>
            <p:cNvSpPr/>
            <p:nvPr/>
          </p:nvSpPr>
          <p:spPr bwMode="auto">
            <a:xfrm>
              <a:off x="1874142" y="771859"/>
              <a:ext cx="6204317" cy="693162"/>
            </a:xfrm>
            <a:prstGeom prst="wedgeRoundRectCallout">
              <a:avLst>
                <a:gd name="adj1" fmla="val 2713"/>
                <a:gd name="adj2" fmla="val 90945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第十三步：表格填写完成后，按照注意事项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3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、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4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、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5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进行操作。完成点击“提交申请”，等待受理审核。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18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230" y="1002616"/>
            <a:ext cx="8309370" cy="5204220"/>
            <a:chOff x="1786763" y="1211695"/>
            <a:chExt cx="6760232" cy="49172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764" y="1727771"/>
              <a:ext cx="6760231" cy="4401164"/>
            </a:xfrm>
            <a:prstGeom prst="rect">
              <a:avLst/>
            </a:prstGeom>
          </p:spPr>
        </p:pic>
        <p:sp>
          <p:nvSpPr>
            <p:cNvPr id="4" name="圆角矩形标注 3"/>
            <p:cNvSpPr/>
            <p:nvPr/>
          </p:nvSpPr>
          <p:spPr bwMode="auto">
            <a:xfrm>
              <a:off x="1786763" y="1211695"/>
              <a:ext cx="6760231" cy="425588"/>
            </a:xfrm>
            <a:prstGeom prst="wedgeRoundRectCallout">
              <a:avLst>
                <a:gd name="adj1" fmla="val 891"/>
                <a:gd name="adj2" fmla="val 93433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第十四步：“提交申请”后，等受理待通知。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86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777" y="983854"/>
            <a:ext cx="8412187" cy="5307282"/>
            <a:chOff x="2023927" y="623636"/>
            <a:chExt cx="6429375" cy="5307282"/>
          </a:xfrm>
        </p:grpSpPr>
        <p:grpSp>
          <p:nvGrpSpPr>
            <p:cNvPr id="3" name="组合 2"/>
            <p:cNvGrpSpPr/>
            <p:nvPr/>
          </p:nvGrpSpPr>
          <p:grpSpPr>
            <a:xfrm>
              <a:off x="2023927" y="1025237"/>
              <a:ext cx="6429375" cy="4905681"/>
              <a:chOff x="2023927" y="1025237"/>
              <a:chExt cx="6429375" cy="4905681"/>
            </a:xfrm>
          </p:grpSpPr>
          <p:pic>
            <p:nvPicPr>
              <p:cNvPr id="5" name="Picture 1" descr="D:\用户目录\我的文档\Tencent Files\302662380\Image\Group\}XN_4U_4$BIVCVH(I6%2ZZC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3927" y="1025237"/>
                <a:ext cx="6429375" cy="4905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流程图: 可选过程 5"/>
              <p:cNvSpPr/>
              <p:nvPr/>
            </p:nvSpPr>
            <p:spPr>
              <a:xfrm>
                <a:off x="6890337" y="3295447"/>
                <a:ext cx="299353" cy="250142"/>
              </a:xfrm>
              <a:prstGeom prst="flowChartAlternateProcess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7" name="流程图: 可选过程 6"/>
              <p:cNvSpPr/>
              <p:nvPr/>
            </p:nvSpPr>
            <p:spPr>
              <a:xfrm>
                <a:off x="6590984" y="3295447"/>
                <a:ext cx="299353" cy="250142"/>
              </a:xfrm>
              <a:prstGeom prst="flowChartAlternateProcess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8" name="圆角矩形标注 7"/>
              <p:cNvSpPr/>
              <p:nvPr/>
            </p:nvSpPr>
            <p:spPr>
              <a:xfrm>
                <a:off x="3158836" y="4095907"/>
                <a:ext cx="2229323" cy="725475"/>
              </a:xfrm>
              <a:prstGeom prst="wedgeRoundRectCallout">
                <a:avLst>
                  <a:gd name="adj1" fmla="val 102803"/>
                  <a:gd name="adj2" fmla="val -133853"/>
                  <a:gd name="adj3" fmla="val 16667"/>
                </a:avLst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3158836" y="4139802"/>
                <a:ext cx="228263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若选择面交，请携带完整版纸质申请材料，到青岛市知识产权事务中心大厅提交。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地址：青岛市崂山区银川东路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9</a:t>
                </a: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号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14</a:t>
                </a: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层</a:t>
                </a:r>
              </a:p>
            </p:txBody>
          </p:sp>
          <p:sp>
            <p:nvSpPr>
              <p:cNvPr id="10" name="圆角矩形标注 9"/>
              <p:cNvSpPr/>
              <p:nvPr/>
            </p:nvSpPr>
            <p:spPr>
              <a:xfrm>
                <a:off x="7035590" y="4262163"/>
                <a:ext cx="1073098" cy="670056"/>
              </a:xfrm>
              <a:prstGeom prst="wedgeRoundRectCallout">
                <a:avLst>
                  <a:gd name="adj1" fmla="val -41395"/>
                  <a:gd name="adj2" fmla="val -151224"/>
                  <a:gd name="adj3" fmla="val 16667"/>
                </a:avLst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035590" y="4322755"/>
                <a:ext cx="11486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若选择邮寄方式提交申请材料，请按以下步骤操作。</a:t>
                </a:r>
              </a:p>
            </p:txBody>
          </p:sp>
        </p:grpSp>
        <p:sp>
          <p:nvSpPr>
            <p:cNvPr id="4" name="圆角矩形标注 3"/>
            <p:cNvSpPr/>
            <p:nvPr/>
          </p:nvSpPr>
          <p:spPr bwMode="auto">
            <a:xfrm>
              <a:off x="2023927" y="623636"/>
              <a:ext cx="6429375" cy="336946"/>
            </a:xfrm>
            <a:prstGeom prst="wedgeRoundRectCallout">
              <a:avLst>
                <a:gd name="adj1" fmla="val 5806"/>
                <a:gd name="adj2" fmla="val 134666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第十五步：受理通过后，申请人再次登录该平台，选择纸质材料的提交方式。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358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4595" y="979426"/>
            <a:ext cx="8220713" cy="5255119"/>
            <a:chOff x="2125053" y="914771"/>
            <a:chExt cx="6196759" cy="5016147"/>
          </a:xfrm>
        </p:grpSpPr>
        <p:pic>
          <p:nvPicPr>
            <p:cNvPr id="3" name="Picture 3" descr="D:\用户目录\我的文档\Tencent Files\302662380\Image\Group\2ZQD0Z7D%0I]NOA[4]JH{5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053" y="1529754"/>
              <a:ext cx="6196759" cy="440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圆角矩形标注 3"/>
            <p:cNvSpPr/>
            <p:nvPr/>
          </p:nvSpPr>
          <p:spPr bwMode="auto">
            <a:xfrm>
              <a:off x="2125053" y="914771"/>
              <a:ext cx="6196759" cy="474607"/>
            </a:xfrm>
            <a:prstGeom prst="wedgeRoundRectCallout">
              <a:avLst>
                <a:gd name="adj1" fmla="val 2593"/>
                <a:gd name="adj2" fmla="val 123110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第十六步：选择同意后，按照系统提示地址邮寄申请材料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008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8551" y="958270"/>
            <a:ext cx="8102794" cy="5248566"/>
            <a:chOff x="1397225" y="1028802"/>
            <a:chExt cx="7325326" cy="49021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225" y="1529754"/>
              <a:ext cx="3227674" cy="44011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899" y="1529754"/>
              <a:ext cx="4097652" cy="251586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899" y="3466500"/>
              <a:ext cx="4097652" cy="2464418"/>
            </a:xfrm>
            <a:prstGeom prst="rect">
              <a:avLst/>
            </a:prstGeom>
          </p:spPr>
        </p:pic>
        <p:sp>
          <p:nvSpPr>
            <p:cNvPr id="6" name="圆角矩形标注 5"/>
            <p:cNvSpPr/>
            <p:nvPr/>
          </p:nvSpPr>
          <p:spPr bwMode="auto">
            <a:xfrm>
              <a:off x="1397225" y="1028802"/>
              <a:ext cx="7325326" cy="390360"/>
            </a:xfrm>
            <a:prstGeom prst="wedgeRoundRectCallout">
              <a:avLst>
                <a:gd name="adj1" fmla="val 4927"/>
                <a:gd name="adj2" fmla="val 109472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上传证明材料模板：营业执照、开户许可证、机构信用代码证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53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92766" y="655601"/>
            <a:ext cx="461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社会各界关注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新闻报道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87710" y="1219190"/>
            <a:ext cx="8196068" cy="3724632"/>
            <a:chOff x="1493842" y="1246486"/>
            <a:chExt cx="9152662" cy="37246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42" y="1246488"/>
              <a:ext cx="3321031" cy="372462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45" y="1246489"/>
              <a:ext cx="3321031" cy="372462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473" y="1246486"/>
              <a:ext cx="3321031" cy="372463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7" name="矩形 6"/>
          <p:cNvSpPr/>
          <p:nvPr/>
        </p:nvSpPr>
        <p:spPr>
          <a:xfrm>
            <a:off x="487710" y="5045744"/>
            <a:ext cx="6977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专利权质押保险贷款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“青岛模式”，分别被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人民日报、中国知识产权报、中国保险报等报纸媒体在头版头条进行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宣传介绍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科技日报也在头版做过宣传报道。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991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82730" y="991856"/>
            <a:ext cx="7988615" cy="5316580"/>
            <a:chOff x="2009675" y="1028802"/>
            <a:chExt cx="5978336" cy="49021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675" y="1529754"/>
              <a:ext cx="2985517" cy="44011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035" y="1529754"/>
              <a:ext cx="2894630" cy="44011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035" y="3752855"/>
              <a:ext cx="2909976" cy="1545626"/>
            </a:xfrm>
            <a:prstGeom prst="rect">
              <a:avLst/>
            </a:prstGeom>
          </p:spPr>
        </p:pic>
        <p:sp>
          <p:nvSpPr>
            <p:cNvPr id="6" name="圆角矩形标注 5"/>
            <p:cNvSpPr/>
            <p:nvPr/>
          </p:nvSpPr>
          <p:spPr bwMode="auto">
            <a:xfrm>
              <a:off x="2009675" y="1028802"/>
              <a:ext cx="5978336" cy="345882"/>
            </a:xfrm>
            <a:prstGeom prst="wedgeRoundRectCallout">
              <a:avLst>
                <a:gd name="adj1" fmla="val 2755"/>
                <a:gd name="adj2" fmla="val 144757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专利证书、专利登记簿副本、缴费收据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408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7402" y="974857"/>
            <a:ext cx="8140889" cy="5370525"/>
            <a:chOff x="2068902" y="640081"/>
            <a:chExt cx="6421855" cy="5290837"/>
          </a:xfrm>
        </p:grpSpPr>
        <p:grpSp>
          <p:nvGrpSpPr>
            <p:cNvPr id="3" name="组合 2"/>
            <p:cNvGrpSpPr/>
            <p:nvPr/>
          </p:nvGrpSpPr>
          <p:grpSpPr>
            <a:xfrm>
              <a:off x="2096530" y="1314920"/>
              <a:ext cx="6394227" cy="4615998"/>
              <a:chOff x="2096530" y="1314920"/>
              <a:chExt cx="6394227" cy="4615998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6530" y="1314920"/>
                <a:ext cx="3072475" cy="4615998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6015" y="1315185"/>
                <a:ext cx="3224742" cy="4610314"/>
              </a:xfrm>
              <a:prstGeom prst="rect">
                <a:avLst/>
              </a:prstGeom>
            </p:spPr>
          </p:pic>
        </p:grpSp>
        <p:sp>
          <p:nvSpPr>
            <p:cNvPr id="4" name="圆角矩形标注 3"/>
            <p:cNvSpPr/>
            <p:nvPr/>
          </p:nvSpPr>
          <p:spPr bwMode="auto">
            <a:xfrm>
              <a:off x="2068902" y="640081"/>
              <a:ext cx="6394227" cy="611987"/>
            </a:xfrm>
            <a:prstGeom prst="wedgeRoundRectCallout">
              <a:avLst>
                <a:gd name="adj1" fmla="val 1691"/>
                <a:gd name="adj2" fmla="val 85823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提交材料：除提交加盖公章的上传材料复印外，还要提交填报材料下载打印件加盖公章。     如：封面、申请书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676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7310" y="987754"/>
            <a:ext cx="7989454" cy="5292974"/>
            <a:chOff x="2094146" y="1046530"/>
            <a:chExt cx="6052328" cy="4959546"/>
          </a:xfrm>
        </p:grpSpPr>
        <p:grpSp>
          <p:nvGrpSpPr>
            <p:cNvPr id="3" name="组合 2"/>
            <p:cNvGrpSpPr/>
            <p:nvPr/>
          </p:nvGrpSpPr>
          <p:grpSpPr>
            <a:xfrm>
              <a:off x="2094146" y="1046530"/>
              <a:ext cx="6052328" cy="4959546"/>
              <a:chOff x="2094146" y="1046530"/>
              <a:chExt cx="6052328" cy="4959546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094146" y="1046530"/>
                <a:ext cx="6052328" cy="4959546"/>
                <a:chOff x="2048804" y="1001630"/>
                <a:chExt cx="6052328" cy="4959546"/>
              </a:xfrm>
            </p:grpSpPr>
            <p:grpSp>
              <p:nvGrpSpPr>
                <p:cNvPr id="7" name="组合 6"/>
                <p:cNvGrpSpPr/>
                <p:nvPr/>
              </p:nvGrpSpPr>
              <p:grpSpPr>
                <a:xfrm>
                  <a:off x="2048804" y="1559942"/>
                  <a:ext cx="6052328" cy="4401234"/>
                  <a:chOff x="2048804" y="1559942"/>
                  <a:chExt cx="6052328" cy="4401234"/>
                </a:xfrm>
              </p:grpSpPr>
              <p:pic>
                <p:nvPicPr>
                  <p:cNvPr id="9" name="图片 8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48804" y="1559942"/>
                    <a:ext cx="2916161" cy="4401234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图片 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93566" y="1559942"/>
                    <a:ext cx="3007566" cy="440123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标注 7"/>
                <p:cNvSpPr/>
                <p:nvPr/>
              </p:nvSpPr>
              <p:spPr bwMode="auto">
                <a:xfrm>
                  <a:off x="2048804" y="1001630"/>
                  <a:ext cx="6052328" cy="440401"/>
                </a:xfrm>
                <a:prstGeom prst="wedgeRoundRectCallout">
                  <a:avLst>
                    <a:gd name="adj1" fmla="val 5565"/>
                    <a:gd name="adj2" fmla="val 107001"/>
                    <a:gd name="adj3" fmla="val 16667"/>
                  </a:avLst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华文仿宋" panose="02010600040101010101" pitchFamily="2" charset="-122"/>
                      <a:ea typeface="华文仿宋" panose="02010600040101010101" pitchFamily="2" charset="-122"/>
                    </a:rPr>
                    <a:t>2</a:t>
                  </a: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华文仿宋" panose="02010600040101010101" pitchFamily="2" charset="-122"/>
                      <a:ea typeface="华文仿宋" panose="02010600040101010101" pitchFamily="2" charset="-122"/>
                    </a:rPr>
                    <a:t>、企业承诺书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华文仿宋" panose="02010600040101010101" pitchFamily="2" charset="-122"/>
                      <a:ea typeface="华文仿宋" panose="02010600040101010101" pitchFamily="2" charset="-122"/>
                    </a:rPr>
                    <a:t>   3</a:t>
                  </a: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华文仿宋" panose="02010600040101010101" pitchFamily="2" charset="-122"/>
                      <a:ea typeface="华文仿宋" panose="02010600040101010101" pitchFamily="2" charset="-122"/>
                    </a:rPr>
                    <a:t>、专利权质押贷款项目基本情况</a:t>
                  </a:r>
                </a:p>
              </p:txBody>
            </p:sp>
          </p:grpSp>
          <p:sp>
            <p:nvSpPr>
              <p:cNvPr id="6" name="文本框 5"/>
              <p:cNvSpPr txBox="1"/>
              <p:nvPr/>
            </p:nvSpPr>
            <p:spPr>
              <a:xfrm>
                <a:off x="7067401" y="5431151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公章</a:t>
                </a:r>
              </a:p>
            </p:txBody>
          </p:sp>
        </p:grpSp>
        <p:sp>
          <p:nvSpPr>
            <p:cNvPr id="4" name="流程图: 可选过程 3"/>
            <p:cNvSpPr/>
            <p:nvPr/>
          </p:nvSpPr>
          <p:spPr>
            <a:xfrm>
              <a:off x="7118514" y="5431151"/>
              <a:ext cx="544106" cy="344493"/>
            </a:xfrm>
            <a:prstGeom prst="flowChartAlternateProcess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47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4105" y="1024826"/>
            <a:ext cx="8165785" cy="5320555"/>
            <a:chOff x="2097721" y="1006354"/>
            <a:chExt cx="6230734" cy="4924564"/>
          </a:xfrm>
        </p:grpSpPr>
        <p:grpSp>
          <p:nvGrpSpPr>
            <p:cNvPr id="3" name="组合 2"/>
            <p:cNvGrpSpPr/>
            <p:nvPr/>
          </p:nvGrpSpPr>
          <p:grpSpPr>
            <a:xfrm>
              <a:off x="2097721" y="1529754"/>
              <a:ext cx="6230734" cy="4401164"/>
              <a:chOff x="2097721" y="1529754"/>
              <a:chExt cx="6230734" cy="4401164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721" y="1529754"/>
                <a:ext cx="3100355" cy="4401164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077" y="1529754"/>
                <a:ext cx="3130378" cy="4401164"/>
              </a:xfrm>
              <a:prstGeom prst="rect">
                <a:avLst/>
              </a:prstGeom>
            </p:spPr>
          </p:pic>
        </p:grpSp>
        <p:sp>
          <p:nvSpPr>
            <p:cNvPr id="4" name="圆角矩形标注 3"/>
            <p:cNvSpPr/>
            <p:nvPr/>
          </p:nvSpPr>
          <p:spPr bwMode="auto">
            <a:xfrm>
              <a:off x="2097721" y="1006354"/>
              <a:ext cx="6230734" cy="440401"/>
            </a:xfrm>
            <a:prstGeom prst="wedgeRoundRectCallout">
              <a:avLst>
                <a:gd name="adj1" fmla="val 684"/>
                <a:gd name="adj2" fmla="val 79546"/>
                <a:gd name="adj3" fmla="val 16667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4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、企业概况表、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5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</a:rPr>
                <a:t>、法定代表人（实际控制人）基本情况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19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6547" y="961671"/>
            <a:ext cx="8109526" cy="5374473"/>
            <a:chOff x="1103327" y="831523"/>
            <a:chExt cx="7479807" cy="5159440"/>
          </a:xfrm>
        </p:grpSpPr>
        <p:grpSp>
          <p:nvGrpSpPr>
            <p:cNvPr id="3" name="组合 2"/>
            <p:cNvGrpSpPr/>
            <p:nvPr/>
          </p:nvGrpSpPr>
          <p:grpSpPr>
            <a:xfrm>
              <a:off x="1103327" y="831523"/>
              <a:ext cx="7479807" cy="5159440"/>
              <a:chOff x="1103327" y="831523"/>
              <a:chExt cx="7479807" cy="515944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103327" y="831523"/>
                <a:ext cx="7479807" cy="5159440"/>
                <a:chOff x="1103327" y="831523"/>
                <a:chExt cx="7479807" cy="5159440"/>
              </a:xfrm>
            </p:grpSpPr>
            <p:grpSp>
              <p:nvGrpSpPr>
                <p:cNvPr id="7" name="组合 6"/>
                <p:cNvGrpSpPr/>
                <p:nvPr/>
              </p:nvGrpSpPr>
              <p:grpSpPr>
                <a:xfrm>
                  <a:off x="1103327" y="831523"/>
                  <a:ext cx="7479807" cy="5159440"/>
                  <a:chOff x="1760787" y="1128642"/>
                  <a:chExt cx="6731663" cy="4802276"/>
                </a:xfrm>
              </p:grpSpPr>
              <p:grpSp>
                <p:nvGrpSpPr>
                  <p:cNvPr id="10" name="组合 9"/>
                  <p:cNvGrpSpPr/>
                  <p:nvPr/>
                </p:nvGrpSpPr>
                <p:grpSpPr>
                  <a:xfrm>
                    <a:off x="1760787" y="1526306"/>
                    <a:ext cx="6731662" cy="4404612"/>
                    <a:chOff x="1760787" y="1526306"/>
                    <a:chExt cx="6731662" cy="4404612"/>
                  </a:xfrm>
                </p:grpSpPr>
                <p:pic>
                  <p:nvPicPr>
                    <p:cNvPr id="12" name="图片 11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24264" y="1526306"/>
                      <a:ext cx="3268185" cy="44046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60787" y="1526306"/>
                      <a:ext cx="3379625" cy="4404612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1" name="圆角矩形标注 10"/>
                  <p:cNvSpPr/>
                  <p:nvPr/>
                </p:nvSpPr>
                <p:spPr bwMode="auto">
                  <a:xfrm>
                    <a:off x="1760787" y="1128642"/>
                    <a:ext cx="6731663" cy="327860"/>
                  </a:xfrm>
                  <a:prstGeom prst="wedgeRoundRectCallout">
                    <a:avLst>
                      <a:gd name="adj1" fmla="val 2419"/>
                      <a:gd name="adj2" fmla="val 101853"/>
                      <a:gd name="adj3" fmla="val 16667"/>
                    </a:avLst>
                  </a:prstGeom>
                  <a:solidFill>
                    <a:srgbClr val="FFFFFF"/>
                  </a:solidFill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6</a:t>
                    </a: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、贷款企业项目</a:t>
                    </a:r>
                    <a:r>
                      <a:rPr kumimoji="0" lang="en-US" altLang="zh-C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/</a:t>
                    </a: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产品</a:t>
                    </a:r>
                    <a:r>
                      <a:rPr kumimoji="0" lang="en-US" altLang="zh-C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/</a:t>
                    </a: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市场情况</a:t>
                    </a:r>
                    <a:r>
                      <a:rPr kumimoji="0" lang="en-US" altLang="zh-C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    7</a:t>
                    </a: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华文仿宋" panose="02010600040101010101" pitchFamily="2" charset="-122"/>
                        <a:ea typeface="华文仿宋" panose="02010600040101010101" pitchFamily="2" charset="-122"/>
                      </a:rPr>
                      <a:t>、贷款企业产品技术研发情况</a:t>
                    </a:r>
                  </a:p>
                </p:txBody>
              </p:sp>
            </p:grpSp>
            <p:sp>
              <p:nvSpPr>
                <p:cNvPr id="8" name="流程图: 可选过程 7"/>
                <p:cNvSpPr/>
                <p:nvPr/>
              </p:nvSpPr>
              <p:spPr>
                <a:xfrm>
                  <a:off x="7360339" y="5400923"/>
                  <a:ext cx="544106" cy="344493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9" name="流程图: 可选过程 8"/>
                <p:cNvSpPr/>
                <p:nvPr/>
              </p:nvSpPr>
              <p:spPr>
                <a:xfrm>
                  <a:off x="4092153" y="5288827"/>
                  <a:ext cx="544106" cy="344493"/>
                </a:xfrm>
                <a:prstGeom prst="flowChartAlternateProcess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6" name="文本框 5"/>
              <p:cNvSpPr txBox="1"/>
              <p:nvPr/>
            </p:nvSpPr>
            <p:spPr>
              <a:xfrm>
                <a:off x="4092153" y="528882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公章</a:t>
                </a: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7309226" y="540092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公章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360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76" y="1235674"/>
            <a:ext cx="4328517" cy="3848126"/>
          </a:xfrm>
          <a:prstGeom prst="rect">
            <a:avLst/>
          </a:prstGeom>
          <a:gradFill>
            <a:gsLst>
              <a:gs pos="0">
                <a:srgbClr val="5B9BD5">
                  <a:lumMod val="0"/>
                  <a:lumOff val="100000"/>
                </a:srgbClr>
              </a:gs>
              <a:gs pos="44000">
                <a:srgbClr val="5B9BD5">
                  <a:lumMod val="45000"/>
                  <a:lumOff val="55000"/>
                </a:srgbClr>
              </a:gs>
              <a:gs pos="70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14300" h="31750"/>
          </a:sp3d>
        </p:spPr>
      </p:pic>
      <p:sp>
        <p:nvSpPr>
          <p:cNvPr id="3" name="矩形 2"/>
          <p:cNvSpPr/>
          <p:nvPr/>
        </p:nvSpPr>
        <p:spPr>
          <a:xfrm>
            <a:off x="1312222" y="5265392"/>
            <a:ext cx="6579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05875"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+mn-ea"/>
              </a:rPr>
              <a:t>专利</a:t>
            </a:r>
            <a:r>
              <a:rPr lang="zh-CN" altLang="en-US" sz="2400" b="1" kern="0" dirty="0" smtClean="0">
                <a:solidFill>
                  <a:prstClr val="black"/>
                </a:solidFill>
                <a:latin typeface="+mn-ea"/>
              </a:rPr>
              <a:t>质押贷款企业交流</a:t>
            </a:r>
            <a:r>
              <a:rPr lang="en-US" altLang="zh-CN" sz="2400" b="1" kern="0" dirty="0" smtClean="0">
                <a:solidFill>
                  <a:prstClr val="black"/>
                </a:solidFill>
                <a:latin typeface="+mn-ea"/>
              </a:rPr>
              <a:t>QQ</a:t>
            </a:r>
            <a:r>
              <a:rPr lang="zh-CN" altLang="en-US" sz="2400" b="1" kern="0" dirty="0" smtClean="0">
                <a:solidFill>
                  <a:prstClr val="black"/>
                </a:solidFill>
                <a:latin typeface="+mn-ea"/>
              </a:rPr>
              <a:t>群</a:t>
            </a:r>
            <a:r>
              <a:rPr lang="zh-CN" altLang="en-US" sz="2400" b="1" kern="0" dirty="0">
                <a:solidFill>
                  <a:prstClr val="black"/>
                </a:solidFill>
                <a:latin typeface="+mn-ea"/>
              </a:rPr>
              <a:t>二维</a:t>
            </a:r>
            <a:r>
              <a:rPr lang="zh-CN" altLang="en-US" sz="2400" b="1" kern="0" dirty="0" smtClean="0">
                <a:solidFill>
                  <a:prstClr val="black"/>
                </a:solidFill>
                <a:latin typeface="+mn-ea"/>
              </a:rPr>
              <a:t>码</a:t>
            </a:r>
            <a:endParaRPr lang="zh-CN" altLang="en-US" sz="2400" b="1" kern="0" dirty="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3216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80728" y="1674104"/>
            <a:ext cx="7677117" cy="3952082"/>
            <a:chOff x="1351341" y="1760099"/>
            <a:chExt cx="8041474" cy="395208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341" y="1760099"/>
              <a:ext cx="6975647" cy="3952082"/>
            </a:xfrm>
            <a:prstGeom prst="rect">
              <a:avLst/>
            </a:prstGeom>
          </p:spPr>
        </p:pic>
        <p:sp>
          <p:nvSpPr>
            <p:cNvPr id="4" name="线形标注 2(带边框和强调线) 3"/>
            <p:cNvSpPr/>
            <p:nvPr/>
          </p:nvSpPr>
          <p:spPr>
            <a:xfrm>
              <a:off x="8766739" y="3514754"/>
              <a:ext cx="626076" cy="714871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3189"/>
                <a:gd name="adj6" fmla="val -1124074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</a:rPr>
                <a:t>修改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1475240" y="658441"/>
            <a:ext cx="5470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申请材料下载：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提交申请加入专利权质押保险贷款企业交流群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入群后请将网名修改成：企业简称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+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个人实名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42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91051" y="5209561"/>
            <a:ext cx="31277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青岛市专利权质押保险贷款服务联盟</a:t>
            </a:r>
            <a:endParaRPr lang="en-US" altLang="zh-CN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       址：青岛市银川东路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号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层</a:t>
            </a:r>
            <a:endParaRPr lang="en-US" altLang="zh-CN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       址：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www.qingdaoip.cn</a:t>
            </a:r>
            <a:endParaRPr lang="zh-CN" altLang="en-US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 务 热 线：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0532-12330</a:t>
            </a:r>
            <a:endParaRPr lang="zh-CN" altLang="en-US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1" descr="服务大厅1_副本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1685010"/>
            <a:ext cx="4929187" cy="403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 descr="中心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5072063" cy="523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2536031" y="1085851"/>
            <a:ext cx="4232702" cy="92333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bliqueBottomRight"/>
              <a:lightRig rig="threePt" dir="t"/>
            </a:scene3d>
            <a:sp3d extrusionH="317500">
              <a:bevelT h="0" prst="softRound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177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微软繁魏碑" pitchFamily="2" charset="-122"/>
              </a:rPr>
              <a:t>谢谢大家！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8" y="5266972"/>
            <a:ext cx="1121229" cy="11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0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91691" y="1511412"/>
            <a:ext cx="6598886" cy="4093616"/>
            <a:chOff x="2784012" y="1429526"/>
            <a:chExt cx="6598886" cy="4093616"/>
          </a:xfrm>
        </p:grpSpPr>
        <p:sp>
          <p:nvSpPr>
            <p:cNvPr id="3" name="矩形 2"/>
            <p:cNvSpPr/>
            <p:nvPr/>
          </p:nvSpPr>
          <p:spPr>
            <a:xfrm>
              <a:off x="2873222" y="1429526"/>
              <a:ext cx="650967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    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我们先后组织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近百场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企业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申请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培训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会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，共培训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科技型中小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企业</a:t>
              </a:r>
              <a:r>
                <a:rPr lang="en-US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1000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余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家，</a:t>
              </a:r>
              <a:r>
                <a:rPr lang="en-US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2000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多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人次。</a:t>
              </a:r>
              <a:endParaRPr lang="zh-CN" altLang="en-US" sz="21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784012" y="2013631"/>
              <a:ext cx="6509676" cy="3509511"/>
              <a:chOff x="1095187" y="2489218"/>
              <a:chExt cx="9452986" cy="4018565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87" y="2974789"/>
                <a:ext cx="3518519" cy="2735784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2207" y="2489218"/>
                <a:ext cx="3855966" cy="299718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57161" y="4040174"/>
                <a:ext cx="4817000" cy="246760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8" name="文本框 7"/>
          <p:cNvSpPr txBox="1"/>
          <p:nvPr/>
        </p:nvSpPr>
        <p:spPr>
          <a:xfrm>
            <a:off x="1922881" y="727696"/>
            <a:ext cx="379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开展企业“申请培训”</a:t>
            </a:r>
          </a:p>
        </p:txBody>
      </p:sp>
    </p:spTree>
    <p:extLst>
      <p:ext uri="{BB962C8B-B14F-4D97-AF65-F5344CB8AC3E}">
        <p14:creationId xmlns:p14="http://schemas.microsoft.com/office/powerpoint/2010/main" val="129647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1" y="1023621"/>
            <a:ext cx="6553199" cy="31224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86755" y="466574"/>
            <a:ext cx="206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实现效果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4667" y="4146115"/>
            <a:ext cx="799949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自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2015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月末开始，截止到目前。服务联盟先后收到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360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企业贷款申请，共完成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354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笔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企业专利评价，其中，为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124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家企业完成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187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笔审贷程序，并发放银行贷款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6.38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亿元；保险承保金额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6.73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亿元。户均贷款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340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万元，户均质押专利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8.5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件。</a:t>
            </a:r>
          </a:p>
          <a:p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累计使用财政资助资金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1282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万元，撬动银行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5.46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亿元贷款，财政资金扩大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49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倍。</a:t>
            </a:r>
          </a:p>
        </p:txBody>
      </p:sp>
    </p:spTree>
    <p:extLst>
      <p:ext uri="{BB962C8B-B14F-4D97-AF65-F5344CB8AC3E}">
        <p14:creationId xmlns:p14="http://schemas.microsoft.com/office/powerpoint/2010/main" val="110573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5093" y="1392071"/>
            <a:ext cx="7042245" cy="3996722"/>
            <a:chOff x="1251679" y="1128585"/>
            <a:chExt cx="6768059" cy="4480697"/>
          </a:xfrm>
        </p:grpSpPr>
        <p:graphicFrame>
          <p:nvGraphicFramePr>
            <p:cNvPr id="3" name="图示 2"/>
            <p:cNvGraphicFramePr/>
            <p:nvPr>
              <p:extLst>
                <p:ext uri="{D42A27DB-BD31-4B8C-83A1-F6EECF244321}">
                  <p14:modId xmlns:p14="http://schemas.microsoft.com/office/powerpoint/2010/main" val="4098312315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04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78014" y="1805886"/>
            <a:ext cx="4362295" cy="2172571"/>
            <a:chOff x="1021" y="893"/>
            <a:chExt cx="3665" cy="3586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 rot="20620299">
              <a:off x="1021" y="893"/>
              <a:ext cx="3665" cy="3586"/>
            </a:xfrm>
            <a:custGeom>
              <a:avLst/>
              <a:gdLst>
                <a:gd name="G0" fmla="+- 10094 0 0"/>
                <a:gd name="G1" fmla="+- -11752959 0 0"/>
                <a:gd name="G2" fmla="+- 0 0 -11752959"/>
                <a:gd name="T0" fmla="*/ 0 256 1"/>
                <a:gd name="T1" fmla="*/ 180 256 1"/>
                <a:gd name="G3" fmla="+- -11752959 T0 T1"/>
                <a:gd name="T2" fmla="*/ 0 256 1"/>
                <a:gd name="T3" fmla="*/ 90 256 1"/>
                <a:gd name="G4" fmla="+- -11752959 T2 T3"/>
                <a:gd name="G5" fmla="*/ G4 2 1"/>
                <a:gd name="T4" fmla="*/ 90 256 1"/>
                <a:gd name="T5" fmla="*/ 0 256 1"/>
                <a:gd name="G6" fmla="+- -11752959 T4 T5"/>
                <a:gd name="G7" fmla="*/ G6 2 1"/>
                <a:gd name="G8" fmla="abs -1175295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094"/>
                <a:gd name="G18" fmla="*/ 10094 1 2"/>
                <a:gd name="G19" fmla="+- G18 5400 0"/>
                <a:gd name="G20" fmla="cos G19 -11752959"/>
                <a:gd name="G21" fmla="sin G19 -11752959"/>
                <a:gd name="G22" fmla="+- G20 10800 0"/>
                <a:gd name="G23" fmla="+- G21 10800 0"/>
                <a:gd name="G24" fmla="+- 10800 0 G20"/>
                <a:gd name="G25" fmla="+- 10094 10800 0"/>
                <a:gd name="G26" fmla="?: G9 G17 G25"/>
                <a:gd name="G27" fmla="?: G9 0 21600"/>
                <a:gd name="G28" fmla="cos 10800 -11752959"/>
                <a:gd name="G29" fmla="sin 10800 -11752959"/>
                <a:gd name="G30" fmla="sin 10094 -11752959"/>
                <a:gd name="G31" fmla="+- G28 10800 0"/>
                <a:gd name="G32" fmla="+- G29 10800 0"/>
                <a:gd name="G33" fmla="+- G30 10800 0"/>
                <a:gd name="G34" fmla="?: G4 0 G31"/>
                <a:gd name="G35" fmla="?: -11752959 G34 0"/>
                <a:gd name="G36" fmla="?: G6 G35 G31"/>
                <a:gd name="G37" fmla="+- 21600 0 G36"/>
                <a:gd name="G38" fmla="?: G4 0 G33"/>
                <a:gd name="G39" fmla="?: -1175295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53 w 21600"/>
                <a:gd name="T15" fmla="*/ 10678 h 21600"/>
                <a:gd name="T16" fmla="*/ 10800 w 21600"/>
                <a:gd name="T17" fmla="*/ 706 h 21600"/>
                <a:gd name="T18" fmla="*/ 21247 w 21600"/>
                <a:gd name="T19" fmla="*/ 1067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06" y="10683"/>
                  </a:moveTo>
                  <a:cubicBezTo>
                    <a:pt x="770" y="5154"/>
                    <a:pt x="5270" y="706"/>
                    <a:pt x="10800" y="706"/>
                  </a:cubicBezTo>
                  <a:cubicBezTo>
                    <a:pt x="16329" y="706"/>
                    <a:pt x="20829" y="5154"/>
                    <a:pt x="20893" y="10683"/>
                  </a:cubicBezTo>
                  <a:lnTo>
                    <a:pt x="21599" y="10674"/>
                  </a:lnTo>
                  <a:cubicBezTo>
                    <a:pt x="21530" y="4759"/>
                    <a:pt x="16715" y="0"/>
                    <a:pt x="10799" y="0"/>
                  </a:cubicBezTo>
                  <a:cubicBezTo>
                    <a:pt x="4884" y="0"/>
                    <a:pt x="69" y="4759"/>
                    <a:pt x="0" y="10674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20586743">
              <a:off x="1242" y="1096"/>
              <a:ext cx="3222" cy="2856"/>
            </a:xfrm>
            <a:custGeom>
              <a:avLst/>
              <a:gdLst>
                <a:gd name="G0" fmla="+- 10529 0 0"/>
                <a:gd name="G1" fmla="+- 11420349 0 0"/>
                <a:gd name="G2" fmla="+- 0 0 11420349"/>
                <a:gd name="T0" fmla="*/ 0 256 1"/>
                <a:gd name="T1" fmla="*/ 180 256 1"/>
                <a:gd name="G3" fmla="+- 11420349 T0 T1"/>
                <a:gd name="T2" fmla="*/ 0 256 1"/>
                <a:gd name="T3" fmla="*/ 90 256 1"/>
                <a:gd name="G4" fmla="+- 11420349 T2 T3"/>
                <a:gd name="G5" fmla="*/ G4 2 1"/>
                <a:gd name="T4" fmla="*/ 90 256 1"/>
                <a:gd name="T5" fmla="*/ 0 256 1"/>
                <a:gd name="G6" fmla="+- 11420349 T4 T5"/>
                <a:gd name="G7" fmla="*/ G6 2 1"/>
                <a:gd name="G8" fmla="abs 1142034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529"/>
                <a:gd name="G18" fmla="*/ 10529 1 2"/>
                <a:gd name="G19" fmla="+- G18 5400 0"/>
                <a:gd name="G20" fmla="cos G19 11420349"/>
                <a:gd name="G21" fmla="sin G19 11420349"/>
                <a:gd name="G22" fmla="+- G20 10800 0"/>
                <a:gd name="G23" fmla="+- G21 10800 0"/>
                <a:gd name="G24" fmla="+- 10800 0 G20"/>
                <a:gd name="G25" fmla="+- 10529 10800 0"/>
                <a:gd name="G26" fmla="?: G9 G17 G25"/>
                <a:gd name="G27" fmla="?: G9 0 21600"/>
                <a:gd name="G28" fmla="cos 10800 11420349"/>
                <a:gd name="G29" fmla="sin 10800 11420349"/>
                <a:gd name="G30" fmla="sin 10529 11420349"/>
                <a:gd name="G31" fmla="+- G28 10800 0"/>
                <a:gd name="G32" fmla="+- G29 10800 0"/>
                <a:gd name="G33" fmla="+- G30 10800 0"/>
                <a:gd name="G34" fmla="?: G4 0 G31"/>
                <a:gd name="G35" fmla="?: 11420349 G34 0"/>
                <a:gd name="G36" fmla="?: G6 G35 G31"/>
                <a:gd name="G37" fmla="+- 21600 0 G36"/>
                <a:gd name="G38" fmla="?: G4 0 G33"/>
                <a:gd name="G39" fmla="?: 1142034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88 w 21600"/>
                <a:gd name="T15" fmla="*/ 11866 h 21600"/>
                <a:gd name="T16" fmla="*/ 10800 w 21600"/>
                <a:gd name="T17" fmla="*/ 271 h 21600"/>
                <a:gd name="T18" fmla="*/ 21412 w 21600"/>
                <a:gd name="T19" fmla="*/ 11866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1852"/>
                  </a:moveTo>
                  <a:cubicBezTo>
                    <a:pt x="288" y="11503"/>
                    <a:pt x="271" y="11151"/>
                    <a:pt x="271" y="10800"/>
                  </a:cubicBezTo>
                  <a:cubicBezTo>
                    <a:pt x="271" y="4984"/>
                    <a:pt x="4984" y="271"/>
                    <a:pt x="10800" y="271"/>
                  </a:cubicBezTo>
                  <a:cubicBezTo>
                    <a:pt x="16615" y="271"/>
                    <a:pt x="21329" y="4984"/>
                    <a:pt x="21329" y="10800"/>
                  </a:cubicBezTo>
                  <a:cubicBezTo>
                    <a:pt x="21329" y="11151"/>
                    <a:pt x="21311" y="11503"/>
                    <a:pt x="21276" y="11852"/>
                  </a:cubicBezTo>
                  <a:lnTo>
                    <a:pt x="21545" y="11880"/>
                  </a:lnTo>
                  <a:cubicBezTo>
                    <a:pt x="21581" y="11521"/>
                    <a:pt x="21600" y="1116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160"/>
                    <a:pt x="18" y="11521"/>
                    <a:pt x="54" y="1188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68" y="1411"/>
              <a:ext cx="0" cy="144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-1938536">
              <a:off x="2582" y="1522"/>
              <a:ext cx="0" cy="144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3461464" flipH="1">
              <a:off x="2279" y="1660"/>
              <a:ext cx="1285" cy="2436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rot="17953037">
              <a:off x="2273" y="1961"/>
              <a:ext cx="178" cy="1329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1753037">
              <a:off x="3309" y="1499"/>
              <a:ext cx="0" cy="148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rot="5400000">
              <a:off x="2248" y="2131"/>
              <a:ext cx="0" cy="144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657" y="1564"/>
              <a:ext cx="2621" cy="2621"/>
              <a:chOff x="-339" y="1021"/>
              <a:chExt cx="4284" cy="4284"/>
            </a:xfrm>
          </p:grpSpPr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612" y="1939"/>
                <a:ext cx="2381" cy="2381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7313" tIns="44450" rIns="87313" bIns="44450" anchor="ctr"/>
              <a:lstStyle/>
              <a:p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AutoShape 14"/>
              <p:cNvSpPr>
                <a:spLocks noChangeArrowheads="1"/>
              </p:cNvSpPr>
              <p:nvPr/>
            </p:nvSpPr>
            <p:spPr bwMode="auto">
              <a:xfrm>
                <a:off x="-72" y="1254"/>
                <a:ext cx="3750" cy="3750"/>
              </a:xfrm>
              <a:custGeom>
                <a:avLst/>
                <a:gdLst>
                  <a:gd name="G0" fmla="+- 861 0 0"/>
                  <a:gd name="G1" fmla="+- 21600 0 861"/>
                  <a:gd name="G2" fmla="+- 21600 0 86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61" y="10800"/>
                    </a:moveTo>
                    <a:cubicBezTo>
                      <a:pt x="861" y="16289"/>
                      <a:pt x="5311" y="20739"/>
                      <a:pt x="10800" y="20739"/>
                    </a:cubicBezTo>
                    <a:cubicBezTo>
                      <a:pt x="16289" y="20739"/>
                      <a:pt x="20739" y="16289"/>
                      <a:pt x="20739" y="10800"/>
                    </a:cubicBezTo>
                    <a:cubicBezTo>
                      <a:pt x="20739" y="5311"/>
                      <a:pt x="16289" y="861"/>
                      <a:pt x="10800" y="861"/>
                    </a:cubicBezTo>
                    <a:cubicBezTo>
                      <a:pt x="5311" y="861"/>
                      <a:pt x="861" y="5311"/>
                      <a:pt x="861" y="108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7313" tIns="44450" rIns="87313" bIns="44450" anchor="ctr"/>
              <a:lstStyle/>
              <a:p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AutoShape 15"/>
              <p:cNvSpPr>
                <a:spLocks noChangeArrowheads="1"/>
              </p:cNvSpPr>
              <p:nvPr/>
            </p:nvSpPr>
            <p:spPr bwMode="auto">
              <a:xfrm>
                <a:off x="-339" y="1021"/>
                <a:ext cx="4284" cy="4284"/>
              </a:xfrm>
              <a:custGeom>
                <a:avLst/>
                <a:gdLst>
                  <a:gd name="G0" fmla="+- 861 0 0"/>
                  <a:gd name="G1" fmla="+- 21600 0 861"/>
                  <a:gd name="G2" fmla="+- 21600 0 86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61" y="10800"/>
                    </a:moveTo>
                    <a:cubicBezTo>
                      <a:pt x="861" y="16289"/>
                      <a:pt x="5311" y="20739"/>
                      <a:pt x="10800" y="20739"/>
                    </a:cubicBezTo>
                    <a:cubicBezTo>
                      <a:pt x="16289" y="20739"/>
                      <a:pt x="20739" y="16289"/>
                      <a:pt x="20739" y="10800"/>
                    </a:cubicBezTo>
                    <a:cubicBezTo>
                      <a:pt x="20739" y="5311"/>
                      <a:pt x="16289" y="861"/>
                      <a:pt x="10800" y="861"/>
                    </a:cubicBezTo>
                    <a:cubicBezTo>
                      <a:pt x="5311" y="861"/>
                      <a:pt x="861" y="5311"/>
                      <a:pt x="861" y="108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7313" tIns="44450" rIns="87313" bIns="44450" anchor="ctr"/>
              <a:lstStyle/>
              <a:p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Oval 17"/>
            <p:cNvSpPr>
              <a:spLocks noChangeArrowheads="1"/>
            </p:cNvSpPr>
            <p:nvPr/>
          </p:nvSpPr>
          <p:spPr bwMode="gray">
            <a:xfrm>
              <a:off x="2290" y="2173"/>
              <a:ext cx="1366" cy="1370"/>
            </a:xfrm>
            <a:prstGeom prst="ellipse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 rot="10800000">
              <a:off x="1900" y="1784"/>
              <a:ext cx="2138" cy="2138"/>
            </a:xfrm>
            <a:custGeom>
              <a:avLst/>
              <a:gdLst>
                <a:gd name="G0" fmla="+- 7303 0 0"/>
                <a:gd name="G1" fmla="+- -11774372 0 0"/>
                <a:gd name="G2" fmla="+- 0 0 -11774372"/>
                <a:gd name="T0" fmla="*/ 0 256 1"/>
                <a:gd name="T1" fmla="*/ 180 256 1"/>
                <a:gd name="G3" fmla="+- -11774372 T0 T1"/>
                <a:gd name="T2" fmla="*/ 0 256 1"/>
                <a:gd name="T3" fmla="*/ 90 256 1"/>
                <a:gd name="G4" fmla="+- -11774372 T2 T3"/>
                <a:gd name="G5" fmla="*/ G4 2 1"/>
                <a:gd name="T4" fmla="*/ 90 256 1"/>
                <a:gd name="T5" fmla="*/ 0 256 1"/>
                <a:gd name="G6" fmla="+- -11774372 T4 T5"/>
                <a:gd name="G7" fmla="*/ G6 2 1"/>
                <a:gd name="G8" fmla="abs -1177437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303"/>
                <a:gd name="G18" fmla="*/ 7303 1 2"/>
                <a:gd name="G19" fmla="+- G18 5400 0"/>
                <a:gd name="G20" fmla="cos G19 -11774372"/>
                <a:gd name="G21" fmla="sin G19 -11774372"/>
                <a:gd name="G22" fmla="+- G20 10800 0"/>
                <a:gd name="G23" fmla="+- G21 10800 0"/>
                <a:gd name="G24" fmla="+- 10800 0 G20"/>
                <a:gd name="G25" fmla="+- 7303 10800 0"/>
                <a:gd name="G26" fmla="?: G9 G17 G25"/>
                <a:gd name="G27" fmla="?: G9 0 21600"/>
                <a:gd name="G28" fmla="cos 10800 -11774372"/>
                <a:gd name="G29" fmla="sin 10800 -11774372"/>
                <a:gd name="G30" fmla="sin 7303 -11774372"/>
                <a:gd name="G31" fmla="+- G28 10800 0"/>
                <a:gd name="G32" fmla="+- G29 10800 0"/>
                <a:gd name="G33" fmla="+- G30 10800 0"/>
                <a:gd name="G34" fmla="?: G4 0 G31"/>
                <a:gd name="G35" fmla="?: -11774372 G34 0"/>
                <a:gd name="G36" fmla="?: G6 G35 G31"/>
                <a:gd name="G37" fmla="+- 21600 0 G36"/>
                <a:gd name="G38" fmla="?: G4 0 G33"/>
                <a:gd name="G39" fmla="?: -1177437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748 w 21600"/>
                <a:gd name="T15" fmla="*/ 10746 h 21600"/>
                <a:gd name="T16" fmla="*/ 10800 w 21600"/>
                <a:gd name="T17" fmla="*/ 3497 h 21600"/>
                <a:gd name="T18" fmla="*/ 19852 w 21600"/>
                <a:gd name="T19" fmla="*/ 10746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497" y="10757"/>
                  </a:moveTo>
                  <a:cubicBezTo>
                    <a:pt x="3520" y="6740"/>
                    <a:pt x="6783" y="3497"/>
                    <a:pt x="10800" y="3497"/>
                  </a:cubicBezTo>
                  <a:cubicBezTo>
                    <a:pt x="14816" y="3497"/>
                    <a:pt x="18079" y="6740"/>
                    <a:pt x="18102" y="10757"/>
                  </a:cubicBezTo>
                  <a:lnTo>
                    <a:pt x="21599" y="10736"/>
                  </a:lnTo>
                  <a:cubicBezTo>
                    <a:pt x="21564" y="4796"/>
                    <a:pt x="16739" y="0"/>
                    <a:pt x="10799" y="0"/>
                  </a:cubicBezTo>
                  <a:cubicBezTo>
                    <a:pt x="4860" y="0"/>
                    <a:pt x="35" y="4796"/>
                    <a:pt x="0" y="10736"/>
                  </a:cubicBezTo>
                  <a:close/>
                </a:path>
              </a:pathLst>
            </a:custGeom>
            <a:solidFill>
              <a:srgbClr val="FFCC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625972" y="1371793"/>
            <a:ext cx="1049279" cy="535624"/>
            <a:chOff x="4788" y="466"/>
            <a:chExt cx="696" cy="698"/>
          </a:xfrm>
        </p:grpSpPr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gray">
            <a:xfrm>
              <a:off x="4812" y="515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gray">
            <a:xfrm rot="16200000">
              <a:off x="4834" y="511"/>
              <a:ext cx="602" cy="54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>
                  <a:solidFill>
                    <a:srgbClr val="FF0000"/>
                  </a:solidFill>
                </a:rPr>
                <a:t>规模小</a:t>
              </a:r>
            </a:p>
          </p:txBody>
        </p:sp>
      </p:grpSp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5606159" y="1810073"/>
            <a:ext cx="1049279" cy="535624"/>
            <a:chOff x="4786" y="1443"/>
            <a:chExt cx="696" cy="698"/>
          </a:xfrm>
        </p:grpSpPr>
        <p:sp>
          <p:nvSpPr>
            <p:cNvPr id="37" name="Oval 37"/>
            <p:cNvSpPr>
              <a:spLocks noChangeArrowheads="1"/>
            </p:cNvSpPr>
            <p:nvPr/>
          </p:nvSpPr>
          <p:spPr bwMode="gray">
            <a:xfrm>
              <a:off x="4786" y="1443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gray">
            <a:xfrm>
              <a:off x="4793" y="1461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gray">
            <a:xfrm>
              <a:off x="4810" y="1492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gray">
            <a:xfrm rot="16200000">
              <a:off x="4837" y="1428"/>
              <a:ext cx="602" cy="64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>
                  <a:solidFill>
                    <a:prstClr val="black"/>
                  </a:solidFill>
                </a:rPr>
                <a:t>管理差</a:t>
              </a:r>
            </a:p>
          </p:txBody>
        </p:sp>
      </p:grpSp>
      <p:grpSp>
        <p:nvGrpSpPr>
          <p:cNvPr id="41" name="Group 41"/>
          <p:cNvGrpSpPr>
            <a:grpSpLocks/>
          </p:cNvGrpSpPr>
          <p:nvPr/>
        </p:nvGrpSpPr>
        <p:grpSpPr bwMode="auto">
          <a:xfrm>
            <a:off x="3231684" y="1489059"/>
            <a:ext cx="1049279" cy="535624"/>
            <a:chOff x="4788" y="466"/>
            <a:chExt cx="696" cy="698"/>
          </a:xfrm>
        </p:grpSpPr>
        <p:sp>
          <p:nvSpPr>
            <p:cNvPr id="42" name="Oval 42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gray">
            <a:xfrm>
              <a:off x="4812" y="515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gray">
            <a:xfrm rot="16200000">
              <a:off x="4834" y="510"/>
              <a:ext cx="603" cy="54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r>
                <a:rPr lang="zh-CN" altLang="en-US" sz="1200" b="1" dirty="0">
                  <a:solidFill>
                    <a:srgbClr val="FF0000"/>
                  </a:solidFill>
                </a:rPr>
                <a:t>积累少</a:t>
              </a:r>
            </a:p>
          </p:txBody>
        </p:sp>
      </p:grpSp>
      <p:grpSp>
        <p:nvGrpSpPr>
          <p:cNvPr id="46" name="Group 46"/>
          <p:cNvGrpSpPr>
            <a:grpSpLocks/>
          </p:cNvGrpSpPr>
          <p:nvPr/>
        </p:nvGrpSpPr>
        <p:grpSpPr bwMode="auto">
          <a:xfrm>
            <a:off x="2087171" y="2082572"/>
            <a:ext cx="1049279" cy="535624"/>
            <a:chOff x="4788" y="466"/>
            <a:chExt cx="696" cy="698"/>
          </a:xfrm>
        </p:grpSpPr>
        <p:sp>
          <p:nvSpPr>
            <p:cNvPr id="47" name="Oval 47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gray">
            <a:xfrm>
              <a:off x="4816" y="515"/>
              <a:ext cx="643" cy="57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gray">
            <a:xfrm rot="16200000">
              <a:off x="4835" y="490"/>
              <a:ext cx="602" cy="5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>
                  <a:solidFill>
                    <a:srgbClr val="FF0000"/>
                  </a:solidFill>
                </a:rPr>
                <a:t>清资信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1781349" y="3000079"/>
            <a:ext cx="1105213" cy="535624"/>
            <a:chOff x="4788" y="466"/>
            <a:chExt cx="696" cy="698"/>
          </a:xfrm>
        </p:grpSpPr>
        <p:sp>
          <p:nvSpPr>
            <p:cNvPr id="52" name="Oval 52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gray">
            <a:xfrm>
              <a:off x="4812" y="515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gray">
            <a:xfrm rot="16200000">
              <a:off x="4835" y="511"/>
              <a:ext cx="602" cy="54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>
                  <a:solidFill>
                    <a:srgbClr val="FF0000"/>
                  </a:solidFill>
                </a:rPr>
                <a:t>轻资产</a:t>
              </a: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1845360" y="665553"/>
            <a:ext cx="48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一、中小企业融资现状</a:t>
            </a:r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257367" y="4359970"/>
            <a:ext cx="704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</a:rPr>
              <a:t>        据民建中央</a:t>
            </a:r>
            <a:r>
              <a:rPr lang="en-US" altLang="zh-CN" b="1" dirty="0">
                <a:solidFill>
                  <a:prstClr val="black"/>
                </a:solidFill>
              </a:rPr>
              <a:t>2015</a:t>
            </a:r>
            <a:r>
              <a:rPr lang="zh-CN" altLang="en-US" b="1" dirty="0">
                <a:solidFill>
                  <a:prstClr val="black"/>
                </a:solidFill>
              </a:rPr>
              <a:t>发布的调研报告显示，只有</a:t>
            </a:r>
            <a:r>
              <a:rPr lang="en-US" altLang="zh-CN" b="1" dirty="0">
                <a:solidFill>
                  <a:prstClr val="black"/>
                </a:solidFill>
              </a:rPr>
              <a:t>10%</a:t>
            </a:r>
            <a:r>
              <a:rPr lang="zh-CN" altLang="en-US" b="1" dirty="0">
                <a:solidFill>
                  <a:prstClr val="black"/>
                </a:solidFill>
              </a:rPr>
              <a:t>左右的小微企业能够从银行获得贷款，利率普遍上浮约</a:t>
            </a:r>
            <a:r>
              <a:rPr lang="en-US" altLang="zh-CN" b="1" dirty="0">
                <a:solidFill>
                  <a:prstClr val="black"/>
                </a:solidFill>
              </a:rPr>
              <a:t>30%</a:t>
            </a:r>
            <a:r>
              <a:rPr lang="zh-CN" altLang="en-US" b="1" dirty="0">
                <a:solidFill>
                  <a:prstClr val="black"/>
                </a:solidFill>
              </a:rPr>
              <a:t>，融资成本达</a:t>
            </a:r>
            <a:r>
              <a:rPr lang="en-US" altLang="zh-CN" b="1" dirty="0">
                <a:solidFill>
                  <a:prstClr val="black"/>
                </a:solidFill>
              </a:rPr>
              <a:t>15%</a:t>
            </a:r>
            <a:r>
              <a:rPr lang="zh-CN" altLang="en-US" b="1" dirty="0">
                <a:solidFill>
                  <a:prstClr val="black"/>
                </a:solidFill>
              </a:rPr>
              <a:t>左右。其余</a:t>
            </a:r>
            <a:r>
              <a:rPr lang="en-US" altLang="zh-CN" b="1" dirty="0">
                <a:solidFill>
                  <a:prstClr val="black"/>
                </a:solidFill>
              </a:rPr>
              <a:t>90%</a:t>
            </a:r>
            <a:r>
              <a:rPr lang="zh-CN" altLang="en-US" b="1" dirty="0">
                <a:solidFill>
                  <a:prstClr val="black"/>
                </a:solidFill>
              </a:rPr>
              <a:t>的小微企业主要靠小贷公司和民间借贷获得资金，融资成本在</a:t>
            </a:r>
            <a:r>
              <a:rPr lang="en-US" altLang="zh-CN" b="1" dirty="0">
                <a:solidFill>
                  <a:prstClr val="black"/>
                </a:solidFill>
              </a:rPr>
              <a:t>25%</a:t>
            </a:r>
            <a:r>
              <a:rPr lang="zh-CN" altLang="en-US" b="1" dirty="0">
                <a:solidFill>
                  <a:prstClr val="black"/>
                </a:solidFill>
              </a:rPr>
              <a:t>左右，应急式的过桥贷款利率更是高达</a:t>
            </a:r>
            <a:r>
              <a:rPr lang="en-US" altLang="zh-CN" b="1" dirty="0">
                <a:solidFill>
                  <a:prstClr val="black"/>
                </a:solidFill>
              </a:rPr>
              <a:t>40%</a:t>
            </a:r>
            <a:r>
              <a:rPr lang="zh-CN" altLang="en-US" b="1" dirty="0">
                <a:solidFill>
                  <a:prstClr val="black"/>
                </a:solidFill>
              </a:rPr>
              <a:t>以上。</a:t>
            </a:r>
          </a:p>
        </p:txBody>
      </p:sp>
    </p:spTree>
    <p:extLst>
      <p:ext uri="{BB962C8B-B14F-4D97-AF65-F5344CB8AC3E}">
        <p14:creationId xmlns:p14="http://schemas.microsoft.com/office/powerpoint/2010/main" val="48443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2276" y="1014076"/>
            <a:ext cx="636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二、社会公认的质押贷款难题</a:t>
            </a:r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“三难”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342484" y="2224075"/>
            <a:ext cx="6085780" cy="2734277"/>
            <a:chOff x="2029520" y="1420251"/>
            <a:chExt cx="4538546" cy="2365938"/>
          </a:xfrm>
        </p:grpSpPr>
        <p:grpSp>
          <p:nvGrpSpPr>
            <p:cNvPr id="7" name="组合 6"/>
            <p:cNvGrpSpPr/>
            <p:nvPr/>
          </p:nvGrpSpPr>
          <p:grpSpPr>
            <a:xfrm>
              <a:off x="2029520" y="1420251"/>
              <a:ext cx="4527395" cy="780585"/>
              <a:chOff x="2029520" y="1420251"/>
              <a:chExt cx="4527395" cy="780585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2029520" y="1420251"/>
                <a:ext cx="4527395" cy="780585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379757" y="1552425"/>
                <a:ext cx="1543976" cy="50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sz="3200" b="1" dirty="0">
                    <a:solidFill>
                      <a:srgbClr val="FF0000"/>
                    </a:solidFill>
                  </a:rPr>
                  <a:t>估价难！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040671" y="2216385"/>
              <a:ext cx="4527395" cy="780585"/>
              <a:chOff x="2029522" y="1449659"/>
              <a:chExt cx="4527395" cy="780585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2029522" y="1449659"/>
                <a:ext cx="4527395" cy="780585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368608" y="1586952"/>
                <a:ext cx="1482520" cy="50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rgbClr val="FF0000"/>
                    </a:solidFill>
                  </a:rPr>
                  <a:t>风 控 难！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029521" y="3005604"/>
              <a:ext cx="4527395" cy="780585"/>
              <a:chOff x="2166682" y="1449659"/>
              <a:chExt cx="4527395" cy="780585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166682" y="1449659"/>
                <a:ext cx="4527395" cy="780585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16918" y="1586952"/>
                <a:ext cx="1398648" cy="50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rgbClr val="FF0000"/>
                    </a:solidFill>
                  </a:rPr>
                  <a:t>处置难！</a:t>
                </a:r>
              </a:p>
            </p:txBody>
          </p:sp>
        </p:grpSp>
      </p:grpSp>
      <p:sp>
        <p:nvSpPr>
          <p:cNvPr id="6" name="爆炸形 1 5"/>
          <p:cNvSpPr/>
          <p:nvPr/>
        </p:nvSpPr>
        <p:spPr>
          <a:xfrm>
            <a:off x="4650169" y="2376826"/>
            <a:ext cx="2918303" cy="193003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风险</a:t>
            </a:r>
          </a:p>
        </p:txBody>
      </p:sp>
    </p:spTree>
    <p:extLst>
      <p:ext uri="{BB962C8B-B14F-4D97-AF65-F5344CB8AC3E}">
        <p14:creationId xmlns:p14="http://schemas.microsoft.com/office/powerpoint/2010/main" val="2767089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</TotalTime>
  <Words>2017</Words>
  <Application>Microsoft Office PowerPoint</Application>
  <PresentationFormat>全屏显示(4:3)</PresentationFormat>
  <Paragraphs>211</Paragraphs>
  <Slides>47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47</vt:i4>
      </vt:variant>
    </vt:vector>
  </HeadingPairs>
  <TitlesOfParts>
    <vt:vector size="62" baseType="lpstr">
      <vt:lpstr>仿宋</vt:lpstr>
      <vt:lpstr>黑体</vt:lpstr>
      <vt:lpstr>华文仿宋</vt:lpstr>
      <vt:lpstr>华文楷体</vt:lpstr>
      <vt:lpstr>楷体</vt:lpstr>
      <vt:lpstr>隶书</vt:lpstr>
      <vt:lpstr>宋体</vt:lpstr>
      <vt:lpstr>微软繁魏碑</vt:lpstr>
      <vt:lpstr>微软简隶书</vt:lpstr>
      <vt:lpstr>Arial</vt:lpstr>
      <vt:lpstr>Calibri</vt:lpstr>
      <vt:lpstr>Times New Roman</vt:lpstr>
      <vt:lpstr>Wingdings 2</vt:lpstr>
      <vt:lpstr>1_Office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77</cp:revision>
  <dcterms:created xsi:type="dcterms:W3CDTF">2018-02-05T03:51:48Z</dcterms:created>
  <dcterms:modified xsi:type="dcterms:W3CDTF">2019-09-26T02:51:48Z</dcterms:modified>
</cp:coreProperties>
</file>